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4" r:id="rId3"/>
    <p:sldId id="285" r:id="rId4"/>
    <p:sldId id="284" r:id="rId5"/>
    <p:sldId id="295" r:id="rId6"/>
    <p:sldId id="286" r:id="rId7"/>
    <p:sldId id="288" r:id="rId8"/>
    <p:sldId id="293" r:id="rId9"/>
    <p:sldId id="294" r:id="rId10"/>
    <p:sldId id="296" r:id="rId11"/>
    <p:sldId id="292" r:id="rId12"/>
    <p:sldId id="274" r:id="rId13"/>
  </p:sldIdLst>
  <p:sldSz cx="12192000" cy="6858000"/>
  <p:notesSz cx="20104100" cy="11309350"/>
  <p:defaultTextStyle>
    <a:defPPr>
      <a:defRPr kern="0"/>
    </a:def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1B5B"/>
    <a:srgbClr val="52534D"/>
    <a:srgbClr val="C7E634"/>
    <a:srgbClr val="8AD6F7"/>
    <a:srgbClr val="52534C"/>
    <a:srgbClr val="535555"/>
    <a:srgbClr val="FFF689"/>
    <a:srgbClr val="363A92"/>
    <a:srgbClr val="7DA6D7"/>
    <a:srgbClr val="FFA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036" autoAdjust="0"/>
  </p:normalViewPr>
  <p:slideViewPr>
    <p:cSldViewPr>
      <p:cViewPr varScale="1">
        <p:scale>
          <a:sx n="103" d="100"/>
          <a:sy n="103" d="100"/>
        </p:scale>
        <p:origin x="912" y="102"/>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9F6A2F78-8593-D34B-A54B-A913B4ADD88D}" type="datetimeFigureOut">
              <a:rPr lang="en-US" smtClean="0"/>
              <a:t>10/21/2026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F374F5B9-8B24-7A4E-B5A9-4C8F6F8C6B31}" type="slidenum">
              <a:rPr lang="en-US" smtClean="0"/>
              <a:t>‹#›</a:t>
            </a:fld>
            <a:endParaRPr lang="en-US"/>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a:t>May 2025</a:t>
            </a:r>
            <a:endParaRPr lang="en-GB" dirty="0"/>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Blue and Light Blu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139F142-BF45-C464-ADCF-FAB928B1A7DC}"/>
              </a:ext>
            </a:extLst>
          </p:cNvPr>
          <p:cNvGrpSpPr/>
          <p:nvPr userDrawn="1"/>
        </p:nvGrpSpPr>
        <p:grpSpPr>
          <a:xfrm flipH="1" flipV="1">
            <a:off x="-1752600" y="-2264867"/>
            <a:ext cx="11676754" cy="11341608"/>
            <a:chOff x="3750647" y="-3589043"/>
            <a:chExt cx="19254481" cy="18703151"/>
          </a:xfrm>
        </p:grpSpPr>
        <p:sp>
          <p:nvSpPr>
            <p:cNvPr id="5" name="Freeform: Shape 4">
              <a:extLst>
                <a:ext uri="{FF2B5EF4-FFF2-40B4-BE49-F238E27FC236}">
                  <a16:creationId xmlns:a16="http://schemas.microsoft.com/office/drawing/2014/main" id="{05A4C88A-F42F-0ACD-6216-F8F17744AC03}"/>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solidFill>
                  <a:schemeClr val="bg1"/>
                </a:solidFill>
              </a:endParaRPr>
            </a:p>
          </p:txBody>
        </p:sp>
        <p:sp>
          <p:nvSpPr>
            <p:cNvPr id="6" name="Oval 5">
              <a:extLst>
                <a:ext uri="{FF2B5EF4-FFF2-40B4-BE49-F238E27FC236}">
                  <a16:creationId xmlns:a16="http://schemas.microsoft.com/office/drawing/2014/main" id="{406C1C32-DE94-B853-CA4D-F30811BF0EB7}"/>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solidFill>
                  <a:schemeClr val="bg1"/>
                </a:solidFill>
              </a:endParaRPr>
            </a:p>
          </p:txBody>
        </p:sp>
        <p:sp>
          <p:nvSpPr>
            <p:cNvPr id="7" name="Freeform: Shape 6">
              <a:extLst>
                <a:ext uri="{FF2B5EF4-FFF2-40B4-BE49-F238E27FC236}">
                  <a16:creationId xmlns:a16="http://schemas.microsoft.com/office/drawing/2014/main" id="{0A48BA1A-BB24-4134-639F-401BC91ACA22}"/>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solidFill>
                  <a:schemeClr val="bg1"/>
                </a:solidFill>
              </a:endParaRPr>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chemeClr val="bg1"/>
          </a:solidFill>
          <a:ln>
            <a:noFill/>
          </a:ln>
        </p:spPr>
        <p:txBody>
          <a:bodyPr anchor="ctr" anchorCtr="0"/>
          <a:lstStyle>
            <a:lvl1pPr>
              <a:defRPr sz="1250" cap="all" baseline="0"/>
            </a:lvl1pPr>
          </a:lstStyle>
          <a:p>
            <a:pPr algn="ctr"/>
            <a:r>
              <a:rPr lang="en-GB"/>
              <a:t>May 2025</a:t>
            </a:r>
            <a:endParaRPr lang="en-GB" dirty="0"/>
          </a:p>
        </p:txBody>
      </p:sp>
    </p:spTree>
    <p:extLst>
      <p:ext uri="{BB962C8B-B14F-4D97-AF65-F5344CB8AC3E}">
        <p14:creationId xmlns:p14="http://schemas.microsoft.com/office/powerpoint/2010/main" val="34723411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71843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372767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hank You -editable contact">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12">
            <a:extLst>
              <a:ext uri="{FF2B5EF4-FFF2-40B4-BE49-F238E27FC236}">
                <a16:creationId xmlns:a16="http://schemas.microsoft.com/office/drawing/2014/main" id="{4263637F-3076-0E97-C826-8AC7A025D28E}"/>
              </a:ext>
            </a:extLst>
          </p:cNvPr>
          <p:cNvSpPr>
            <a:spLocks noGrp="1"/>
          </p:cNvSpPr>
          <p:nvPr>
            <p:ph type="body" sz="quarter" idx="11" hasCustomPrompt="1"/>
          </p:nvPr>
        </p:nvSpPr>
        <p:spPr>
          <a:xfrm>
            <a:off x="8406550" y="5924219"/>
            <a:ext cx="3188558" cy="646908"/>
          </a:xfrm>
          <a:prstGeom prst="rect">
            <a:avLst/>
          </a:prstGeom>
        </p:spPr>
        <p:txBody>
          <a:bodyPr>
            <a:normAutofit/>
          </a:bodyPr>
          <a:lstStyle>
            <a:lvl1pPr>
              <a:defRPr sz="1600" b="0">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E: info@sdublincoco.ie</a:t>
            </a:r>
            <a:br>
              <a:rPr lang="en-GB" dirty="0"/>
            </a:br>
            <a:r>
              <a:rPr lang="en-GB" dirty="0"/>
              <a:t>T: 01 4149000</a:t>
            </a:r>
            <a:endParaRPr lang="en-US" dirty="0"/>
          </a:p>
        </p:txBody>
      </p:sp>
    </p:spTree>
    <p:extLst>
      <p:ext uri="{BB962C8B-B14F-4D97-AF65-F5344CB8AC3E}">
        <p14:creationId xmlns:p14="http://schemas.microsoft.com/office/powerpoint/2010/main" val="2849108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hank you -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208"/>
            <a:ext cx="6700594" cy="2239587"/>
          </a:xfrm>
          <a:prstGeom prst="rect">
            <a:avLst/>
          </a:prstGeom>
        </p:spPr>
        <p:txBody>
          <a:bodyPr wrap="square" lIns="0" tIns="0" rIns="0" bIns="0">
            <a:spAutoFit/>
          </a:bodyPr>
          <a:lstStyle>
            <a:lvl1pPr algn="r">
              <a:lnSpc>
                <a:spcPct val="80000"/>
              </a:lnSpc>
              <a:defRPr sz="9096" b="0" i="0" spc="-91">
                <a:solidFill>
                  <a:srgbClr val="363A92"/>
                </a:solidFill>
                <a:latin typeface="+mj-lt"/>
                <a:cs typeface="Arial" panose="020B0604020202020204" pitchFamily="34" charset="0"/>
              </a:defRPr>
            </a:lvl1pPr>
          </a:lstStyle>
          <a:p>
            <a:r>
              <a:rPr lang="en-IE" dirty="0"/>
              <a:t>Add Thank you</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p:ph type="body" sz="quarter" idx="10" hasCustomPrompt="1"/>
          </p:nvPr>
        </p:nvSpPr>
        <p:spPr>
          <a:xfrm>
            <a:off x="4894515" y="5924219"/>
            <a:ext cx="3188558" cy="646908"/>
          </a:xfrm>
          <a:prstGeom prst="rect">
            <a:avLst/>
          </a:prstGeom>
        </p:spPr>
        <p:txBody>
          <a:bodyPr>
            <a:normAutofit/>
          </a:bodyPr>
          <a:lstStyle>
            <a:lvl1pPr>
              <a:defRPr sz="1600" b="1">
                <a:solidFill>
                  <a:srgbClr val="363A92"/>
                </a:solidFill>
                <a:latin typeface="+mn-lt"/>
                <a:cs typeface="Arial" panose="020B0604020202020204" pitchFamily="34" charset="0"/>
              </a:defRPr>
            </a:lvl1pPr>
            <a:lvl2pPr algn="r">
              <a:defRPr sz="1698" b="1">
                <a:solidFill>
                  <a:schemeClr val="accent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1"/>
            <a:r>
              <a:rPr lang="en-GB" dirty="0"/>
              <a:t>Contact:</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normAutofit/>
          </a:bodyPr>
          <a:lstStyle>
            <a:lvl1pPr>
              <a:defRPr sz="1600" b="0">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E: info@sdublincoco.ie</a:t>
            </a:r>
            <a:br>
              <a:rPr lang="en-GB" dirty="0"/>
            </a:br>
            <a:r>
              <a:rPr lang="en-GB" dirty="0"/>
              <a:t>T: 01 4149000</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3" name="Straight Connector 2">
            <a:extLst>
              <a:ext uri="{FF2B5EF4-FFF2-40B4-BE49-F238E27FC236}">
                <a16:creationId xmlns:a16="http://schemas.microsoft.com/office/drawing/2014/main" id="{D421483C-EE89-1843-5326-8390D4EAF8D2}"/>
              </a:ext>
            </a:extLst>
          </p:cNvPr>
          <p:cNvCxnSpPr>
            <a:cxnSpLocks/>
          </p:cNvCxnSpPr>
          <p:nvPr userDrawn="1"/>
        </p:nvCxnSpPr>
        <p:spPr>
          <a:xfrm>
            <a:off x="354000" y="5645152"/>
            <a:ext cx="11484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16211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ank you Blue and Light Blu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139F142-BF45-C464-ADCF-FAB928B1A7DC}"/>
              </a:ext>
            </a:extLst>
          </p:cNvPr>
          <p:cNvGrpSpPr/>
          <p:nvPr userDrawn="1"/>
        </p:nvGrpSpPr>
        <p:grpSpPr>
          <a:xfrm flipH="1" flipV="1">
            <a:off x="-1752600" y="-2264867"/>
            <a:ext cx="11676754" cy="11341608"/>
            <a:chOff x="3750647" y="-3589043"/>
            <a:chExt cx="19254481" cy="18703151"/>
          </a:xfrm>
        </p:grpSpPr>
        <p:sp>
          <p:nvSpPr>
            <p:cNvPr id="5" name="Freeform: Shape 4">
              <a:extLst>
                <a:ext uri="{FF2B5EF4-FFF2-40B4-BE49-F238E27FC236}">
                  <a16:creationId xmlns:a16="http://schemas.microsoft.com/office/drawing/2014/main" id="{05A4C88A-F42F-0ACD-6216-F8F17744AC03}"/>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solidFill>
                  <a:schemeClr val="bg1"/>
                </a:solidFill>
              </a:endParaRPr>
            </a:p>
          </p:txBody>
        </p:sp>
        <p:sp>
          <p:nvSpPr>
            <p:cNvPr id="6" name="Oval 5">
              <a:extLst>
                <a:ext uri="{FF2B5EF4-FFF2-40B4-BE49-F238E27FC236}">
                  <a16:creationId xmlns:a16="http://schemas.microsoft.com/office/drawing/2014/main" id="{406C1C32-DE94-B853-CA4D-F30811BF0EB7}"/>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solidFill>
                  <a:schemeClr val="bg1"/>
                </a:solidFill>
              </a:endParaRPr>
            </a:p>
          </p:txBody>
        </p:sp>
        <p:sp>
          <p:nvSpPr>
            <p:cNvPr id="7" name="Freeform: Shape 6">
              <a:extLst>
                <a:ext uri="{FF2B5EF4-FFF2-40B4-BE49-F238E27FC236}">
                  <a16:creationId xmlns:a16="http://schemas.microsoft.com/office/drawing/2014/main" id="{0A48BA1A-BB24-4134-639F-401BC91ACA22}"/>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solidFill>
                  <a:schemeClr val="bg1"/>
                </a:solidFill>
              </a:endParaRPr>
            </a:p>
          </p:txBody>
        </p:sp>
      </p:gr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8" name="Holder 2">
            <a:extLst>
              <a:ext uri="{FF2B5EF4-FFF2-40B4-BE49-F238E27FC236}">
                <a16:creationId xmlns:a16="http://schemas.microsoft.com/office/drawing/2014/main" id="{068E738F-966F-43B9-728F-5EC0F6B0D637}"/>
              </a:ext>
            </a:extLst>
          </p:cNvPr>
          <p:cNvSpPr>
            <a:spLocks noGrp="1"/>
          </p:cNvSpPr>
          <p:nvPr>
            <p:ph type="ctrTitle" hasCustomPrompt="1"/>
          </p:nvPr>
        </p:nvSpPr>
        <p:spPr>
          <a:xfrm>
            <a:off x="4894514" y="2309208"/>
            <a:ext cx="6700594" cy="2239587"/>
          </a:xfrm>
          <a:prstGeom prst="rect">
            <a:avLst/>
          </a:prstGeom>
        </p:spPr>
        <p:txBody>
          <a:bodyPr wrap="square" lIns="0" tIns="0" rIns="0" bIns="0">
            <a:spAutoFit/>
          </a:bodyPr>
          <a:lstStyle>
            <a:lvl1pPr algn="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10" name="Text Placeholder 12">
            <a:extLst>
              <a:ext uri="{FF2B5EF4-FFF2-40B4-BE49-F238E27FC236}">
                <a16:creationId xmlns:a16="http://schemas.microsoft.com/office/drawing/2014/main" id="{AD909019-4856-C466-9E20-562D2B97E4C1}"/>
              </a:ext>
            </a:extLst>
          </p:cNvPr>
          <p:cNvSpPr>
            <a:spLocks noGrp="1"/>
          </p:cNvSpPr>
          <p:nvPr>
            <p:ph type="body" sz="quarter" idx="11" hasCustomPrompt="1"/>
          </p:nvPr>
        </p:nvSpPr>
        <p:spPr>
          <a:xfrm>
            <a:off x="8406550" y="5924219"/>
            <a:ext cx="3188558" cy="646908"/>
          </a:xfrm>
          <a:prstGeom prst="rect">
            <a:avLst/>
          </a:prstGeom>
        </p:spPr>
        <p:txBody>
          <a:bodyPr>
            <a:normAutofit/>
          </a:bodyPr>
          <a:lstStyle>
            <a:lvl1pPr>
              <a:defRPr sz="1600" b="0">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E: info@sdublincoco.ie</a:t>
            </a:r>
            <a:br>
              <a:rPr lang="en-GB" dirty="0"/>
            </a:br>
            <a:r>
              <a:rPr lang="en-GB" dirty="0"/>
              <a:t>T: 01 4149000</a:t>
            </a:r>
            <a:endParaRPr lang="en-US" dirty="0"/>
          </a:p>
        </p:txBody>
      </p:sp>
      <p:cxnSp>
        <p:nvCxnSpPr>
          <p:cNvPr id="11" name="Straight Connector 10">
            <a:extLst>
              <a:ext uri="{FF2B5EF4-FFF2-40B4-BE49-F238E27FC236}">
                <a16:creationId xmlns:a16="http://schemas.microsoft.com/office/drawing/2014/main" id="{A598353F-8262-4727-F52E-A93073D03E18}"/>
              </a:ext>
            </a:extLst>
          </p:cNvPr>
          <p:cNvCxnSpPr>
            <a:cxnSpLocks/>
          </p:cNvCxnSpPr>
          <p:nvPr userDrawn="1"/>
        </p:nvCxnSpPr>
        <p:spPr>
          <a:xfrm>
            <a:off x="354000" y="5645152"/>
            <a:ext cx="11484000"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07708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8903897"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905467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9020529"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90393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9047913"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792388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8759883"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4148368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am page (no LinkedIn)">
    <p:bg>
      <p:bgPr>
        <a:solidFill>
          <a:srgbClr val="E6F5FD"/>
        </a:solidFill>
        <a:effectLst/>
      </p:bgPr>
    </p:bg>
    <p:spTree>
      <p:nvGrpSpPr>
        <p:cNvPr id="1" name=""/>
        <p:cNvGrpSpPr/>
        <p:nvPr/>
      </p:nvGrpSpPr>
      <p:grpSpPr>
        <a:xfrm>
          <a:off x="0" y="0"/>
          <a:ext cx="0" cy="0"/>
          <a:chOff x="0" y="0"/>
          <a:chExt cx="0" cy="0"/>
        </a:xfrm>
      </p:grpSpPr>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8369953"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31193578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a:xfrm>
            <a:off x="504469" y="471704"/>
            <a:ext cx="9119923" cy="856798"/>
          </a:xfrm>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8697449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and title only">
    <p:bg>
      <p:bgPr>
        <a:solidFill>
          <a:schemeClr val="bg1"/>
        </a:solidFill>
        <a:effectLst/>
      </p:bgPr>
    </p:bg>
    <p:spTree>
      <p:nvGrpSpPr>
        <p:cNvPr id="1" name=""/>
        <p:cNvGrpSpPr/>
        <p:nvPr/>
      </p:nvGrpSpPr>
      <p:grpSpPr>
        <a:xfrm>
          <a:off x="0" y="0"/>
          <a:ext cx="0" cy="0"/>
          <a:chOff x="0" y="0"/>
          <a:chExt cx="0" cy="0"/>
        </a:xfrm>
      </p:grpSpPr>
      <p:sp>
        <p:nvSpPr>
          <p:cNvPr id="6" name="Holder 2">
            <a:extLst>
              <a:ext uri="{FF2B5EF4-FFF2-40B4-BE49-F238E27FC236}">
                <a16:creationId xmlns:a16="http://schemas.microsoft.com/office/drawing/2014/main" id="{53A96A89-88E7-336C-E549-9D337CBC6017}"/>
              </a:ext>
            </a:extLst>
          </p:cNvPr>
          <p:cNvSpPr>
            <a:spLocks noGrp="1"/>
          </p:cNvSpPr>
          <p:nvPr>
            <p:ph type="title" hasCustomPrompt="1"/>
          </p:nvPr>
        </p:nvSpPr>
        <p:spPr>
          <a:xfrm>
            <a:off x="504471" y="471704"/>
            <a:ext cx="9191929"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pic>
        <p:nvPicPr>
          <p:cNvPr id="10" name="Picture 287">
            <a:extLst>
              <a:ext uri="{FF2B5EF4-FFF2-40B4-BE49-F238E27FC236}">
                <a16:creationId xmlns:a16="http://schemas.microsoft.com/office/drawing/2014/main" id="{177899CC-70D7-C7F1-E56D-52625DF0E9C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8233231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9119921"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8903897"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861586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9168082"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a:xfrm>
            <a:off x="504469" y="471704"/>
            <a:ext cx="9119923" cy="856798"/>
          </a:xfrm>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chart/graph)">
    <p:bg>
      <p:bgPr>
        <a:solidFill>
          <a:schemeClr val="accent1"/>
        </a:solidFill>
        <a:effectLst/>
      </p:bgPr>
    </p:bg>
    <p:spTree>
      <p:nvGrpSpPr>
        <p:cNvPr id="1" name=""/>
        <p:cNvGrpSpPr/>
        <p:nvPr/>
      </p:nvGrpSpPr>
      <p:grpSpPr>
        <a:xfrm>
          <a:off x="0" y="0"/>
          <a:ext cx="0" cy="0"/>
          <a:chOff x="0" y="0"/>
          <a:chExt cx="0" cy="0"/>
        </a:xfrm>
      </p:grpSpPr>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a:xfrm>
            <a:off x="504469" y="471704"/>
            <a:ext cx="9551971" cy="856798"/>
          </a:xfrm>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71808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30"/>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701" r:id="rId3"/>
    <p:sldLayoutId id="2147483678" r:id="rId4"/>
    <p:sldLayoutId id="2147483670" r:id="rId5"/>
    <p:sldLayoutId id="2147483671" r:id="rId6"/>
    <p:sldLayoutId id="2147483672" r:id="rId7"/>
    <p:sldLayoutId id="2147483673" r:id="rId8"/>
    <p:sldLayoutId id="2147483674" r:id="rId9"/>
    <p:sldLayoutId id="2147483697" r:id="rId10"/>
    <p:sldLayoutId id="2147483706" r:id="rId11"/>
    <p:sldLayoutId id="2147483699" r:id="rId12"/>
    <p:sldLayoutId id="2147483703" r:id="rId13"/>
    <p:sldLayoutId id="2147483686" r:id="rId14"/>
    <p:sldLayoutId id="2147483680" r:id="rId15"/>
    <p:sldLayoutId id="2147483687" r:id="rId16"/>
    <p:sldLayoutId id="2147483688" r:id="rId17"/>
    <p:sldLayoutId id="2147483689" r:id="rId18"/>
    <p:sldLayoutId id="2147483700" r:id="rId19"/>
    <p:sldLayoutId id="2147483690" r:id="rId20"/>
    <p:sldLayoutId id="2147483704" r:id="rId21"/>
    <p:sldLayoutId id="2147483691" r:id="rId22"/>
    <p:sldLayoutId id="2147483692" r:id="rId23"/>
    <p:sldLayoutId id="2147483693" r:id="rId24"/>
    <p:sldLayoutId id="2147483694" r:id="rId25"/>
    <p:sldLayoutId id="2147483695" r:id="rId26"/>
    <p:sldLayoutId id="2147483696" r:id="rId27"/>
    <p:sldLayoutId id="2147483705" r:id="rId28"/>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1.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1.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1.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1.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41BB-59EA-A1A3-46CF-4A5994096217}"/>
              </a:ext>
            </a:extLst>
          </p:cNvPr>
          <p:cNvSpPr>
            <a:spLocks noGrp="1"/>
          </p:cNvSpPr>
          <p:nvPr>
            <p:ph type="ctrTitle"/>
          </p:nvPr>
        </p:nvSpPr>
        <p:spPr>
          <a:xfrm>
            <a:off x="3287688" y="2420888"/>
            <a:ext cx="7514898" cy="2659190"/>
          </a:xfrm>
        </p:spPr>
        <p:txBody>
          <a:bodyPr/>
          <a:lstStyle/>
          <a:p>
            <a:pPr algn="ctr"/>
            <a:r>
              <a:rPr lang="en-IE" sz="5400" b="1" dirty="0"/>
              <a:t>Clondalkin Village </a:t>
            </a:r>
            <a:br>
              <a:rPr lang="en-IE" sz="5400" b="1" dirty="0"/>
            </a:br>
            <a:br>
              <a:rPr lang="en-IE" sz="5400" b="1" dirty="0"/>
            </a:br>
            <a:r>
              <a:rPr lang="en-IE" sz="5400" b="1" dirty="0"/>
              <a:t>Public Toilet </a:t>
            </a:r>
            <a:br>
              <a:rPr lang="en-IE" sz="5400" b="1" dirty="0"/>
            </a:br>
            <a:endParaRPr lang="en-US" sz="5400" dirty="0"/>
          </a:p>
        </p:txBody>
      </p:sp>
      <p:sp>
        <p:nvSpPr>
          <p:cNvPr id="4" name="Text Placeholder 3">
            <a:extLst>
              <a:ext uri="{FF2B5EF4-FFF2-40B4-BE49-F238E27FC236}">
                <a16:creationId xmlns:a16="http://schemas.microsoft.com/office/drawing/2014/main" id="{0D97371B-86FF-CF4D-6BCE-AD0FE91F864C}"/>
              </a:ext>
            </a:extLst>
          </p:cNvPr>
          <p:cNvSpPr>
            <a:spLocks noGrp="1"/>
          </p:cNvSpPr>
          <p:nvPr>
            <p:ph type="body" sz="quarter" idx="11"/>
          </p:nvPr>
        </p:nvSpPr>
        <p:spPr/>
        <p:txBody>
          <a:bodyPr>
            <a:normAutofit/>
          </a:bodyPr>
          <a:lstStyle/>
          <a:p>
            <a:r>
              <a:rPr lang="en-US" dirty="0"/>
              <a:t>Presented by</a:t>
            </a:r>
            <a:br>
              <a:rPr lang="en-US" dirty="0"/>
            </a:br>
            <a:r>
              <a:rPr lang="en-US" dirty="0"/>
              <a:t>David Fennell</a:t>
            </a:r>
          </a:p>
        </p:txBody>
      </p:sp>
      <p:sp>
        <p:nvSpPr>
          <p:cNvPr id="6" name="Date Placeholder 5">
            <a:extLst>
              <a:ext uri="{FF2B5EF4-FFF2-40B4-BE49-F238E27FC236}">
                <a16:creationId xmlns:a16="http://schemas.microsoft.com/office/drawing/2014/main" id="{241CC73E-20C9-2029-3F14-55629BD99A8A}"/>
              </a:ext>
            </a:extLst>
          </p:cNvPr>
          <p:cNvSpPr>
            <a:spLocks noGrp="1"/>
          </p:cNvSpPr>
          <p:nvPr>
            <p:ph type="dt" sz="half" idx="13"/>
          </p:nvPr>
        </p:nvSpPr>
        <p:spPr/>
        <p:txBody>
          <a:bodyPr/>
          <a:lstStyle/>
          <a:p>
            <a:pPr algn="ctr"/>
            <a:r>
              <a:rPr lang="en-GB" dirty="0"/>
              <a:t>October 2026</a:t>
            </a:r>
          </a:p>
        </p:txBody>
      </p:sp>
    </p:spTree>
    <p:extLst>
      <p:ext uri="{BB962C8B-B14F-4D97-AF65-F5344CB8AC3E}">
        <p14:creationId xmlns:p14="http://schemas.microsoft.com/office/powerpoint/2010/main" val="193055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0A3C8-F04B-90C7-480B-DC16A8EF910E}"/>
              </a:ext>
            </a:extLst>
          </p:cNvPr>
          <p:cNvSpPr>
            <a:spLocks noGrp="1"/>
          </p:cNvSpPr>
          <p:nvPr>
            <p:ph type="title"/>
          </p:nvPr>
        </p:nvSpPr>
        <p:spPr/>
        <p:txBody>
          <a:bodyPr/>
          <a:lstStyle/>
          <a:p>
            <a:r>
              <a:rPr lang="en-US" dirty="0"/>
              <a:t>Introduction</a:t>
            </a:r>
          </a:p>
        </p:txBody>
      </p:sp>
      <p:sp>
        <p:nvSpPr>
          <p:cNvPr id="3" name="Text Placeholder 2">
            <a:extLst>
              <a:ext uri="{FF2B5EF4-FFF2-40B4-BE49-F238E27FC236}">
                <a16:creationId xmlns:a16="http://schemas.microsoft.com/office/drawing/2014/main" id="{DAB417D1-6888-D215-EAA1-36389A87391A}"/>
              </a:ext>
            </a:extLst>
          </p:cNvPr>
          <p:cNvSpPr>
            <a:spLocks noGrp="1"/>
          </p:cNvSpPr>
          <p:nvPr>
            <p:ph type="body" idx="1"/>
          </p:nvPr>
        </p:nvSpPr>
        <p:spPr>
          <a:xfrm>
            <a:off x="551384" y="1700808"/>
            <a:ext cx="10405371" cy="4912440"/>
          </a:xfrm>
        </p:spPr>
        <p:txBody>
          <a:bodyPr>
            <a:noAutofit/>
          </a:bodyPr>
          <a:lstStyle/>
          <a:p>
            <a:r>
              <a:rPr lang="en-IE" sz="1600" dirty="0">
                <a:latin typeface="SDCC Sans" pitchFamily="2" charset="0"/>
              </a:rPr>
              <a:t>A report on the provision of a public toilet in Clondalkin Village was presented under Headed Item 10 at the ACM in February 2026. As part of the scoping exercise, eleven locations within the village were examined and the status and suitability of each site were outlined.</a:t>
            </a:r>
          </a:p>
          <a:p>
            <a:endParaRPr lang="en-IE" sz="1600" dirty="0">
              <a:latin typeface="SDCC Sans" pitchFamily="2" charset="0"/>
            </a:endParaRPr>
          </a:p>
          <a:p>
            <a:r>
              <a:rPr lang="en-IE" sz="1600" dirty="0">
                <a:latin typeface="SDCC Sans" pitchFamily="2" charset="0"/>
              </a:rPr>
              <a:t>To facilitate further assessment, Elected Members were invited to indicate their preferred location for the proposed facility. Following this process, three sites were identified for further consideration:</a:t>
            </a:r>
          </a:p>
          <a:p>
            <a:endParaRPr lang="en-IE" sz="1600" dirty="0">
              <a:latin typeface="SDCC Sans" pitchFamily="2" charset="0"/>
            </a:endParaRPr>
          </a:p>
          <a:p>
            <a:r>
              <a:rPr lang="en-IE" sz="1600" dirty="0">
                <a:latin typeface="SDCC Sans" pitchFamily="2" charset="0"/>
              </a:rPr>
              <a:t>1. Tower Road, opposite the Tuthills car park exit</a:t>
            </a:r>
          </a:p>
          <a:p>
            <a:r>
              <a:rPr lang="en-IE" sz="1600" dirty="0">
                <a:latin typeface="SDCC Sans" pitchFamily="2" charset="0"/>
              </a:rPr>
              <a:t>2. Main Street, in the vicinity of Tower Credit Union</a:t>
            </a:r>
          </a:p>
          <a:p>
            <a:pPr lvl="0"/>
            <a:r>
              <a:rPr lang="en-IE" sz="1600" dirty="0">
                <a:latin typeface="SDCC Sans" pitchFamily="2" charset="0"/>
              </a:rPr>
              <a:t>3. Pope Lane</a:t>
            </a:r>
          </a:p>
          <a:p>
            <a:pPr lvl="0"/>
            <a:endParaRPr lang="en-IE" sz="1600" dirty="0">
              <a:latin typeface="SDCC Sans" pitchFamily="2" charset="0"/>
            </a:endParaRPr>
          </a:p>
          <a:p>
            <a:r>
              <a:rPr lang="en-IE" sz="1600" dirty="0">
                <a:latin typeface="SDCC Sans" pitchFamily="2" charset="0"/>
              </a:rPr>
              <a:t>This presentation provides an update on the assessment of these locations. </a:t>
            </a:r>
          </a:p>
          <a:p>
            <a:r>
              <a:rPr lang="en-IE" sz="1600" dirty="0"/>
              <a:t> </a:t>
            </a:r>
            <a:endParaRPr lang="en-US" sz="1600" dirty="0"/>
          </a:p>
        </p:txBody>
      </p:sp>
    </p:spTree>
    <p:extLst>
      <p:ext uri="{BB962C8B-B14F-4D97-AF65-F5344CB8AC3E}">
        <p14:creationId xmlns:p14="http://schemas.microsoft.com/office/powerpoint/2010/main" val="1288403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A01AE-B015-2ABE-5927-ED41A8EC95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0F6E7-D902-EEA8-9CBA-5DA36627ECDE}"/>
              </a:ext>
            </a:extLst>
          </p:cNvPr>
          <p:cNvSpPr>
            <a:spLocks noGrp="1"/>
          </p:cNvSpPr>
          <p:nvPr>
            <p:ph type="title"/>
          </p:nvPr>
        </p:nvSpPr>
        <p:spPr>
          <a:xfrm>
            <a:off x="1703512" y="405358"/>
            <a:ext cx="8712968" cy="648072"/>
          </a:xfrm>
        </p:spPr>
        <p:txBody>
          <a:bodyPr>
            <a:noAutofit/>
          </a:bodyPr>
          <a:lstStyle/>
          <a:p>
            <a:r>
              <a:rPr lang="en-IE" sz="2400" b="1" dirty="0"/>
              <a:t>Preferred locations as identified by the Elected Members</a:t>
            </a:r>
          </a:p>
        </p:txBody>
      </p:sp>
      <p:graphicFrame>
        <p:nvGraphicFramePr>
          <p:cNvPr id="9" name="Table 8">
            <a:extLst>
              <a:ext uri="{FF2B5EF4-FFF2-40B4-BE49-F238E27FC236}">
                <a16:creationId xmlns:a16="http://schemas.microsoft.com/office/drawing/2014/main" id="{6E6DE3A6-282F-34E1-0199-DAF8825089F2}"/>
              </a:ext>
            </a:extLst>
          </p:cNvPr>
          <p:cNvGraphicFramePr>
            <a:graphicFrameLocks noGrp="1"/>
          </p:cNvGraphicFramePr>
          <p:nvPr>
            <p:extLst>
              <p:ext uri="{D42A27DB-BD31-4B8C-83A1-F6EECF244321}">
                <p14:modId xmlns:p14="http://schemas.microsoft.com/office/powerpoint/2010/main" val="3555510616"/>
              </p:ext>
            </p:extLst>
          </p:nvPr>
        </p:nvGraphicFramePr>
        <p:xfrm>
          <a:off x="6384032" y="1935680"/>
          <a:ext cx="5241084" cy="2579505"/>
        </p:xfrm>
        <a:graphic>
          <a:graphicData uri="http://schemas.openxmlformats.org/drawingml/2006/table">
            <a:tbl>
              <a:tblPr firstRow="1" bandRow="1">
                <a:tableStyleId>{5C22544A-7EE6-4342-B048-85BDC9FD1C3A}</a:tableStyleId>
              </a:tblPr>
              <a:tblGrid>
                <a:gridCol w="1049659">
                  <a:extLst>
                    <a:ext uri="{9D8B030D-6E8A-4147-A177-3AD203B41FA5}">
                      <a16:colId xmlns:a16="http://schemas.microsoft.com/office/drawing/2014/main" val="434978365"/>
                    </a:ext>
                  </a:extLst>
                </a:gridCol>
                <a:gridCol w="1516174">
                  <a:extLst>
                    <a:ext uri="{9D8B030D-6E8A-4147-A177-3AD203B41FA5}">
                      <a16:colId xmlns:a16="http://schemas.microsoft.com/office/drawing/2014/main" val="3258531045"/>
                    </a:ext>
                  </a:extLst>
                </a:gridCol>
                <a:gridCol w="2675251">
                  <a:extLst>
                    <a:ext uri="{9D8B030D-6E8A-4147-A177-3AD203B41FA5}">
                      <a16:colId xmlns:a16="http://schemas.microsoft.com/office/drawing/2014/main" val="1938332995"/>
                    </a:ext>
                  </a:extLst>
                </a:gridCol>
              </a:tblGrid>
              <a:tr h="639619">
                <a:tc>
                  <a:txBody>
                    <a:bodyPr/>
                    <a:lstStyle/>
                    <a:p>
                      <a:pPr algn="ctr">
                        <a:lnSpc>
                          <a:spcPct val="107000"/>
                        </a:lnSpc>
                        <a:spcAft>
                          <a:spcPts val="800"/>
                        </a:spcAft>
                        <a:buNone/>
                      </a:pPr>
                      <a:r>
                        <a:rPr lang="en-IE" sz="1400" kern="100" dirty="0">
                          <a:effectLst/>
                          <a:latin typeface="SDCC Sans" pitchFamily="2" charset="0"/>
                        </a:rPr>
                        <a:t>No</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IE" sz="1400" kern="100" dirty="0">
                          <a:effectLst/>
                          <a:latin typeface="SDCC Sans" pitchFamily="2" charset="0"/>
                        </a:rPr>
                        <a:t>Location</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IE" sz="1400" kern="100" dirty="0">
                          <a:effectLst/>
                          <a:latin typeface="SDCC Sans" pitchFamily="2" charset="0"/>
                        </a:rPr>
                        <a:t>Description</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9339180"/>
                  </a:ext>
                </a:extLst>
              </a:tr>
              <a:tr h="639619">
                <a:tc>
                  <a:txBody>
                    <a:bodyPr/>
                    <a:lstStyle/>
                    <a:p>
                      <a:pPr algn="ctr">
                        <a:lnSpc>
                          <a:spcPct val="107000"/>
                        </a:lnSpc>
                        <a:spcAft>
                          <a:spcPts val="800"/>
                        </a:spcAft>
                        <a:buNone/>
                      </a:pPr>
                      <a:r>
                        <a:rPr lang="en-IE" sz="1400" kern="100" dirty="0">
                          <a:effectLst/>
                          <a:latin typeface="SDCC Sans" pitchFamily="2" charset="0"/>
                        </a:rPr>
                        <a:t>1</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IE" sz="1400" kern="100" dirty="0">
                          <a:effectLst/>
                          <a:latin typeface="SDCC Sans" pitchFamily="2" charset="0"/>
                        </a:rPr>
                        <a:t>Tower Road</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IE" sz="1400" kern="100" dirty="0">
                          <a:effectLst/>
                          <a:latin typeface="SDCC Sans" pitchFamily="2" charset="0"/>
                        </a:rPr>
                        <a:t>Opposite Tuthills Car Park exit</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44420224"/>
                  </a:ext>
                </a:extLst>
              </a:tr>
              <a:tr h="639619">
                <a:tc>
                  <a:txBody>
                    <a:bodyPr/>
                    <a:lstStyle/>
                    <a:p>
                      <a:pPr algn="ctr">
                        <a:lnSpc>
                          <a:spcPct val="107000"/>
                        </a:lnSpc>
                        <a:spcAft>
                          <a:spcPts val="800"/>
                        </a:spcAft>
                        <a:buNone/>
                      </a:pPr>
                      <a:r>
                        <a:rPr lang="en-IE" sz="1400" kern="100">
                          <a:effectLst/>
                          <a:latin typeface="SDCC Sans" pitchFamily="2" charset="0"/>
                        </a:rPr>
                        <a:t>2</a:t>
                      </a:r>
                      <a:endParaRPr lang="en-IE" sz="1400" kern="10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IE" sz="1400" kern="100" dirty="0">
                          <a:effectLst/>
                          <a:latin typeface="SDCC Sans" pitchFamily="2" charset="0"/>
                        </a:rPr>
                        <a:t>Main Street</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IE" sz="1400" kern="100" dirty="0">
                          <a:effectLst/>
                          <a:latin typeface="SDCC Sans" pitchFamily="2" charset="0"/>
                        </a:rPr>
                        <a:t>In vicinity of Tower Credit Union</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63831363"/>
                  </a:ext>
                </a:extLst>
              </a:tr>
              <a:tr h="660648">
                <a:tc>
                  <a:txBody>
                    <a:bodyPr/>
                    <a:lstStyle/>
                    <a:p>
                      <a:pPr algn="ctr">
                        <a:lnSpc>
                          <a:spcPct val="107000"/>
                        </a:lnSpc>
                        <a:spcAft>
                          <a:spcPts val="800"/>
                        </a:spcAft>
                        <a:buNone/>
                      </a:pPr>
                      <a:r>
                        <a:rPr lang="en-IE" sz="1400" kern="100">
                          <a:effectLst/>
                          <a:latin typeface="SDCC Sans" pitchFamily="2" charset="0"/>
                        </a:rPr>
                        <a:t>3</a:t>
                      </a:r>
                      <a:endParaRPr lang="en-IE" sz="1400" kern="10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IE" sz="1400" kern="100" dirty="0">
                          <a:effectLst/>
                          <a:latin typeface="SDCC Sans" pitchFamily="2" charset="0"/>
                        </a:rPr>
                        <a:t>Popes Lane</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IE" sz="1400" kern="100" dirty="0">
                          <a:effectLst/>
                          <a:latin typeface="SDCC Sans" pitchFamily="2" charset="0"/>
                        </a:rPr>
                        <a:t>Between Paddy Power and the Central Bar</a:t>
                      </a:r>
                      <a:endParaRPr lang="en-IE" sz="1400" kern="100" dirty="0">
                        <a:effectLst/>
                        <a:latin typeface="SDCC Sans" pitchFamily="2"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07116856"/>
                  </a:ext>
                </a:extLst>
              </a:tr>
            </a:tbl>
          </a:graphicData>
        </a:graphic>
      </p:graphicFrame>
      <p:pic>
        <p:nvPicPr>
          <p:cNvPr id="18" name="Picture 17">
            <a:extLst>
              <a:ext uri="{FF2B5EF4-FFF2-40B4-BE49-F238E27FC236}">
                <a16:creationId xmlns:a16="http://schemas.microsoft.com/office/drawing/2014/main" id="{8B01668F-760F-C78C-0D57-5B93D7616D00}"/>
              </a:ext>
            </a:extLst>
          </p:cNvPr>
          <p:cNvPicPr>
            <a:picLocks noChangeAspect="1"/>
          </p:cNvPicPr>
          <p:nvPr/>
        </p:nvPicPr>
        <p:blipFill>
          <a:blip r:embed="rId2"/>
          <a:stretch>
            <a:fillRect/>
          </a:stretch>
        </p:blipFill>
        <p:spPr>
          <a:xfrm>
            <a:off x="183225" y="1053430"/>
            <a:ext cx="5792008" cy="4344006"/>
          </a:xfrm>
          <a:prstGeom prst="rect">
            <a:avLst/>
          </a:prstGeom>
        </p:spPr>
      </p:pic>
    </p:spTree>
    <p:extLst>
      <p:ext uri="{BB962C8B-B14F-4D97-AF65-F5344CB8AC3E}">
        <p14:creationId xmlns:p14="http://schemas.microsoft.com/office/powerpoint/2010/main" val="969020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8CF547-D05F-590D-5A1F-2C3E92D141CA}"/>
              </a:ext>
            </a:extLst>
          </p:cNvPr>
          <p:cNvSpPr>
            <a:spLocks noGrp="1"/>
          </p:cNvSpPr>
          <p:nvPr>
            <p:ph type="title"/>
          </p:nvPr>
        </p:nvSpPr>
        <p:spPr>
          <a:xfrm>
            <a:off x="623392" y="332656"/>
            <a:ext cx="9996565" cy="725048"/>
          </a:xfrm>
        </p:spPr>
        <p:txBody>
          <a:bodyPr>
            <a:normAutofit fontScale="90000"/>
          </a:bodyPr>
          <a:lstStyle/>
          <a:p>
            <a:pPr algn="ctr"/>
            <a:r>
              <a:rPr lang="en-IE" dirty="0"/>
              <a:t>Photographs of the 3 preferred sites </a:t>
            </a:r>
            <a:br>
              <a:rPr lang="en-IE" dirty="0"/>
            </a:br>
            <a:r>
              <a:rPr lang="en-IE" dirty="0"/>
              <a:t>identified by the Elected Members</a:t>
            </a:r>
            <a:br>
              <a:rPr lang="en-IE" dirty="0"/>
            </a:br>
            <a:endParaRPr lang="en-IE" dirty="0"/>
          </a:p>
        </p:txBody>
      </p:sp>
      <p:pic>
        <p:nvPicPr>
          <p:cNvPr id="10" name="Picture 9">
            <a:extLst>
              <a:ext uri="{FF2B5EF4-FFF2-40B4-BE49-F238E27FC236}">
                <a16:creationId xmlns:a16="http://schemas.microsoft.com/office/drawing/2014/main" id="{C9481A96-C2AE-0A7E-5B79-003F24AFCBEB}"/>
              </a:ext>
            </a:extLst>
          </p:cNvPr>
          <p:cNvPicPr>
            <a:picLocks noChangeAspect="1"/>
          </p:cNvPicPr>
          <p:nvPr/>
        </p:nvPicPr>
        <p:blipFill>
          <a:blip r:embed="rId2"/>
          <a:stretch>
            <a:fillRect/>
          </a:stretch>
        </p:blipFill>
        <p:spPr>
          <a:xfrm>
            <a:off x="2927648" y="4149080"/>
            <a:ext cx="5725324" cy="2572109"/>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24D03DA7-216E-B5D3-52D3-A577118463F2}"/>
              </a:ext>
            </a:extLst>
          </p:cNvPr>
          <p:cNvPicPr>
            <a:picLocks noChangeAspect="1"/>
          </p:cNvPicPr>
          <p:nvPr/>
        </p:nvPicPr>
        <p:blipFill>
          <a:blip r:embed="rId3"/>
          <a:stretch>
            <a:fillRect/>
          </a:stretch>
        </p:blipFill>
        <p:spPr>
          <a:xfrm>
            <a:off x="6015860" y="1213928"/>
            <a:ext cx="5706271" cy="2534004"/>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35C0CB4F-441D-5027-36E4-E647CB1353F9}"/>
              </a:ext>
            </a:extLst>
          </p:cNvPr>
          <p:cNvPicPr>
            <a:picLocks noChangeAspect="1"/>
          </p:cNvPicPr>
          <p:nvPr/>
        </p:nvPicPr>
        <p:blipFill>
          <a:blip r:embed="rId4"/>
          <a:stretch>
            <a:fillRect/>
          </a:stretch>
        </p:blipFill>
        <p:spPr>
          <a:xfrm>
            <a:off x="643248" y="1213928"/>
            <a:ext cx="4842620" cy="25340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9531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54E31-1448-6007-EE44-24B3A947175D}"/>
              </a:ext>
            </a:extLst>
          </p:cNvPr>
          <p:cNvSpPr>
            <a:spLocks noGrp="1"/>
          </p:cNvSpPr>
          <p:nvPr>
            <p:ph type="title"/>
          </p:nvPr>
        </p:nvSpPr>
        <p:spPr/>
        <p:txBody>
          <a:bodyPr/>
          <a:lstStyle/>
          <a:p>
            <a:r>
              <a:rPr lang="en-GB" dirty="0"/>
              <a:t>Challenges</a:t>
            </a:r>
            <a:endParaRPr lang="en-IE" dirty="0"/>
          </a:p>
        </p:txBody>
      </p:sp>
      <p:sp>
        <p:nvSpPr>
          <p:cNvPr id="3" name="TextBox 2">
            <a:extLst>
              <a:ext uri="{FF2B5EF4-FFF2-40B4-BE49-F238E27FC236}">
                <a16:creationId xmlns:a16="http://schemas.microsoft.com/office/drawing/2014/main" id="{0C4F5150-9D08-6466-82E2-D80B35807711}"/>
              </a:ext>
            </a:extLst>
          </p:cNvPr>
          <p:cNvSpPr txBox="1"/>
          <p:nvPr/>
        </p:nvSpPr>
        <p:spPr>
          <a:xfrm>
            <a:off x="767408" y="1363958"/>
            <a:ext cx="8280920" cy="4062651"/>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rgbClr val="363A92"/>
                </a:solidFill>
                <a:latin typeface="SDCC Sans" pitchFamily="2" charset="0"/>
                <a:ea typeface="+mn-ea"/>
                <a:cs typeface="Arial" panose="020B0604020202020204" pitchFamily="34" charset="0"/>
              </a:rPr>
              <a:t>Size of unit: approximately 3m x 2m</a:t>
            </a:r>
          </a:p>
          <a:p>
            <a:pPr marL="285750" indent="-285750">
              <a:buFont typeface="Arial" panose="020B0604020202020204" pitchFamily="34" charset="0"/>
              <a:buChar char="•"/>
            </a:pPr>
            <a:endParaRPr lang="en-GB" sz="1600" dirty="0">
              <a:solidFill>
                <a:srgbClr val="363A92"/>
              </a:solidFill>
              <a:latin typeface="SDCC Sans" pitchFamily="2" charset="0"/>
              <a:ea typeface="+mn-ea"/>
              <a:cs typeface="Arial" panose="020B0604020202020204" pitchFamily="34" charset="0"/>
            </a:endParaRPr>
          </a:p>
          <a:p>
            <a:pPr marL="285750" indent="-285750">
              <a:buFont typeface="Arial" panose="020B0604020202020204" pitchFamily="34" charset="0"/>
              <a:buChar char="•"/>
            </a:pPr>
            <a:r>
              <a:rPr lang="en-GB" sz="1600" dirty="0">
                <a:solidFill>
                  <a:srgbClr val="363A92"/>
                </a:solidFill>
                <a:latin typeface="SDCC Sans" pitchFamily="2" charset="0"/>
                <a:ea typeface="+mn-ea"/>
                <a:cs typeface="Arial" panose="020B0604020202020204" pitchFamily="34" charset="0"/>
              </a:rPr>
              <a:t>Underground Services: required and existing</a:t>
            </a:r>
          </a:p>
          <a:p>
            <a:pPr marL="285750" indent="-285750">
              <a:buFont typeface="Arial" panose="020B0604020202020204" pitchFamily="34" charset="0"/>
              <a:buChar char="•"/>
            </a:pPr>
            <a:endParaRPr lang="en-GB" sz="1600" dirty="0">
              <a:solidFill>
                <a:srgbClr val="363A92"/>
              </a:solidFill>
              <a:latin typeface="SDCC Sans" pitchFamily="2" charset="0"/>
              <a:ea typeface="+mn-ea"/>
              <a:cs typeface="Arial" panose="020B0604020202020204" pitchFamily="34" charset="0"/>
            </a:endParaRPr>
          </a:p>
          <a:p>
            <a:pPr marL="285750" indent="-285750">
              <a:buFont typeface="Arial" panose="020B0604020202020204" pitchFamily="34" charset="0"/>
              <a:buChar char="•"/>
            </a:pPr>
            <a:r>
              <a:rPr lang="en-GB" sz="1600" dirty="0">
                <a:solidFill>
                  <a:srgbClr val="363A92"/>
                </a:solidFill>
                <a:latin typeface="SDCC Sans" pitchFamily="2" charset="0"/>
                <a:ea typeface="+mn-ea"/>
                <a:cs typeface="Arial" panose="020B0604020202020204" pitchFamily="34" charset="0"/>
              </a:rPr>
              <a:t>Sight lines/accessibility in the village</a:t>
            </a:r>
          </a:p>
          <a:p>
            <a:pPr marL="285750" indent="-285750">
              <a:buFont typeface="Arial" panose="020B0604020202020204" pitchFamily="34" charset="0"/>
              <a:buChar char="•"/>
            </a:pPr>
            <a:endParaRPr lang="en-GB" sz="1600" dirty="0">
              <a:solidFill>
                <a:srgbClr val="363A92"/>
              </a:solidFill>
              <a:latin typeface="SDCC Sans" pitchFamily="2" charset="0"/>
              <a:ea typeface="+mn-ea"/>
              <a:cs typeface="Arial" panose="020B0604020202020204" pitchFamily="34" charset="0"/>
            </a:endParaRPr>
          </a:p>
          <a:p>
            <a:pPr marL="285750" indent="-285750">
              <a:buFont typeface="Arial" panose="020B0604020202020204" pitchFamily="34" charset="0"/>
              <a:buChar char="•"/>
            </a:pPr>
            <a:r>
              <a:rPr lang="en-GB" sz="1600" dirty="0">
                <a:solidFill>
                  <a:srgbClr val="363A92"/>
                </a:solidFill>
                <a:latin typeface="SDCC Sans" pitchFamily="2" charset="0"/>
                <a:ea typeface="+mn-ea"/>
                <a:cs typeface="Arial" panose="020B0604020202020204" pitchFamily="34" charset="0"/>
              </a:rPr>
              <a:t>Maintenance – daily cleaning</a:t>
            </a:r>
          </a:p>
          <a:p>
            <a:pPr marL="285750" indent="-285750">
              <a:buFont typeface="Arial" panose="020B0604020202020204" pitchFamily="34" charset="0"/>
              <a:buChar char="•"/>
            </a:pPr>
            <a:endParaRPr lang="en-GB" sz="1600" dirty="0">
              <a:solidFill>
                <a:srgbClr val="363A92"/>
              </a:solidFill>
              <a:latin typeface="SDCC Sans" pitchFamily="2" charset="0"/>
              <a:ea typeface="+mn-ea"/>
              <a:cs typeface="Arial" panose="020B0604020202020204" pitchFamily="34" charset="0"/>
            </a:endParaRPr>
          </a:p>
          <a:p>
            <a:pPr marL="285750" indent="-285750">
              <a:buFont typeface="Arial" panose="020B0604020202020204" pitchFamily="34" charset="0"/>
              <a:buChar char="•"/>
            </a:pPr>
            <a:r>
              <a:rPr lang="en-GB" sz="1600" dirty="0">
                <a:solidFill>
                  <a:srgbClr val="363A92"/>
                </a:solidFill>
                <a:latin typeface="SDCC Sans" pitchFamily="2" charset="0"/>
                <a:ea typeface="+mn-ea"/>
                <a:cs typeface="Arial" panose="020B0604020202020204" pitchFamily="34" charset="0"/>
              </a:rPr>
              <a:t>Anti Social Behaviour/litter  </a:t>
            </a:r>
          </a:p>
          <a:p>
            <a:pPr marL="285750" indent="-285750">
              <a:buFont typeface="Arial" panose="020B0604020202020204" pitchFamily="34" charset="0"/>
              <a:buChar char="•"/>
            </a:pPr>
            <a:endParaRPr lang="en-GB" sz="1600" dirty="0">
              <a:solidFill>
                <a:srgbClr val="363A92"/>
              </a:solidFill>
              <a:latin typeface="SDCC Sans" pitchFamily="2" charset="0"/>
              <a:ea typeface="+mn-ea"/>
              <a:cs typeface="Arial" panose="020B0604020202020204" pitchFamily="34" charset="0"/>
            </a:endParaRPr>
          </a:p>
          <a:p>
            <a:pPr marL="285750" indent="-285750">
              <a:buFont typeface="Arial" panose="020B0604020202020204" pitchFamily="34" charset="0"/>
              <a:buChar char="•"/>
            </a:pPr>
            <a:r>
              <a:rPr lang="en-GB" sz="1600" dirty="0">
                <a:solidFill>
                  <a:srgbClr val="363A92"/>
                </a:solidFill>
                <a:latin typeface="SDCC Sans" pitchFamily="2" charset="0"/>
                <a:ea typeface="+mn-ea"/>
                <a:cs typeface="Arial" panose="020B0604020202020204" pitchFamily="34" charset="0"/>
              </a:rPr>
              <a:t>Cost – circa €30,000 - €40,000 per annum</a:t>
            </a:r>
          </a:p>
          <a:p>
            <a:pPr marL="285750" indent="-285750">
              <a:buFont typeface="Arial" panose="020B0604020202020204" pitchFamily="34" charset="0"/>
              <a:buChar char="•"/>
            </a:pPr>
            <a:endParaRPr lang="en-GB" sz="1600" dirty="0">
              <a:solidFill>
                <a:srgbClr val="363A92"/>
              </a:solidFill>
              <a:latin typeface="SDCC Sans" pitchFamily="2" charset="0"/>
              <a:ea typeface="+mn-ea"/>
              <a:cs typeface="Arial" panose="020B0604020202020204" pitchFamily="34" charset="0"/>
            </a:endParaRPr>
          </a:p>
          <a:p>
            <a:pPr marL="285750" indent="-285750">
              <a:buFont typeface="Arial" panose="020B0604020202020204" pitchFamily="34" charset="0"/>
              <a:buChar char="•"/>
            </a:pPr>
            <a:r>
              <a:rPr lang="en-GB" sz="1600" dirty="0">
                <a:solidFill>
                  <a:srgbClr val="363A92"/>
                </a:solidFill>
                <a:latin typeface="SDCC Sans" pitchFamily="2" charset="0"/>
                <a:ea typeface="+mn-ea"/>
                <a:cs typeface="Arial" panose="020B0604020202020204" pitchFamily="34" charset="0"/>
              </a:rPr>
              <a:t>Architectural Conservation Area (ACA)</a:t>
            </a:r>
          </a:p>
          <a:p>
            <a:pPr marL="285750" indent="-285750">
              <a:buFont typeface="Arial" panose="020B0604020202020204" pitchFamily="34" charset="0"/>
              <a:buChar char="•"/>
            </a:pPr>
            <a:endParaRPr lang="en-GB" sz="1600" dirty="0">
              <a:solidFill>
                <a:srgbClr val="363A92"/>
              </a:solidFill>
              <a:latin typeface="SDCC Sans" pitchFamily="2" charset="0"/>
              <a:ea typeface="+mn-ea"/>
              <a:cs typeface="Arial" panose="020B0604020202020204" pitchFamily="34" charset="0"/>
            </a:endParaRPr>
          </a:p>
          <a:p>
            <a:pPr marL="285750" indent="-285750">
              <a:buFont typeface="Arial" panose="020B0604020202020204" pitchFamily="34" charset="0"/>
              <a:buChar char="•"/>
            </a:pPr>
            <a:r>
              <a:rPr lang="en-GB" sz="1600" dirty="0">
                <a:solidFill>
                  <a:srgbClr val="363A92"/>
                </a:solidFill>
                <a:latin typeface="SDCC Sans" pitchFamily="2" charset="0"/>
                <a:ea typeface="+mn-ea"/>
                <a:cs typeface="Arial" panose="020B0604020202020204" pitchFamily="34" charset="0"/>
              </a:rPr>
              <a:t>Local Planning Framework (LPF)</a:t>
            </a:r>
          </a:p>
          <a:p>
            <a:endParaRPr lang="en-IE" dirty="0"/>
          </a:p>
        </p:txBody>
      </p:sp>
    </p:spTree>
    <p:extLst>
      <p:ext uri="{BB962C8B-B14F-4D97-AF65-F5344CB8AC3E}">
        <p14:creationId xmlns:p14="http://schemas.microsoft.com/office/powerpoint/2010/main" val="271797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A7F1082-96F4-F665-034A-A4A6E0A8D662}"/>
              </a:ext>
            </a:extLst>
          </p:cNvPr>
          <p:cNvSpPr txBox="1"/>
          <p:nvPr/>
        </p:nvSpPr>
        <p:spPr>
          <a:xfrm>
            <a:off x="551384" y="171254"/>
            <a:ext cx="5256584" cy="538609"/>
          </a:xfrm>
          <a:prstGeom prst="rect">
            <a:avLst/>
          </a:prstGeom>
          <a:noFill/>
        </p:spPr>
        <p:txBody>
          <a:bodyPr wrap="square" rtlCol="0">
            <a:spAutoFit/>
          </a:bodyPr>
          <a:lstStyle/>
          <a:p>
            <a:r>
              <a:rPr lang="en-GB" sz="2900" dirty="0">
                <a:solidFill>
                  <a:srgbClr val="363A92"/>
                </a:solidFill>
                <a:latin typeface="+mj-lt"/>
                <a:ea typeface="+mj-ea"/>
                <a:cs typeface="Arial" panose="020B0604020202020204" pitchFamily="34" charset="0"/>
              </a:rPr>
              <a:t>Location 1: Tower Road</a:t>
            </a:r>
            <a:endParaRPr lang="en-IE" sz="2900" dirty="0">
              <a:solidFill>
                <a:srgbClr val="363A92"/>
              </a:solidFill>
              <a:latin typeface="+mj-lt"/>
              <a:ea typeface="+mj-ea"/>
              <a:cs typeface="Arial" panose="020B0604020202020204" pitchFamily="34" charset="0"/>
            </a:endParaRPr>
          </a:p>
        </p:txBody>
      </p:sp>
      <p:pic>
        <p:nvPicPr>
          <p:cNvPr id="9" name="Picture 8">
            <a:extLst>
              <a:ext uri="{FF2B5EF4-FFF2-40B4-BE49-F238E27FC236}">
                <a16:creationId xmlns:a16="http://schemas.microsoft.com/office/drawing/2014/main" id="{56AC2466-FED9-E038-0E56-B9AF844A240F}"/>
              </a:ext>
            </a:extLst>
          </p:cNvPr>
          <p:cNvPicPr>
            <a:picLocks noChangeAspect="1"/>
          </p:cNvPicPr>
          <p:nvPr/>
        </p:nvPicPr>
        <p:blipFill>
          <a:blip r:embed="rId2"/>
          <a:stretch>
            <a:fillRect/>
          </a:stretch>
        </p:blipFill>
        <p:spPr>
          <a:xfrm>
            <a:off x="263352" y="908720"/>
            <a:ext cx="5731510" cy="35064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7CE2A663-E7D2-20EF-CE5A-A438572B6A3D}"/>
              </a:ext>
            </a:extLst>
          </p:cNvPr>
          <p:cNvPicPr>
            <a:picLocks noChangeAspect="1"/>
          </p:cNvPicPr>
          <p:nvPr/>
        </p:nvPicPr>
        <p:blipFill>
          <a:blip r:embed="rId3"/>
          <a:stretch>
            <a:fillRect/>
          </a:stretch>
        </p:blipFill>
        <p:spPr>
          <a:xfrm>
            <a:off x="5663952" y="2646172"/>
            <a:ext cx="5731510" cy="34778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385FFD7D-849D-EA59-FD99-DEDAC4457917}"/>
              </a:ext>
            </a:extLst>
          </p:cNvPr>
          <p:cNvSpPr txBox="1"/>
          <p:nvPr/>
        </p:nvSpPr>
        <p:spPr>
          <a:xfrm>
            <a:off x="1991544" y="6237312"/>
            <a:ext cx="6901476" cy="800219"/>
          </a:xfrm>
          <a:prstGeom prst="rect">
            <a:avLst/>
          </a:prstGeom>
          <a:noFill/>
        </p:spPr>
        <p:txBody>
          <a:bodyPr wrap="square" rtlCol="0">
            <a:spAutoFit/>
          </a:bodyPr>
          <a:lstStyle/>
          <a:p>
            <a:pPr algn="ctr"/>
            <a:r>
              <a:rPr lang="en-IE" sz="1400" b="0" i="0" dirty="0">
                <a:effectLst/>
                <a:latin typeface="SDCC Sans" pitchFamily="2" charset="0"/>
              </a:rPr>
              <a:t>Images are for illustrative purposes only and are not intended to represent, identify, promote, or endorse any specific company.</a:t>
            </a:r>
          </a:p>
          <a:p>
            <a:endParaRPr lang="en-IE" dirty="0"/>
          </a:p>
        </p:txBody>
      </p:sp>
      <p:pic>
        <p:nvPicPr>
          <p:cNvPr id="17" name="Picture 16">
            <a:extLst>
              <a:ext uri="{FF2B5EF4-FFF2-40B4-BE49-F238E27FC236}">
                <a16:creationId xmlns:a16="http://schemas.microsoft.com/office/drawing/2014/main" id="{9BBA560F-CCF7-BAC4-D34C-D2154458192C}"/>
              </a:ext>
            </a:extLst>
          </p:cNvPr>
          <p:cNvPicPr>
            <a:picLocks noChangeAspect="1"/>
          </p:cNvPicPr>
          <p:nvPr/>
        </p:nvPicPr>
        <p:blipFill>
          <a:blip r:embed="rId4"/>
          <a:stretch>
            <a:fillRect/>
          </a:stretch>
        </p:blipFill>
        <p:spPr>
          <a:xfrm>
            <a:off x="7032104" y="260648"/>
            <a:ext cx="3245673" cy="20453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4394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93537F-8C06-505B-B4D6-9F7C4579A6C0}"/>
              </a:ext>
            </a:extLst>
          </p:cNvPr>
          <p:cNvSpPr txBox="1"/>
          <p:nvPr/>
        </p:nvSpPr>
        <p:spPr>
          <a:xfrm>
            <a:off x="470672" y="320134"/>
            <a:ext cx="5256584" cy="538609"/>
          </a:xfrm>
          <a:prstGeom prst="rect">
            <a:avLst/>
          </a:prstGeom>
          <a:noFill/>
        </p:spPr>
        <p:txBody>
          <a:bodyPr wrap="square" rtlCol="0">
            <a:spAutoFit/>
          </a:bodyPr>
          <a:lstStyle/>
          <a:p>
            <a:r>
              <a:rPr lang="en-GB" sz="2900" dirty="0">
                <a:solidFill>
                  <a:srgbClr val="363A92"/>
                </a:solidFill>
                <a:latin typeface="+mj-lt"/>
                <a:ea typeface="+mj-ea"/>
                <a:cs typeface="Arial" panose="020B0604020202020204" pitchFamily="34" charset="0"/>
              </a:rPr>
              <a:t>Location 2: Main Street</a:t>
            </a:r>
            <a:endParaRPr lang="en-IE" sz="2900" dirty="0">
              <a:solidFill>
                <a:srgbClr val="363A92"/>
              </a:solidFill>
              <a:latin typeface="+mj-lt"/>
              <a:ea typeface="+mj-ea"/>
              <a:cs typeface="Arial" panose="020B0604020202020204" pitchFamily="34" charset="0"/>
            </a:endParaRPr>
          </a:p>
        </p:txBody>
      </p:sp>
      <p:pic>
        <p:nvPicPr>
          <p:cNvPr id="6" name="Picture 5">
            <a:extLst>
              <a:ext uri="{FF2B5EF4-FFF2-40B4-BE49-F238E27FC236}">
                <a16:creationId xmlns:a16="http://schemas.microsoft.com/office/drawing/2014/main" id="{E7A39551-F455-AF68-0ADE-215374850F45}"/>
              </a:ext>
            </a:extLst>
          </p:cNvPr>
          <p:cNvPicPr>
            <a:picLocks noChangeAspect="1"/>
          </p:cNvPicPr>
          <p:nvPr/>
        </p:nvPicPr>
        <p:blipFill>
          <a:blip r:embed="rId2"/>
          <a:stretch>
            <a:fillRect/>
          </a:stretch>
        </p:blipFill>
        <p:spPr>
          <a:xfrm>
            <a:off x="233209" y="858743"/>
            <a:ext cx="5731510" cy="35426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DC4B1B25-6BCA-C605-96FF-026B5B8B2B51}"/>
              </a:ext>
            </a:extLst>
          </p:cNvPr>
          <p:cNvPicPr>
            <a:picLocks noChangeAspect="1"/>
          </p:cNvPicPr>
          <p:nvPr/>
        </p:nvPicPr>
        <p:blipFill>
          <a:blip r:embed="rId3"/>
          <a:stretch>
            <a:fillRect/>
          </a:stretch>
        </p:blipFill>
        <p:spPr>
          <a:xfrm>
            <a:off x="5591944" y="2924944"/>
            <a:ext cx="5731510" cy="32023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68DFEC4E-B021-9BEA-70B6-078CF4A0BBEF}"/>
              </a:ext>
            </a:extLst>
          </p:cNvPr>
          <p:cNvSpPr txBox="1"/>
          <p:nvPr/>
        </p:nvSpPr>
        <p:spPr>
          <a:xfrm>
            <a:off x="1991544" y="6237312"/>
            <a:ext cx="6901476" cy="800219"/>
          </a:xfrm>
          <a:prstGeom prst="rect">
            <a:avLst/>
          </a:prstGeom>
          <a:noFill/>
        </p:spPr>
        <p:txBody>
          <a:bodyPr wrap="square" rtlCol="0">
            <a:spAutoFit/>
          </a:bodyPr>
          <a:lstStyle/>
          <a:p>
            <a:pPr algn="ctr"/>
            <a:r>
              <a:rPr lang="en-IE" sz="1400" b="0" i="0" dirty="0">
                <a:effectLst/>
                <a:latin typeface="SDCC Sans" pitchFamily="2" charset="0"/>
              </a:rPr>
              <a:t>Images are for illustrative purposes only and are not intended to represent, identify, promote, or endorse any specific company.</a:t>
            </a:r>
          </a:p>
          <a:p>
            <a:endParaRPr lang="en-IE" dirty="0"/>
          </a:p>
        </p:txBody>
      </p:sp>
      <p:pic>
        <p:nvPicPr>
          <p:cNvPr id="19" name="Picture 18">
            <a:extLst>
              <a:ext uri="{FF2B5EF4-FFF2-40B4-BE49-F238E27FC236}">
                <a16:creationId xmlns:a16="http://schemas.microsoft.com/office/drawing/2014/main" id="{DA4C9BB8-7260-6492-77A5-DB419D8487EB}"/>
              </a:ext>
            </a:extLst>
          </p:cNvPr>
          <p:cNvPicPr>
            <a:picLocks noChangeAspect="1"/>
          </p:cNvPicPr>
          <p:nvPr/>
        </p:nvPicPr>
        <p:blipFill>
          <a:blip r:embed="rId4"/>
          <a:stretch>
            <a:fillRect/>
          </a:stretch>
        </p:blipFill>
        <p:spPr>
          <a:xfrm>
            <a:off x="6744072" y="858743"/>
            <a:ext cx="3912373" cy="17461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1300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F936A6-312A-79B5-7356-99A7740265D7}"/>
              </a:ext>
            </a:extLst>
          </p:cNvPr>
          <p:cNvSpPr txBox="1">
            <a:spLocks noGrp="1"/>
          </p:cNvSpPr>
          <p:nvPr>
            <p:ph type="title"/>
          </p:nvPr>
        </p:nvSpPr>
        <p:spPr>
          <a:xfrm>
            <a:off x="191344" y="223313"/>
            <a:ext cx="9191929" cy="446276"/>
          </a:xfrm>
          <a:prstGeom prst="rect">
            <a:avLst/>
          </a:prstGeom>
          <a:noFill/>
        </p:spPr>
        <p:txBody>
          <a:bodyPr wrap="square" rtlCol="0">
            <a:spAutoFit/>
          </a:bodyPr>
          <a:lstStyle/>
          <a:p>
            <a:r>
              <a:rPr lang="en-GB" sz="2900" dirty="0"/>
              <a:t>Location 3 : Popes Lane</a:t>
            </a:r>
            <a:endParaRPr lang="en-IE" sz="2900" dirty="0"/>
          </a:p>
        </p:txBody>
      </p:sp>
      <p:pic>
        <p:nvPicPr>
          <p:cNvPr id="5" name="Picture 4">
            <a:extLst>
              <a:ext uri="{FF2B5EF4-FFF2-40B4-BE49-F238E27FC236}">
                <a16:creationId xmlns:a16="http://schemas.microsoft.com/office/drawing/2014/main" id="{F4A25BD8-4977-C0C5-B98B-B8D5BCDC3D03}"/>
              </a:ext>
            </a:extLst>
          </p:cNvPr>
          <p:cNvPicPr>
            <a:picLocks noChangeAspect="1"/>
          </p:cNvPicPr>
          <p:nvPr/>
        </p:nvPicPr>
        <p:blipFill>
          <a:blip r:embed="rId2"/>
          <a:stretch>
            <a:fillRect/>
          </a:stretch>
        </p:blipFill>
        <p:spPr>
          <a:xfrm>
            <a:off x="191344" y="991467"/>
            <a:ext cx="5731510" cy="38207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03445798-32B1-A759-2471-5BD0220D475B}"/>
              </a:ext>
            </a:extLst>
          </p:cNvPr>
          <p:cNvPicPr>
            <a:picLocks noChangeAspect="1"/>
          </p:cNvPicPr>
          <p:nvPr/>
        </p:nvPicPr>
        <p:blipFill>
          <a:blip r:embed="rId3"/>
          <a:stretch>
            <a:fillRect/>
          </a:stretch>
        </p:blipFill>
        <p:spPr>
          <a:xfrm>
            <a:off x="4952640" y="3038739"/>
            <a:ext cx="7048016" cy="3198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30E7669B-5966-EDDC-128C-5E4DC22A7AEE}"/>
              </a:ext>
            </a:extLst>
          </p:cNvPr>
          <p:cNvSpPr txBox="1"/>
          <p:nvPr/>
        </p:nvSpPr>
        <p:spPr>
          <a:xfrm>
            <a:off x="1991544" y="6256704"/>
            <a:ext cx="6901476" cy="800219"/>
          </a:xfrm>
          <a:prstGeom prst="rect">
            <a:avLst/>
          </a:prstGeom>
          <a:noFill/>
        </p:spPr>
        <p:txBody>
          <a:bodyPr wrap="square" rtlCol="0">
            <a:spAutoFit/>
          </a:bodyPr>
          <a:lstStyle/>
          <a:p>
            <a:pPr algn="ctr"/>
            <a:r>
              <a:rPr lang="en-IE" sz="1400" b="0" i="0" dirty="0">
                <a:effectLst/>
                <a:latin typeface="SDCC Sans" pitchFamily="2" charset="0"/>
              </a:rPr>
              <a:t>Images are for illustrative purposes only and are not intended to represent, identify, promote, or endorse any specific company.</a:t>
            </a:r>
          </a:p>
          <a:p>
            <a:endParaRPr lang="en-IE" dirty="0"/>
          </a:p>
        </p:txBody>
      </p:sp>
      <p:pic>
        <p:nvPicPr>
          <p:cNvPr id="14" name="Picture 13">
            <a:extLst>
              <a:ext uri="{FF2B5EF4-FFF2-40B4-BE49-F238E27FC236}">
                <a16:creationId xmlns:a16="http://schemas.microsoft.com/office/drawing/2014/main" id="{54BF68A3-6262-9DDD-04E3-366554C05BA7}"/>
              </a:ext>
            </a:extLst>
          </p:cNvPr>
          <p:cNvPicPr>
            <a:picLocks noChangeAspect="1"/>
          </p:cNvPicPr>
          <p:nvPr/>
        </p:nvPicPr>
        <p:blipFill>
          <a:blip r:embed="rId4"/>
          <a:stretch>
            <a:fillRect/>
          </a:stretch>
        </p:blipFill>
        <p:spPr>
          <a:xfrm>
            <a:off x="6744072" y="993547"/>
            <a:ext cx="3831263" cy="1723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75715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23D0-E581-7FBA-A9B8-347E622E23B1}"/>
              </a:ext>
            </a:extLst>
          </p:cNvPr>
          <p:cNvSpPr>
            <a:spLocks noGrp="1"/>
          </p:cNvSpPr>
          <p:nvPr>
            <p:ph type="title"/>
          </p:nvPr>
        </p:nvSpPr>
        <p:spPr>
          <a:xfrm>
            <a:off x="479376" y="188640"/>
            <a:ext cx="9191929" cy="856798"/>
          </a:xfrm>
        </p:spPr>
        <p:txBody>
          <a:bodyPr/>
          <a:lstStyle/>
          <a:p>
            <a:r>
              <a:rPr lang="en-GB" dirty="0"/>
              <a:t>Summary</a:t>
            </a:r>
            <a:endParaRPr lang="en-IE" dirty="0"/>
          </a:p>
        </p:txBody>
      </p:sp>
      <p:sp>
        <p:nvSpPr>
          <p:cNvPr id="4" name="TextBox 3">
            <a:extLst>
              <a:ext uri="{FF2B5EF4-FFF2-40B4-BE49-F238E27FC236}">
                <a16:creationId xmlns:a16="http://schemas.microsoft.com/office/drawing/2014/main" id="{90784E68-B6F7-6971-2836-327C1F1E8424}"/>
              </a:ext>
            </a:extLst>
          </p:cNvPr>
          <p:cNvSpPr txBox="1"/>
          <p:nvPr/>
        </p:nvSpPr>
        <p:spPr>
          <a:xfrm>
            <a:off x="335360" y="1124744"/>
            <a:ext cx="10153128" cy="4544834"/>
          </a:xfrm>
          <a:prstGeom prst="rect">
            <a:avLst/>
          </a:prstGeom>
          <a:noFill/>
        </p:spPr>
        <p:txBody>
          <a:bodyPr wrap="square">
            <a:spAutoFit/>
          </a:bodyPr>
          <a:lstStyle/>
          <a:p>
            <a:pPr>
              <a:lnSpc>
                <a:spcPct val="100000"/>
              </a:lnSpc>
              <a:spcAft>
                <a:spcPts val="800"/>
              </a:spcAft>
              <a:buNone/>
            </a:pPr>
            <a:endParaRPr lang="en-IE" dirty="0">
              <a:solidFill>
                <a:srgbClr val="363A92"/>
              </a:solidFill>
              <a:latin typeface="+mn-lt"/>
              <a:ea typeface="+mn-ea"/>
              <a:cs typeface="Arial" panose="020B0604020202020204" pitchFamily="34" charset="0"/>
            </a:endParaRPr>
          </a:p>
          <a:p>
            <a:pPr>
              <a:lnSpc>
                <a:spcPct val="100000"/>
              </a:lnSpc>
              <a:spcAft>
                <a:spcPts val="800"/>
              </a:spcAft>
              <a:buNone/>
            </a:pPr>
            <a:r>
              <a:rPr lang="en-IE" b="1" dirty="0">
                <a:solidFill>
                  <a:srgbClr val="363A92"/>
                </a:solidFill>
                <a:latin typeface="+mn-lt"/>
                <a:ea typeface="+mn-ea"/>
                <a:cs typeface="Arial" panose="020B0604020202020204" pitchFamily="34" charset="0"/>
              </a:rPr>
              <a:t>Location 1 : Tower Road. </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High impact on the aesthetics of the village. </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Not be in keeping with the ACA. </a:t>
            </a:r>
          </a:p>
          <a:p>
            <a:pPr marL="285750" indent="-285750">
              <a:lnSpc>
                <a:spcPct val="100000"/>
              </a:lnSpc>
              <a:spcAft>
                <a:spcPts val="800"/>
              </a:spcAft>
              <a:buFont typeface="Arial" panose="020B0604020202020204" pitchFamily="34" charset="0"/>
              <a:buChar char="•"/>
            </a:pPr>
            <a:r>
              <a:rPr lang="en-IE" dirty="0">
                <a:solidFill>
                  <a:srgbClr val="363A92"/>
                </a:solidFill>
                <a:cs typeface="Arial" panose="020B0604020202020204" pitchFamily="34" charset="0"/>
              </a:rPr>
              <a:t>Obstruct sightlines of pedestrian desire lines and traffic signals.</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Conflict with use of the path by children going to school.</a:t>
            </a:r>
          </a:p>
          <a:p>
            <a:pPr>
              <a:lnSpc>
                <a:spcPct val="100000"/>
              </a:lnSpc>
              <a:spcAft>
                <a:spcPts val="800"/>
              </a:spcAft>
              <a:buNone/>
            </a:pPr>
            <a:endParaRPr lang="en-IE" dirty="0">
              <a:solidFill>
                <a:srgbClr val="363A92"/>
              </a:solidFill>
              <a:latin typeface="+mn-lt"/>
              <a:ea typeface="+mn-ea"/>
              <a:cs typeface="Arial" panose="020B0604020202020204" pitchFamily="34" charset="0"/>
            </a:endParaRPr>
          </a:p>
          <a:p>
            <a:pPr>
              <a:lnSpc>
                <a:spcPct val="100000"/>
              </a:lnSpc>
              <a:spcAft>
                <a:spcPts val="800"/>
              </a:spcAft>
              <a:buNone/>
            </a:pPr>
            <a:r>
              <a:rPr lang="en-IE" b="1" dirty="0">
                <a:solidFill>
                  <a:srgbClr val="363A92"/>
                </a:solidFill>
                <a:latin typeface="+mn-lt"/>
                <a:ea typeface="+mn-ea"/>
                <a:cs typeface="Arial" panose="020B0604020202020204" pitchFamily="34" charset="0"/>
              </a:rPr>
              <a:t>Location 2 : Main Street.</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High impact on the aesthetics of the village. </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Existing public realm enhancement would be compromised.</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Obstruct sightlines of pedestrian desire lines and traffic signals.</a:t>
            </a:r>
          </a:p>
          <a:p>
            <a:pPr>
              <a:lnSpc>
                <a:spcPct val="100000"/>
              </a:lnSpc>
              <a:spcAft>
                <a:spcPts val="800"/>
              </a:spcAft>
              <a:buNone/>
            </a:pPr>
            <a:r>
              <a:rPr lang="en-IE"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IE"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653357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0B854-05CF-FDBC-EE98-A96A34201D08}"/>
              </a:ext>
            </a:extLst>
          </p:cNvPr>
          <p:cNvSpPr>
            <a:spLocks noGrp="1"/>
          </p:cNvSpPr>
          <p:nvPr>
            <p:ph type="title"/>
          </p:nvPr>
        </p:nvSpPr>
        <p:spPr/>
        <p:txBody>
          <a:bodyPr/>
          <a:lstStyle/>
          <a:p>
            <a:r>
              <a:rPr lang="en-GB" dirty="0"/>
              <a:t>Summary </a:t>
            </a:r>
            <a:r>
              <a:rPr lang="en-GB" sz="2000" dirty="0"/>
              <a:t>(continued)</a:t>
            </a:r>
            <a:endParaRPr lang="en-IE" dirty="0"/>
          </a:p>
        </p:txBody>
      </p:sp>
      <p:sp>
        <p:nvSpPr>
          <p:cNvPr id="4" name="TextBox 3">
            <a:extLst>
              <a:ext uri="{FF2B5EF4-FFF2-40B4-BE49-F238E27FC236}">
                <a16:creationId xmlns:a16="http://schemas.microsoft.com/office/drawing/2014/main" id="{45A23DD2-F85A-0EB9-5628-4581D9BC5F35}"/>
              </a:ext>
            </a:extLst>
          </p:cNvPr>
          <p:cNvSpPr txBox="1"/>
          <p:nvPr/>
        </p:nvSpPr>
        <p:spPr>
          <a:xfrm>
            <a:off x="263352" y="1772816"/>
            <a:ext cx="10729192" cy="2544286"/>
          </a:xfrm>
          <a:prstGeom prst="rect">
            <a:avLst/>
          </a:prstGeom>
          <a:noFill/>
        </p:spPr>
        <p:txBody>
          <a:bodyPr wrap="square">
            <a:spAutoFit/>
          </a:bodyPr>
          <a:lstStyle/>
          <a:p>
            <a:pPr>
              <a:lnSpc>
                <a:spcPct val="100000"/>
              </a:lnSpc>
              <a:spcAft>
                <a:spcPts val="800"/>
              </a:spcAft>
              <a:buNone/>
            </a:pPr>
            <a:r>
              <a:rPr lang="en-IE" b="1" dirty="0">
                <a:solidFill>
                  <a:srgbClr val="363A92"/>
                </a:solidFill>
                <a:latin typeface="+mn-lt"/>
                <a:ea typeface="+mn-ea"/>
                <a:cs typeface="Arial" panose="020B0604020202020204" pitchFamily="34" charset="0"/>
              </a:rPr>
              <a:t>Location 3: Popes Lane </a:t>
            </a:r>
          </a:p>
          <a:p>
            <a:pPr>
              <a:lnSpc>
                <a:spcPct val="100000"/>
              </a:lnSpc>
              <a:spcAft>
                <a:spcPts val="800"/>
              </a:spcAft>
              <a:buNone/>
            </a:pPr>
            <a:endParaRPr lang="en-IE" b="1" dirty="0">
              <a:solidFill>
                <a:srgbClr val="363A92"/>
              </a:solidFill>
              <a:latin typeface="+mn-lt"/>
              <a:ea typeface="+mn-ea"/>
              <a:cs typeface="Arial" panose="020B0604020202020204" pitchFamily="34" charset="0"/>
            </a:endParaRP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Major thoroughfare within the village and will be further promoted in the Village Enhancement Scheme. </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The presence of the toilet facility significantly reduces the effective footpath width along this stretch. </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Potentially create small sheltered spaces that could support anti-social activities.</a:t>
            </a:r>
          </a:p>
          <a:p>
            <a:pPr marL="285750" indent="-285750">
              <a:lnSpc>
                <a:spcPct val="100000"/>
              </a:lnSpc>
              <a:spcAft>
                <a:spcPts val="800"/>
              </a:spcAft>
              <a:buFont typeface="Arial" panose="020B0604020202020204" pitchFamily="34" charset="0"/>
              <a:buChar char="•"/>
            </a:pPr>
            <a:r>
              <a:rPr lang="en-IE" dirty="0">
                <a:solidFill>
                  <a:srgbClr val="363A92"/>
                </a:solidFill>
                <a:latin typeface="+mn-lt"/>
                <a:ea typeface="+mn-ea"/>
                <a:cs typeface="Arial" panose="020B0604020202020204" pitchFamily="34" charset="0"/>
              </a:rPr>
              <a:t>Significant utility services running along Pope’s Lane.</a:t>
            </a:r>
          </a:p>
        </p:txBody>
      </p:sp>
    </p:spTree>
    <p:extLst>
      <p:ext uri="{BB962C8B-B14F-4D97-AF65-F5344CB8AC3E}">
        <p14:creationId xmlns:p14="http://schemas.microsoft.com/office/powerpoint/2010/main" val="644340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491D-B614-A43F-CD42-8C527E8DAA64}"/>
              </a:ext>
            </a:extLst>
          </p:cNvPr>
          <p:cNvSpPr>
            <a:spLocks noGrp="1"/>
          </p:cNvSpPr>
          <p:nvPr>
            <p:ph type="title"/>
          </p:nvPr>
        </p:nvSpPr>
        <p:spPr>
          <a:xfrm>
            <a:off x="839416" y="620688"/>
            <a:ext cx="4176464" cy="960181"/>
          </a:xfrm>
        </p:spPr>
        <p:txBody>
          <a:bodyPr>
            <a:normAutofit fontScale="90000"/>
          </a:bodyPr>
          <a:lstStyle/>
          <a:p>
            <a:r>
              <a:rPr lang="en-IE" dirty="0"/>
              <a:t>Recommendation</a:t>
            </a:r>
          </a:p>
        </p:txBody>
      </p:sp>
      <p:sp>
        <p:nvSpPr>
          <p:cNvPr id="3" name="Text Placeholder 2">
            <a:extLst>
              <a:ext uri="{FF2B5EF4-FFF2-40B4-BE49-F238E27FC236}">
                <a16:creationId xmlns:a16="http://schemas.microsoft.com/office/drawing/2014/main" id="{B5520E13-EA30-9E7A-0803-5036A73C5E14}"/>
              </a:ext>
            </a:extLst>
          </p:cNvPr>
          <p:cNvSpPr>
            <a:spLocks noGrp="1"/>
          </p:cNvSpPr>
          <p:nvPr>
            <p:ph type="body" idx="1"/>
          </p:nvPr>
        </p:nvSpPr>
        <p:spPr>
          <a:xfrm>
            <a:off x="1055440" y="1916832"/>
            <a:ext cx="9865096" cy="4104456"/>
          </a:xfrm>
        </p:spPr>
        <p:txBody>
          <a:bodyPr>
            <a:normAutofit/>
          </a:bodyPr>
          <a:lstStyle/>
          <a:p>
            <a:pPr marL="342900" indent="-342900">
              <a:buFont typeface="Arial" panose="020B0604020202020204" pitchFamily="34" charset="0"/>
              <a:buChar char="•"/>
            </a:pPr>
            <a:endParaRPr lang="en-IE" sz="1800" dirty="0"/>
          </a:p>
          <a:p>
            <a:r>
              <a:rPr lang="en-IE" sz="1800" dirty="0"/>
              <a:t>The three locations do not support the LPF as adopted by the Council in March 2026 and would compromise a lot of the objectives that were agreed.</a:t>
            </a:r>
          </a:p>
          <a:p>
            <a:endParaRPr lang="en-IE" sz="1800" dirty="0"/>
          </a:p>
          <a:p>
            <a:r>
              <a:rPr lang="en-IE" sz="1800" dirty="0"/>
              <a:t>It is recommended that a public toilet is not provided in Clondalkin Village.</a:t>
            </a:r>
          </a:p>
          <a:p>
            <a:endParaRPr lang="en-IE" dirty="0"/>
          </a:p>
        </p:txBody>
      </p:sp>
    </p:spTree>
    <p:extLst>
      <p:ext uri="{BB962C8B-B14F-4D97-AF65-F5344CB8AC3E}">
        <p14:creationId xmlns:p14="http://schemas.microsoft.com/office/powerpoint/2010/main" val="3965118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988A62-34D2-BA2F-EDF0-1C9ABC4C5CCB}"/>
              </a:ext>
            </a:extLst>
          </p:cNvPr>
          <p:cNvSpPr>
            <a:spLocks noGrp="1"/>
          </p:cNvSpPr>
          <p:nvPr>
            <p:ph type="ctrTitle"/>
          </p:nvPr>
        </p:nvSpPr>
        <p:spPr>
          <a:xfrm>
            <a:off x="6096000" y="2869104"/>
            <a:ext cx="5499108" cy="1119794"/>
          </a:xfrm>
        </p:spPr>
        <p:txBody>
          <a:bodyPr/>
          <a:lstStyle/>
          <a:p>
            <a:r>
              <a:rPr lang="en-GB" dirty="0"/>
              <a:t>Thank you</a:t>
            </a:r>
          </a:p>
        </p:txBody>
      </p:sp>
    </p:spTree>
    <p:extLst>
      <p:ext uri="{BB962C8B-B14F-4D97-AF65-F5344CB8AC3E}">
        <p14:creationId xmlns:p14="http://schemas.microsoft.com/office/powerpoint/2010/main" val="2377547267"/>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489ACE5C-52D2-4E9C-9ACE-3E72FCEE4D40}" vid="{FC377E05-5B4C-4C3A-9DA2-F51C3C2FEF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SDCC PowerPoint Template V2 Draft</Template>
  <TotalTime>1179</TotalTime>
  <Words>509</Words>
  <Application>Microsoft Office PowerPoint</Application>
  <PresentationFormat>Widescreen</PresentationFormat>
  <Paragraphs>76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Calibri</vt:lpstr>
      <vt:lpstr>SDCC Sans</vt:lpstr>
      <vt:lpstr>SDCC Master</vt:lpstr>
      <vt:lpstr>Clondalkin Village   Public Toilet  </vt:lpstr>
      <vt:lpstr>Introduction</vt:lpstr>
      <vt:lpstr>Preferred locations as identified by the Elected Members</vt:lpstr>
      <vt:lpstr>Photographs of the 3 preferred sites  identified by the Elected Members </vt:lpstr>
      <vt:lpstr>Challenges</vt:lpstr>
      <vt:lpstr>PowerPoint Presentation</vt:lpstr>
      <vt:lpstr>PowerPoint Presentation</vt:lpstr>
      <vt:lpstr>Location 3 : Popes Lane</vt:lpstr>
      <vt:lpstr>Summary</vt:lpstr>
      <vt:lpstr>Summary (continued)</vt:lpstr>
      <vt:lpstr>Recommendation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Fennell</dc:creator>
  <cp:lastModifiedBy>David Fennell</cp:lastModifiedBy>
  <cp:revision>16</cp:revision>
  <dcterms:created xsi:type="dcterms:W3CDTF">2026-02-12T07:58:32Z</dcterms:created>
  <dcterms:modified xsi:type="dcterms:W3CDTF">2026-10-21T10:25:17Z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ies>
</file>