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86" r:id="rId4"/>
    <p:sldId id="278" r:id="rId5"/>
    <p:sldId id="287" r:id="rId6"/>
    <p:sldId id="288" r:id="rId7"/>
    <p:sldId id="281" r:id="rId8"/>
    <p:sldId id="280" r:id="rId9"/>
    <p:sldId id="289" r:id="rId10"/>
    <p:sldId id="292" r:id="rId11"/>
    <p:sldId id="274" r:id="rId12"/>
  </p:sldIdLst>
  <p:sldSz cx="12192000" cy="685800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B5B"/>
    <a:srgbClr val="52534D"/>
    <a:srgbClr val="C7E634"/>
    <a:srgbClr val="8AD6F7"/>
    <a:srgbClr val="52534C"/>
    <a:srgbClr val="535555"/>
    <a:srgbClr val="FFF689"/>
    <a:srgbClr val="363A92"/>
    <a:srgbClr val="7DA6D7"/>
    <a:srgbClr val="FFA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E7483-F077-418D-8318-F18DE3466CFC}" v="26" dt="2026-09-15T15:59:47.3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1041" autoAdjust="0"/>
  </p:normalViewPr>
  <p:slideViewPr>
    <p:cSldViewPr>
      <p:cViewPr varScale="1">
        <p:scale>
          <a:sx n="98" d="100"/>
          <a:sy n="98" d="100"/>
        </p:scale>
        <p:origin x="10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A2F78-8593-D34B-A54B-A913B4ADD88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4F5B9-8B24-7A4E-B5A9-4C8F6F8C6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9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4F5B9-8B24-7A4E-B5A9-4C8F6F8C6B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01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95CDCD-42B4-F2ED-08FF-8F67E72B46F6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262636F5-0CB7-769F-E345-661FECC807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1752600" y="-2286000"/>
            <a:ext cx="10935202" cy="10600487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rgbClr val="C7E634"/>
          </a:solidFill>
          <a:ln>
            <a:noFill/>
          </a:ln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aphic 205">
            <a:extLst>
              <a:ext uri="{FF2B5EF4-FFF2-40B4-BE49-F238E27FC236}">
                <a16:creationId xmlns:a16="http://schemas.microsoft.com/office/drawing/2014/main" id="{D7F5DE37-9CC3-5D94-F7F3-3FF22F8C942B}"/>
              </a:ext>
            </a:extLst>
          </p:cNvPr>
          <p:cNvGrpSpPr/>
          <p:nvPr/>
        </p:nvGrpSpPr>
        <p:grpSpPr>
          <a:xfrm>
            <a:off x="1134286" y="1705674"/>
            <a:ext cx="15829624" cy="12687196"/>
            <a:chOff x="1837768" y="2789997"/>
            <a:chExt cx="26102390" cy="20922126"/>
          </a:xfrm>
          <a:solidFill>
            <a:srgbClr val="231F20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886C0C-1D27-E033-FD87-9625D78D2966}"/>
                </a:ext>
              </a:extLst>
            </p:cNvPr>
            <p:cNvSpPr/>
            <p:nvPr/>
          </p:nvSpPr>
          <p:spPr>
            <a:xfrm>
              <a:off x="10552711" y="2789997"/>
              <a:ext cx="17387446" cy="17387448"/>
            </a:xfrm>
            <a:custGeom>
              <a:avLst/>
              <a:gdLst>
                <a:gd name="connsiteX0" fmla="*/ 17387448 w 17387446"/>
                <a:gd name="connsiteY0" fmla="*/ 8693724 h 17387448"/>
                <a:gd name="connsiteX1" fmla="*/ 8693725 w 17387446"/>
                <a:gd name="connsiteY1" fmla="*/ 17387448 h 17387448"/>
                <a:gd name="connsiteX2" fmla="*/ 1 w 17387446"/>
                <a:gd name="connsiteY2" fmla="*/ 8693724 h 17387448"/>
                <a:gd name="connsiteX3" fmla="*/ 8693725 w 17387446"/>
                <a:gd name="connsiteY3" fmla="*/ 0 h 17387448"/>
                <a:gd name="connsiteX4" fmla="*/ 17387448 w 17387446"/>
                <a:gd name="connsiteY4" fmla="*/ 8693724 h 173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446" h="17387448">
                  <a:moveTo>
                    <a:pt x="17387448" y="8693724"/>
                  </a:moveTo>
                  <a:cubicBezTo>
                    <a:pt x="17387448" y="13495135"/>
                    <a:pt x="13495135" y="17387448"/>
                    <a:pt x="8693725" y="17387448"/>
                  </a:cubicBezTo>
                  <a:cubicBezTo>
                    <a:pt x="3892314" y="17387448"/>
                    <a:pt x="1" y="13495135"/>
                    <a:pt x="1" y="8693724"/>
                  </a:cubicBezTo>
                  <a:cubicBezTo>
                    <a:pt x="1" y="3892313"/>
                    <a:pt x="3892314" y="0"/>
                    <a:pt x="8693725" y="0"/>
                  </a:cubicBezTo>
                  <a:cubicBezTo>
                    <a:pt x="13495135" y="0"/>
                    <a:pt x="17387448" y="3892313"/>
                    <a:pt x="17387448" y="8693724"/>
                  </a:cubicBezTo>
                  <a:close/>
                </a:path>
              </a:pathLst>
            </a:custGeom>
            <a:gradFill>
              <a:gsLst>
                <a:gs pos="10000">
                  <a:srgbClr val="8AD6F7"/>
                </a:gs>
                <a:gs pos="70000">
                  <a:srgbClr val="8AD6F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961DA2-CD05-9D73-FB27-C2CFBA134F74}"/>
                </a:ext>
              </a:extLst>
            </p:cNvPr>
            <p:cNvSpPr/>
            <p:nvPr/>
          </p:nvSpPr>
          <p:spPr>
            <a:xfrm>
              <a:off x="1837768" y="3146742"/>
              <a:ext cx="20565379" cy="20565381"/>
            </a:xfrm>
            <a:custGeom>
              <a:avLst/>
              <a:gdLst>
                <a:gd name="connsiteX0" fmla="*/ 20565380 w 20565379"/>
                <a:gd name="connsiteY0" fmla="*/ 10282690 h 20565381"/>
                <a:gd name="connsiteX1" fmla="*/ 10282690 w 20565379"/>
                <a:gd name="connsiteY1" fmla="*/ 20565380 h 20565381"/>
                <a:gd name="connsiteX2" fmla="*/ 0 w 20565379"/>
                <a:gd name="connsiteY2" fmla="*/ 10282690 h 20565381"/>
                <a:gd name="connsiteX3" fmla="*/ 10282690 w 20565379"/>
                <a:gd name="connsiteY3" fmla="*/ 0 h 20565381"/>
                <a:gd name="connsiteX4" fmla="*/ 20565380 w 20565379"/>
                <a:gd name="connsiteY4" fmla="*/ 10282690 h 2056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65379" h="20565381">
                  <a:moveTo>
                    <a:pt x="20565380" y="10282690"/>
                  </a:moveTo>
                  <a:cubicBezTo>
                    <a:pt x="20565380" y="15961663"/>
                    <a:pt x="15961662" y="20565380"/>
                    <a:pt x="10282690" y="20565380"/>
                  </a:cubicBezTo>
                  <a:cubicBezTo>
                    <a:pt x="4603717" y="20565380"/>
                    <a:pt x="0" y="15961663"/>
                    <a:pt x="0" y="10282690"/>
                  </a:cubicBezTo>
                  <a:cubicBezTo>
                    <a:pt x="0" y="4603717"/>
                    <a:pt x="4603717" y="0"/>
                    <a:pt x="10282690" y="0"/>
                  </a:cubicBezTo>
                  <a:cubicBezTo>
                    <a:pt x="15961662" y="0"/>
                    <a:pt x="20565380" y="4603717"/>
                    <a:pt x="20565380" y="10282690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365837" y="2622732"/>
            <a:ext cx="4759732" cy="16125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80000"/>
              </a:lnSpc>
              <a:defRPr sz="6549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767D97-889C-2345-4D4F-B654C7CA3BAB}"/>
              </a:ext>
            </a:extLst>
          </p:cNvPr>
          <p:cNvSpPr/>
          <p:nvPr userDrawn="1"/>
        </p:nvSpPr>
        <p:spPr>
          <a:xfrm>
            <a:off x="-7467597" y="-7353302"/>
            <a:ext cx="27127195" cy="21564607"/>
          </a:xfrm>
          <a:custGeom>
            <a:avLst/>
            <a:gdLst>
              <a:gd name="connsiteX0" fmla="*/ 7466998 w 27127195"/>
              <a:gd name="connsiteY0" fmla="*/ 7353302 h 21564607"/>
              <a:gd name="connsiteX1" fmla="*/ 7466998 w 27127195"/>
              <a:gd name="connsiteY1" fmla="*/ 14211302 h 21564607"/>
              <a:gd name="connsiteX2" fmla="*/ 19660197 w 27127195"/>
              <a:gd name="connsiteY2" fmla="*/ 14211302 h 21564607"/>
              <a:gd name="connsiteX3" fmla="*/ 19660197 w 27127195"/>
              <a:gd name="connsiteY3" fmla="*/ 7353302 h 21564607"/>
              <a:gd name="connsiteX4" fmla="*/ 0 w 27127195"/>
              <a:gd name="connsiteY4" fmla="*/ 0 h 21564607"/>
              <a:gd name="connsiteX5" fmla="*/ 27127195 w 27127195"/>
              <a:gd name="connsiteY5" fmla="*/ 0 h 21564607"/>
              <a:gd name="connsiteX6" fmla="*/ 27127195 w 27127195"/>
              <a:gd name="connsiteY6" fmla="*/ 21564607 h 21564607"/>
              <a:gd name="connsiteX7" fmla="*/ 0 w 27127195"/>
              <a:gd name="connsiteY7" fmla="*/ 21564607 h 2156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27195" h="21564607">
                <a:moveTo>
                  <a:pt x="7466998" y="7353302"/>
                </a:moveTo>
                <a:lnTo>
                  <a:pt x="7466998" y="14211302"/>
                </a:lnTo>
                <a:lnTo>
                  <a:pt x="19660197" y="14211302"/>
                </a:lnTo>
                <a:lnTo>
                  <a:pt x="19660197" y="7353302"/>
                </a:lnTo>
                <a:close/>
                <a:moveTo>
                  <a:pt x="0" y="0"/>
                </a:moveTo>
                <a:lnTo>
                  <a:pt x="27127195" y="0"/>
                </a:lnTo>
                <a:lnTo>
                  <a:pt x="27127195" y="21564607"/>
                </a:lnTo>
                <a:lnTo>
                  <a:pt x="0" y="21564607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04A275E1-BCD4-5F9A-9D95-6287391B40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C24F0A38-F350-0B1D-FC8B-0A843A038D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39F2F9-695E-673C-434E-D3F76500B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8734" y="335970"/>
            <a:ext cx="6053640" cy="6186062"/>
          </a:xfrm>
          <a:prstGeom prst="roundRect">
            <a:avLst>
              <a:gd name="adj" fmla="val 9954"/>
            </a:avLst>
          </a:prstGeom>
        </p:spPr>
        <p:txBody>
          <a:bodyPr anchor="t"/>
          <a:lstStyle>
            <a:lvl1pPr algn="ctr"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sz="1455" dirty="0">
                <a:latin typeface="Arial" panose="020B0604020202020204" pitchFamily="34" charset="0"/>
                <a:cs typeface="Arial" panose="020B0604020202020204" pitchFamily="34" charset="0"/>
              </a:rPr>
              <a:t>Click the icon to add a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6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9C1F08-80E3-AE64-EBD1-75DD96482E8A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7A4BCC-A4FE-4541-7B87-7A303B529BA9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9459E3-C0CA-C463-4734-7BFAADBE922A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C9BF77-CC40-D956-6619-09F72B287008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726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470" y="6261375"/>
            <a:ext cx="985498" cy="26354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67C992-11E7-E0EC-BF3D-DC37C902564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43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3B4B51-43E4-6836-77BC-9C2E35378B61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AF04B-BCAB-CC6E-7725-02DCE0AE7DE8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19595A-D422-0475-7B4F-A7622FD6FEE2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5EFB5AB-7E95-DBD0-7310-556679B39DCC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323F44-3B9D-0D87-3F54-3CAA45D74BFB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47020B3-BFF4-4871-0BCD-6AA394021C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2">
            <a:extLst>
              <a:ext uri="{FF2B5EF4-FFF2-40B4-BE49-F238E27FC236}">
                <a16:creationId xmlns:a16="http://schemas.microsoft.com/office/drawing/2014/main" id="{92456CCE-692B-2393-BE13-10332DDA0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9DF4-2779-F112-1FDB-16EBDB58F8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8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DB7AFF-01D2-6118-484B-C039048C55B8}"/>
              </a:ext>
            </a:extLst>
          </p:cNvPr>
          <p:cNvGrpSpPr/>
          <p:nvPr userDrawn="1"/>
        </p:nvGrpSpPr>
        <p:grpSpPr>
          <a:xfrm>
            <a:off x="2274398" y="-2171300"/>
            <a:ext cx="11689007" cy="11353509"/>
            <a:chOff x="3744035" y="-3598743"/>
            <a:chExt cx="19274686" cy="187227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762376-BD92-415F-0811-D7D48A2D63DE}"/>
                </a:ext>
              </a:extLst>
            </p:cNvPr>
            <p:cNvSpPr/>
            <p:nvPr/>
          </p:nvSpPr>
          <p:spPr>
            <a:xfrm>
              <a:off x="3744035" y="-3598743"/>
              <a:ext cx="17284353" cy="17284355"/>
            </a:xfrm>
            <a:custGeom>
              <a:avLst/>
              <a:gdLst>
                <a:gd name="connsiteX0" fmla="*/ 17284354 w 17284353"/>
                <a:gd name="connsiteY0" fmla="*/ 8642178 h 17284355"/>
                <a:gd name="connsiteX1" fmla="*/ 8642176 w 17284353"/>
                <a:gd name="connsiteY1" fmla="*/ 17284356 h 17284355"/>
                <a:gd name="connsiteX2" fmla="*/ -1 w 17284353"/>
                <a:gd name="connsiteY2" fmla="*/ 8642178 h 17284355"/>
                <a:gd name="connsiteX3" fmla="*/ 8642176 w 17284353"/>
                <a:gd name="connsiteY3" fmla="*/ 0 h 17284355"/>
                <a:gd name="connsiteX4" fmla="*/ 17284354 w 17284353"/>
                <a:gd name="connsiteY4" fmla="*/ 8642178 h 1728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4353" h="17284355">
                  <a:moveTo>
                    <a:pt x="17284354" y="8642178"/>
                  </a:moveTo>
                  <a:cubicBezTo>
                    <a:pt x="17284354" y="13415121"/>
                    <a:pt x="13415119" y="17284356"/>
                    <a:pt x="8642176" y="17284356"/>
                  </a:cubicBezTo>
                  <a:cubicBezTo>
                    <a:pt x="3869234" y="17284356"/>
                    <a:pt x="-1" y="13415121"/>
                    <a:pt x="-1" y="8642178"/>
                  </a:cubicBezTo>
                  <a:cubicBezTo>
                    <a:pt x="-1" y="3869235"/>
                    <a:pt x="3869234" y="0"/>
                    <a:pt x="8642176" y="0"/>
                  </a:cubicBezTo>
                  <a:cubicBezTo>
                    <a:pt x="13415118" y="0"/>
                    <a:pt x="17284354" y="3869235"/>
                    <a:pt x="17284354" y="864217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50729D-7816-EB05-7127-C00355CC3B30}"/>
                </a:ext>
              </a:extLst>
            </p:cNvPr>
            <p:cNvSpPr/>
            <p:nvPr/>
          </p:nvSpPr>
          <p:spPr>
            <a:xfrm>
              <a:off x="10265371" y="1517818"/>
              <a:ext cx="12753350" cy="12753352"/>
            </a:xfrm>
            <a:custGeom>
              <a:avLst/>
              <a:gdLst>
                <a:gd name="connsiteX0" fmla="*/ 12753351 w 12753350"/>
                <a:gd name="connsiteY0" fmla="*/ 6376676 h 12753352"/>
                <a:gd name="connsiteX1" fmla="*/ 6376675 w 12753350"/>
                <a:gd name="connsiteY1" fmla="*/ 12753352 h 12753352"/>
                <a:gd name="connsiteX2" fmla="*/ -1 w 12753350"/>
                <a:gd name="connsiteY2" fmla="*/ 6376676 h 12753352"/>
                <a:gd name="connsiteX3" fmla="*/ 6376675 w 12753350"/>
                <a:gd name="connsiteY3" fmla="*/ 0 h 12753352"/>
                <a:gd name="connsiteX4" fmla="*/ 12753351 w 12753350"/>
                <a:gd name="connsiteY4" fmla="*/ 6376676 h 127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3350" h="12753352">
                  <a:moveTo>
                    <a:pt x="12753351" y="6376676"/>
                  </a:moveTo>
                  <a:cubicBezTo>
                    <a:pt x="12753351" y="9898417"/>
                    <a:pt x="9898416" y="12753352"/>
                    <a:pt x="6376675" y="12753352"/>
                  </a:cubicBezTo>
                  <a:cubicBezTo>
                    <a:pt x="2854934" y="12753352"/>
                    <a:pt x="-1" y="9898417"/>
                    <a:pt x="-1" y="6376676"/>
                  </a:cubicBezTo>
                  <a:cubicBezTo>
                    <a:pt x="-1" y="2854935"/>
                    <a:pt x="2854934" y="0"/>
                    <a:pt x="6376675" y="0"/>
                  </a:cubicBezTo>
                  <a:cubicBezTo>
                    <a:pt x="9898415" y="0"/>
                    <a:pt x="12753351" y="2854935"/>
                    <a:pt x="12753351" y="6376676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BF91C-4C2D-9FFC-FDFC-60EC080613E8}"/>
                </a:ext>
              </a:extLst>
            </p:cNvPr>
            <p:cNvSpPr/>
            <p:nvPr/>
          </p:nvSpPr>
          <p:spPr>
            <a:xfrm>
              <a:off x="10249542" y="3988359"/>
              <a:ext cx="11135674" cy="11135675"/>
            </a:xfrm>
            <a:custGeom>
              <a:avLst/>
              <a:gdLst>
                <a:gd name="connsiteX0" fmla="*/ 11135675 w 11135674"/>
                <a:gd name="connsiteY0" fmla="*/ 5567838 h 11135675"/>
                <a:gd name="connsiteX1" fmla="*/ 5567838 w 11135674"/>
                <a:gd name="connsiteY1" fmla="*/ 11135675 h 11135675"/>
                <a:gd name="connsiteX2" fmla="*/ 0 w 11135674"/>
                <a:gd name="connsiteY2" fmla="*/ 5567838 h 11135675"/>
                <a:gd name="connsiteX3" fmla="*/ 5567838 w 11135674"/>
                <a:gd name="connsiteY3" fmla="*/ -1 h 11135675"/>
                <a:gd name="connsiteX4" fmla="*/ 11135675 w 11135674"/>
                <a:gd name="connsiteY4" fmla="*/ 5567838 h 111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5674" h="11135675">
                  <a:moveTo>
                    <a:pt x="11135675" y="5567838"/>
                  </a:moveTo>
                  <a:cubicBezTo>
                    <a:pt x="11135675" y="8642870"/>
                    <a:pt x="8642869" y="11135675"/>
                    <a:pt x="5567838" y="11135675"/>
                  </a:cubicBezTo>
                  <a:cubicBezTo>
                    <a:pt x="2492805" y="11135675"/>
                    <a:pt x="0" y="8642870"/>
                    <a:pt x="0" y="5567838"/>
                  </a:cubicBezTo>
                  <a:cubicBezTo>
                    <a:pt x="0" y="2492805"/>
                    <a:pt x="2492805" y="-1"/>
                    <a:pt x="5567838" y="-1"/>
                  </a:cubicBezTo>
                  <a:cubicBezTo>
                    <a:pt x="8642869" y="-1"/>
                    <a:pt x="11135675" y="2492806"/>
                    <a:pt x="11135675" y="5567838"/>
                  </a:cubicBezTo>
                  <a:close/>
                </a:path>
              </a:pathLst>
            </a:custGeom>
            <a:solidFill>
              <a:srgbClr val="7AD750"/>
            </a:soli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9A10D50-2D74-BC33-7E02-EB1C77D6356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73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D94B-28A4-D766-3E2A-469CB7FE3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6" name="Holder 2">
            <a:extLst>
              <a:ext uri="{FF2B5EF4-FFF2-40B4-BE49-F238E27FC236}">
                <a16:creationId xmlns:a16="http://schemas.microsoft.com/office/drawing/2014/main" id="{61402B10-AEA1-A31D-67A0-06E5987C8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17FB28-8996-1B43-57DB-BF9AE3632DAC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76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78709986-16DE-CBBE-EB88-DE01F826BDAC}"/>
              </a:ext>
            </a:extLst>
          </p:cNvPr>
          <p:cNvSpPr/>
          <p:nvPr userDrawn="1"/>
        </p:nvSpPr>
        <p:spPr>
          <a:xfrm>
            <a:off x="-9437244" y="2971800"/>
            <a:ext cx="23426795" cy="13187276"/>
          </a:xfrm>
          <a:custGeom>
            <a:avLst/>
            <a:gdLst>
              <a:gd name="connsiteX0" fmla="*/ 14393799 w 14393798"/>
              <a:gd name="connsiteY0" fmla="*/ 4051237 h 8102473"/>
              <a:gd name="connsiteX1" fmla="*/ 7196900 w 14393798"/>
              <a:gd name="connsiteY1" fmla="*/ 8102473 h 8102473"/>
              <a:gd name="connsiteX2" fmla="*/ 0 w 14393798"/>
              <a:gd name="connsiteY2" fmla="*/ 4051237 h 8102473"/>
              <a:gd name="connsiteX3" fmla="*/ 7196900 w 14393798"/>
              <a:gd name="connsiteY3" fmla="*/ 0 h 8102473"/>
              <a:gd name="connsiteX4" fmla="*/ 14393799 w 14393798"/>
              <a:gd name="connsiteY4" fmla="*/ 4051237 h 8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3798" h="8102473">
                <a:moveTo>
                  <a:pt x="14393799" y="4051237"/>
                </a:moveTo>
                <a:cubicBezTo>
                  <a:pt x="14393799" y="6288673"/>
                  <a:pt x="11171637" y="8102473"/>
                  <a:pt x="7196900" y="8102473"/>
                </a:cubicBezTo>
                <a:cubicBezTo>
                  <a:pt x="3222162" y="8102473"/>
                  <a:pt x="0" y="6288673"/>
                  <a:pt x="0" y="4051237"/>
                </a:cubicBezTo>
                <a:cubicBezTo>
                  <a:pt x="0" y="1813801"/>
                  <a:pt x="3222162" y="0"/>
                  <a:pt x="7196900" y="0"/>
                </a:cubicBezTo>
                <a:cubicBezTo>
                  <a:pt x="11171638" y="0"/>
                  <a:pt x="14393799" y="1813801"/>
                  <a:pt x="14393799" y="4051237"/>
                </a:cubicBezTo>
                <a:close/>
              </a:path>
            </a:pathLst>
          </a:custGeom>
          <a:gradFill>
            <a:gsLst>
              <a:gs pos="1900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396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4F1B1314-1146-6AAC-0B3E-19921E6AD93B}"/>
              </a:ext>
            </a:extLst>
          </p:cNvPr>
          <p:cNvSpPr/>
          <p:nvPr userDrawn="1"/>
        </p:nvSpPr>
        <p:spPr>
          <a:xfrm>
            <a:off x="2674344" y="4189618"/>
            <a:ext cx="19278600" cy="10852173"/>
          </a:xfrm>
          <a:custGeom>
            <a:avLst/>
            <a:gdLst>
              <a:gd name="connsiteX0" fmla="*/ 13648182 w 13648182"/>
              <a:gd name="connsiteY0" fmla="*/ 3841369 h 7682738"/>
              <a:gd name="connsiteX1" fmla="*/ 6824091 w 13648182"/>
              <a:gd name="connsiteY1" fmla="*/ 7682738 h 7682738"/>
              <a:gd name="connsiteX2" fmla="*/ 0 w 13648182"/>
              <a:gd name="connsiteY2" fmla="*/ 3841369 h 7682738"/>
              <a:gd name="connsiteX3" fmla="*/ 6824091 w 13648182"/>
              <a:gd name="connsiteY3" fmla="*/ 0 h 7682738"/>
              <a:gd name="connsiteX4" fmla="*/ 13648182 w 13648182"/>
              <a:gd name="connsiteY4" fmla="*/ 3841369 h 7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8182" h="7682738">
                <a:moveTo>
                  <a:pt x="13648182" y="3841369"/>
                </a:moveTo>
                <a:cubicBezTo>
                  <a:pt x="13648182" y="5962898"/>
                  <a:pt x="10592932" y="7682738"/>
                  <a:pt x="6824091" y="7682738"/>
                </a:cubicBezTo>
                <a:cubicBezTo>
                  <a:pt x="3055249" y="7682738"/>
                  <a:pt x="0" y="5962898"/>
                  <a:pt x="0" y="3841369"/>
                </a:cubicBezTo>
                <a:cubicBezTo>
                  <a:pt x="0" y="1719839"/>
                  <a:pt x="3055249" y="0"/>
                  <a:pt x="6824091" y="0"/>
                </a:cubicBezTo>
                <a:cubicBezTo>
                  <a:pt x="10592932" y="0"/>
                  <a:pt x="13648182" y="1719839"/>
                  <a:pt x="13648182" y="3841369"/>
                </a:cubicBezTo>
                <a:close/>
              </a:path>
            </a:pathLst>
          </a:custGeom>
          <a:gradFill>
            <a:gsLst>
              <a:gs pos="10000">
                <a:srgbClr val="8AD6F7"/>
              </a:gs>
              <a:gs pos="49000">
                <a:srgbClr val="8AD6F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352751-1872-1CD1-5081-FF4012D3C9B5}"/>
              </a:ext>
            </a:extLst>
          </p:cNvPr>
          <p:cNvSpPr/>
          <p:nvPr userDrawn="1"/>
        </p:nvSpPr>
        <p:spPr>
          <a:xfrm>
            <a:off x="-9708648" y="-9144000"/>
            <a:ext cx="31632408" cy="25146000"/>
          </a:xfrm>
          <a:custGeom>
            <a:avLst/>
            <a:gdLst>
              <a:gd name="connsiteX0" fmla="*/ 9708048 w 31632408"/>
              <a:gd name="connsiteY0" fmla="*/ 9144000 h 25146000"/>
              <a:gd name="connsiteX1" fmla="*/ 9708048 w 31632408"/>
              <a:gd name="connsiteY1" fmla="*/ 16002000 h 25146000"/>
              <a:gd name="connsiteX2" fmla="*/ 21901248 w 31632408"/>
              <a:gd name="connsiteY2" fmla="*/ 16002000 h 25146000"/>
              <a:gd name="connsiteX3" fmla="*/ 21901248 w 31632408"/>
              <a:gd name="connsiteY3" fmla="*/ 9144000 h 25146000"/>
              <a:gd name="connsiteX4" fmla="*/ 0 w 31632408"/>
              <a:gd name="connsiteY4" fmla="*/ 0 h 25146000"/>
              <a:gd name="connsiteX5" fmla="*/ 31632408 w 31632408"/>
              <a:gd name="connsiteY5" fmla="*/ 0 h 25146000"/>
              <a:gd name="connsiteX6" fmla="*/ 31632408 w 31632408"/>
              <a:gd name="connsiteY6" fmla="*/ 25146000 h 25146000"/>
              <a:gd name="connsiteX7" fmla="*/ 0 w 31632408"/>
              <a:gd name="connsiteY7" fmla="*/ 25146000 h 251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32408" h="25146000">
                <a:moveTo>
                  <a:pt x="9708048" y="9144000"/>
                </a:moveTo>
                <a:lnTo>
                  <a:pt x="9708048" y="16002000"/>
                </a:lnTo>
                <a:lnTo>
                  <a:pt x="21901248" y="16002000"/>
                </a:lnTo>
                <a:lnTo>
                  <a:pt x="21901248" y="9144000"/>
                </a:lnTo>
                <a:close/>
                <a:moveTo>
                  <a:pt x="0" y="0"/>
                </a:moveTo>
                <a:lnTo>
                  <a:pt x="31632408" y="0"/>
                </a:lnTo>
                <a:lnTo>
                  <a:pt x="31632408" y="25146000"/>
                </a:lnTo>
                <a:lnTo>
                  <a:pt x="0" y="251460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5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38">
            <a:extLst>
              <a:ext uri="{FF2B5EF4-FFF2-40B4-BE49-F238E27FC236}">
                <a16:creationId xmlns:a16="http://schemas.microsoft.com/office/drawing/2014/main" id="{1F104258-7732-4A9E-98DF-F0AE92DF029C}"/>
              </a:ext>
            </a:extLst>
          </p:cNvPr>
          <p:cNvGrpSpPr/>
          <p:nvPr userDrawn="1"/>
        </p:nvGrpSpPr>
        <p:grpSpPr>
          <a:xfrm>
            <a:off x="2363971" y="-4800600"/>
            <a:ext cx="11569023" cy="12755546"/>
            <a:chOff x="3898089" y="-7927802"/>
            <a:chExt cx="19076837" cy="21034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13346-83B1-8747-4E9B-78A45E3F9B72}"/>
                </a:ext>
              </a:extLst>
            </p:cNvPr>
            <p:cNvSpPr/>
            <p:nvPr/>
          </p:nvSpPr>
          <p:spPr>
            <a:xfrm>
              <a:off x="3898089" y="-265867"/>
              <a:ext cx="13372905" cy="13372905"/>
            </a:xfrm>
            <a:custGeom>
              <a:avLst/>
              <a:gdLst>
                <a:gd name="connsiteX0" fmla="*/ 13372905 w 13372905"/>
                <a:gd name="connsiteY0" fmla="*/ 6686453 h 13372905"/>
                <a:gd name="connsiteX1" fmla="*/ 6686452 w 13372905"/>
                <a:gd name="connsiteY1" fmla="*/ 13372905 h 13372905"/>
                <a:gd name="connsiteX2" fmla="*/ -1 w 13372905"/>
                <a:gd name="connsiteY2" fmla="*/ 6686452 h 13372905"/>
                <a:gd name="connsiteX3" fmla="*/ 6686452 w 13372905"/>
                <a:gd name="connsiteY3" fmla="*/ -1 h 13372905"/>
                <a:gd name="connsiteX4" fmla="*/ 13372905 w 13372905"/>
                <a:gd name="connsiteY4" fmla="*/ 6686453 h 133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905" h="13372905">
                  <a:moveTo>
                    <a:pt x="13372905" y="6686453"/>
                  </a:moveTo>
                  <a:cubicBezTo>
                    <a:pt x="13372905" y="10379278"/>
                    <a:pt x="10379278" y="13372905"/>
                    <a:pt x="6686452" y="13372905"/>
                  </a:cubicBezTo>
                  <a:cubicBezTo>
                    <a:pt x="2993626" y="13372905"/>
                    <a:pt x="-1" y="10379278"/>
                    <a:pt x="-1" y="6686452"/>
                  </a:cubicBezTo>
                  <a:cubicBezTo>
                    <a:pt x="-1" y="2993626"/>
                    <a:pt x="2993626" y="-1"/>
                    <a:pt x="6686452" y="-1"/>
                  </a:cubicBezTo>
                  <a:cubicBezTo>
                    <a:pt x="10379278" y="-1"/>
                    <a:pt x="13372905" y="2993626"/>
                    <a:pt x="13372905" y="6686453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88000">
                  <a:srgbClr val="C7E634"/>
                </a:gs>
              </a:gsLst>
              <a:lin ang="84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F5CD514-47A9-83AD-F9A5-E62C1B578B4B}"/>
                </a:ext>
              </a:extLst>
            </p:cNvPr>
            <p:cNvSpPr/>
            <p:nvPr/>
          </p:nvSpPr>
          <p:spPr>
            <a:xfrm>
              <a:off x="5117073" y="-7927802"/>
              <a:ext cx="17857853" cy="17857853"/>
            </a:xfrm>
            <a:custGeom>
              <a:avLst/>
              <a:gdLst>
                <a:gd name="connsiteX0" fmla="*/ 17857852 w 17857853"/>
                <a:gd name="connsiteY0" fmla="*/ 8928927 h 17857853"/>
                <a:gd name="connsiteX1" fmla="*/ 8928926 w 17857853"/>
                <a:gd name="connsiteY1" fmla="*/ 17857854 h 17857853"/>
                <a:gd name="connsiteX2" fmla="*/ -1 w 17857853"/>
                <a:gd name="connsiteY2" fmla="*/ 8928926 h 17857853"/>
                <a:gd name="connsiteX3" fmla="*/ 8928926 w 17857853"/>
                <a:gd name="connsiteY3" fmla="*/ 0 h 17857853"/>
                <a:gd name="connsiteX4" fmla="*/ 17857852 w 17857853"/>
                <a:gd name="connsiteY4" fmla="*/ 8928927 h 1785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7853" h="17857853">
                  <a:moveTo>
                    <a:pt x="17857852" y="8928927"/>
                  </a:moveTo>
                  <a:cubicBezTo>
                    <a:pt x="17857852" y="13860236"/>
                    <a:pt x="13860236" y="17857854"/>
                    <a:pt x="8928926" y="17857854"/>
                  </a:cubicBezTo>
                  <a:cubicBezTo>
                    <a:pt x="3997616" y="17857854"/>
                    <a:pt x="-1" y="13860236"/>
                    <a:pt x="-1" y="8928926"/>
                  </a:cubicBezTo>
                  <a:cubicBezTo>
                    <a:pt x="-1" y="3997617"/>
                    <a:pt x="3997616" y="0"/>
                    <a:pt x="8928926" y="0"/>
                  </a:cubicBezTo>
                  <a:cubicBezTo>
                    <a:pt x="13860236" y="0"/>
                    <a:pt x="17857852" y="3997616"/>
                    <a:pt x="17857852" y="892892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2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7C9612-7BDD-0778-AF69-DCBD70396E61}"/>
                </a:ext>
              </a:extLst>
            </p:cNvPr>
            <p:cNvSpPr/>
            <p:nvPr/>
          </p:nvSpPr>
          <p:spPr>
            <a:xfrm>
              <a:off x="5864600" y="-4939903"/>
              <a:ext cx="11882054" cy="11882054"/>
            </a:xfrm>
            <a:custGeom>
              <a:avLst/>
              <a:gdLst>
                <a:gd name="connsiteX0" fmla="*/ 11882054 w 11882054"/>
                <a:gd name="connsiteY0" fmla="*/ 5941028 h 11882054"/>
                <a:gd name="connsiteX1" fmla="*/ 5941027 w 11882054"/>
                <a:gd name="connsiteY1" fmla="*/ 11882055 h 11882054"/>
                <a:gd name="connsiteX2" fmla="*/ -1 w 11882054"/>
                <a:gd name="connsiteY2" fmla="*/ 5941028 h 11882054"/>
                <a:gd name="connsiteX3" fmla="*/ 5941027 w 11882054"/>
                <a:gd name="connsiteY3" fmla="*/ 0 h 11882054"/>
                <a:gd name="connsiteX4" fmla="*/ 11882054 w 11882054"/>
                <a:gd name="connsiteY4" fmla="*/ 5941028 h 118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2054" h="11882054">
                  <a:moveTo>
                    <a:pt x="11882054" y="5941028"/>
                  </a:moveTo>
                  <a:cubicBezTo>
                    <a:pt x="11882054" y="9222166"/>
                    <a:pt x="9222166" y="11882055"/>
                    <a:pt x="5941027" y="11882055"/>
                  </a:cubicBezTo>
                  <a:cubicBezTo>
                    <a:pt x="2659888" y="11882055"/>
                    <a:pt x="-1" y="9222166"/>
                    <a:pt x="-1" y="5941028"/>
                  </a:cubicBezTo>
                  <a:cubicBezTo>
                    <a:pt x="-1" y="2659889"/>
                    <a:pt x="2659888" y="0"/>
                    <a:pt x="5941027" y="0"/>
                  </a:cubicBezTo>
                  <a:cubicBezTo>
                    <a:pt x="9222165" y="0"/>
                    <a:pt x="11882054" y="2659889"/>
                    <a:pt x="11882054" y="594102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67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571B33-5BE8-79B6-9FEC-38933B1A7C57}"/>
              </a:ext>
            </a:extLst>
          </p:cNvPr>
          <p:cNvSpPr/>
          <p:nvPr userDrawn="1"/>
        </p:nvSpPr>
        <p:spPr>
          <a:xfrm>
            <a:off x="-4256423" y="-4800600"/>
            <a:ext cx="20704849" cy="16459200"/>
          </a:xfrm>
          <a:custGeom>
            <a:avLst/>
            <a:gdLst>
              <a:gd name="connsiteX0" fmla="*/ 4255824 w 20704849"/>
              <a:gd name="connsiteY0" fmla="*/ 4800600 h 16459200"/>
              <a:gd name="connsiteX1" fmla="*/ 4255824 w 20704849"/>
              <a:gd name="connsiteY1" fmla="*/ 11658600 h 16459200"/>
              <a:gd name="connsiteX2" fmla="*/ 16449024 w 20704849"/>
              <a:gd name="connsiteY2" fmla="*/ 11658600 h 16459200"/>
              <a:gd name="connsiteX3" fmla="*/ 16449024 w 20704849"/>
              <a:gd name="connsiteY3" fmla="*/ 4800600 h 16459200"/>
              <a:gd name="connsiteX4" fmla="*/ 0 w 20704849"/>
              <a:gd name="connsiteY4" fmla="*/ 0 h 16459200"/>
              <a:gd name="connsiteX5" fmla="*/ 20704849 w 20704849"/>
              <a:gd name="connsiteY5" fmla="*/ 0 h 16459200"/>
              <a:gd name="connsiteX6" fmla="*/ 20704849 w 20704849"/>
              <a:gd name="connsiteY6" fmla="*/ 16459200 h 16459200"/>
              <a:gd name="connsiteX7" fmla="*/ 0 w 20704849"/>
              <a:gd name="connsiteY7" fmla="*/ 16459200 h 164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04849" h="16459200">
                <a:moveTo>
                  <a:pt x="4255824" y="4800600"/>
                </a:moveTo>
                <a:lnTo>
                  <a:pt x="4255824" y="11658600"/>
                </a:lnTo>
                <a:lnTo>
                  <a:pt x="16449024" y="11658600"/>
                </a:lnTo>
                <a:lnTo>
                  <a:pt x="16449024" y="4800600"/>
                </a:lnTo>
                <a:close/>
                <a:moveTo>
                  <a:pt x="0" y="0"/>
                </a:moveTo>
                <a:lnTo>
                  <a:pt x="20704849" y="0"/>
                </a:lnTo>
                <a:lnTo>
                  <a:pt x="20704849" y="16459200"/>
                </a:lnTo>
                <a:lnTo>
                  <a:pt x="0" y="164592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 userDrawn="1"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886432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F8FB9-E4B7-3102-A32E-22B30CCEE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2309208"/>
            <a:ext cx="5499108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5178EF9-D910-FA63-3C55-FAD978D47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31383"/>
            <a:ext cx="12192000" cy="9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1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141"/>
            </a:avLst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6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931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4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878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0270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0270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420641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0667"/>
            <a:ext cx="3974145" cy="2143502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388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42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9676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9676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488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88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6009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009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5298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5298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9676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488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6009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5298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20647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2436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701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585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8288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286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9106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54140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871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6269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9990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456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836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hart/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744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1 ima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628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6C76B594-542C-67F1-F354-78EAA3BC3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55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/>
              <a:t>May 2025</a:t>
            </a:r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F9338E08-1F94-61DB-4B9B-CAE9DFE42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8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4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4858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4858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pic>
        <p:nvPicPr>
          <p:cNvPr id="5" name="Picture 287">
            <a:extLst>
              <a:ext uri="{FF2B5EF4-FFF2-40B4-BE49-F238E27FC236}">
                <a16:creationId xmlns:a16="http://schemas.microsoft.com/office/drawing/2014/main" id="{01D2843D-9561-7F5C-2BDC-AE788D5EA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40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column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4900"/>
            <a:ext cx="3974145" cy="2139269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pic>
        <p:nvPicPr>
          <p:cNvPr id="6" name="Picture 287">
            <a:extLst>
              <a:ext uri="{FF2B5EF4-FFF2-40B4-BE49-F238E27FC236}">
                <a16:creationId xmlns:a16="http://schemas.microsoft.com/office/drawing/2014/main" id="{2434586A-F002-EA2E-B9B4-907E950234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4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am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6471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8747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8747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3025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025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5730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5730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158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158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8747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3025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5730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158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19718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65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608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3996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43746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100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8827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17327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592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255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0907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0851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95FB4A01-4184-0AA4-23AB-92F3A76DA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8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>
            <a:extLst>
              <a:ext uri="{FF2B5EF4-FFF2-40B4-BE49-F238E27FC236}">
                <a16:creationId xmlns:a16="http://schemas.microsoft.com/office/drawing/2014/main" id="{332B9E3F-BC93-25A0-C1FD-3DFA3E4687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  <p:sp>
        <p:nvSpPr>
          <p:cNvPr id="289" name="Title Placeholder 288">
            <a:extLst>
              <a:ext uri="{FF2B5EF4-FFF2-40B4-BE49-F238E27FC236}">
                <a16:creationId xmlns:a16="http://schemas.microsoft.com/office/drawing/2014/main" id="{D580A401-53F8-EF6C-DB1D-326643A226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4469" y="471704"/>
            <a:ext cx="5591531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Page title goes here</a:t>
            </a:r>
            <a:endParaRPr lang="en-GB" dirty="0"/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FE9BEEC8-3359-A4E6-D164-0797EBC22DA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04469" y="1572261"/>
            <a:ext cx="11182705" cy="4346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1" name="Date Placeholder 290">
            <a:extLst>
              <a:ext uri="{FF2B5EF4-FFF2-40B4-BE49-F238E27FC236}">
                <a16:creationId xmlns:a16="http://schemas.microsoft.com/office/drawing/2014/main" id="{10F94D1C-992C-8E20-F272-7F874703235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753600" y="6206296"/>
            <a:ext cx="12192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292" name="Footer Placeholder 291">
            <a:extLst>
              <a:ext uri="{FF2B5EF4-FFF2-40B4-BE49-F238E27FC236}">
                <a16:creationId xmlns:a16="http://schemas.microsoft.com/office/drawing/2014/main" id="{975D1B8B-0D5D-F878-48DB-90B36F1B457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096000" y="6206296"/>
            <a:ext cx="3429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3" name="Slide Number Placeholder 292">
            <a:extLst>
              <a:ext uri="{FF2B5EF4-FFF2-40B4-BE49-F238E27FC236}">
                <a16:creationId xmlns:a16="http://schemas.microsoft.com/office/drawing/2014/main" id="{7C800FF4-D93B-AF38-B311-4DFDA3EE563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049000" y="6206296"/>
            <a:ext cx="63853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97" r:id="rId9"/>
    <p:sldLayoutId id="2147483686" r:id="rId10"/>
    <p:sldLayoutId id="2147483680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</p:sldLayoutIdLst>
  <p:txStyles>
    <p:titleStyle>
      <a:lvl1pPr eaLnBrk="1" hangingPunct="1">
        <a:defRPr sz="33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1pPr>
      <a:lvl2pPr marL="277246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2pPr>
      <a:lvl3pPr marL="554492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3pPr>
      <a:lvl4pPr marL="831738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4pPr>
      <a:lvl5pPr marL="1108984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96" userDrawn="1">
          <p15:clr>
            <a:srgbClr val="F26B43"/>
          </p15:clr>
        </p15:guide>
        <p15:guide id="4" pos="2630" userDrawn="1">
          <p15:clr>
            <a:srgbClr val="F26B43"/>
          </p15:clr>
        </p15:guide>
        <p15:guide id="5" pos="3427" userDrawn="1">
          <p15:clr>
            <a:srgbClr val="F26B43"/>
          </p15:clr>
        </p15:guide>
        <p15:guide id="6" pos="318" userDrawn="1">
          <p15:clr>
            <a:srgbClr val="F26B43"/>
          </p15:clr>
        </p15:guide>
        <p15:guide id="7" pos="7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241BB-59EA-A1A3-46CF-4A5994096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6517" y="2845965"/>
            <a:ext cx="6700065" cy="2462213"/>
          </a:xfrm>
        </p:spPr>
        <p:txBody>
          <a:bodyPr/>
          <a:lstStyle/>
          <a:p>
            <a:pPr algn="ctr"/>
            <a:r>
              <a:rPr lang="en-GB" sz="4000" b="1" dirty="0"/>
              <a:t>Tree Maintenance Works</a:t>
            </a:r>
            <a:br>
              <a:rPr lang="en-GB" sz="4000" b="1" dirty="0"/>
            </a:br>
            <a:br>
              <a:rPr lang="en-GB" sz="4000" b="1" dirty="0"/>
            </a:br>
            <a:r>
              <a:rPr lang="en-GB" sz="4000" b="1" dirty="0"/>
              <a:t> Cherbury Park Avenue </a:t>
            </a:r>
            <a:br>
              <a:rPr lang="en-GB" sz="4000" b="1" dirty="0"/>
            </a:br>
            <a:r>
              <a:rPr lang="en-GB" sz="4000" b="1" dirty="0"/>
              <a:t>&amp;</a:t>
            </a:r>
            <a:br>
              <a:rPr lang="en-GB" sz="4000" b="1" dirty="0"/>
            </a:br>
            <a:r>
              <a:rPr lang="en-GB" sz="4000" b="1" dirty="0"/>
              <a:t>Beech Grove, Lucan</a:t>
            </a:r>
            <a:endParaRPr lang="en-US" sz="40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33DE9-FC18-E1FB-2675-20D9FBCB7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Created by</a:t>
            </a:r>
            <a:br>
              <a:rPr lang="en-US" dirty="0"/>
            </a:br>
            <a:r>
              <a:rPr lang="en-US" dirty="0"/>
              <a:t>Public Realm Operations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7371B-86FF-CF4D-6BCE-AD0FE91F86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Presented by</a:t>
            </a:r>
            <a:br>
              <a:rPr lang="en-US" dirty="0"/>
            </a:br>
            <a:r>
              <a:rPr lang="en-US" dirty="0"/>
              <a:t>David Fennell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41CC73E-20C9-2029-3F14-55629BD99A8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r>
              <a:rPr lang="en-GB" dirty="0"/>
              <a:t>Sept 2026</a:t>
            </a:r>
          </a:p>
        </p:txBody>
      </p:sp>
    </p:spTree>
    <p:extLst>
      <p:ext uri="{BB962C8B-B14F-4D97-AF65-F5344CB8AC3E}">
        <p14:creationId xmlns:p14="http://schemas.microsoft.com/office/powerpoint/2010/main" val="19305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A3C8-F04B-90C7-480B-DC16A8EF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417D1-6888-D215-EAA1-36389A873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sz="1400" dirty="0"/>
              <a:t>As part of the Council's approved Tree Management Programme, tree maintenance works are scheduled to take place on the mature trees at </a:t>
            </a:r>
            <a:r>
              <a:rPr lang="en-IE" sz="1400" dirty="0" err="1"/>
              <a:t>Cherbury</a:t>
            </a:r>
            <a:r>
              <a:rPr lang="en-IE" sz="1400" dirty="0"/>
              <a:t> Park Avenue &amp; Beech Grove Open Space boundary with the N4.</a:t>
            </a:r>
          </a:p>
          <a:p>
            <a:r>
              <a:rPr lang="en-IE" sz="1400" dirty="0"/>
              <a:t>Prior to the commencement of works, the Council engaged an independent arborist to undertake a comprehensive tree survey and assessment of the mature tree population within the open space.</a:t>
            </a:r>
          </a:p>
          <a:p>
            <a:r>
              <a:rPr lang="en-IE" sz="1400" dirty="0"/>
              <a:t>The survey identified a total of 131 trees, of which 26 trees require remedial works to address safety concerns and support the long-term management of the tree stock.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D6A534-B5BB-FB71-E921-ADE19F761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863" y="1524717"/>
            <a:ext cx="7855354" cy="408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40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85D41-DF49-359C-809A-1D27B7D15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32676"/>
            <a:ext cx="4944575" cy="856798"/>
          </a:xfrm>
        </p:spPr>
        <p:txBody>
          <a:bodyPr/>
          <a:lstStyle/>
          <a:p>
            <a:r>
              <a:rPr lang="en-US" dirty="0">
                <a:latin typeface="+mj-lt"/>
              </a:rPr>
              <a:t>Surveyed Trees</a:t>
            </a:r>
            <a:endParaRPr lang="en-IE" dirty="0"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DDD206-3F40-594A-EE9F-7A1125921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472" y="1122960"/>
            <a:ext cx="9361040" cy="538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04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3482A-7A89-CF7F-2B00-5D753454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D98E8-2B2D-1345-2614-75EC7CB0A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Arborist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2FD2B-44C1-0B64-2BCC-E9585A938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470" y="1577340"/>
            <a:ext cx="9623978" cy="4208255"/>
          </a:xfrm>
        </p:spPr>
        <p:txBody>
          <a:bodyPr/>
          <a:lstStyle/>
          <a:p>
            <a:r>
              <a:rPr lang="en-IE" dirty="0"/>
              <a:t>The assessment identified a significant number of mature and over-mature Poplar trees in decline, many of which are exhibiting </a:t>
            </a:r>
            <a:r>
              <a:rPr lang="en-IE" dirty="0">
                <a:latin typeface="SDCC Display" pitchFamily="2" charset="0"/>
              </a:rPr>
              <a:t>structural</a:t>
            </a:r>
            <a:r>
              <a:rPr lang="en-IE" dirty="0"/>
              <a:t> defects, decay and crown dieback. The recommended works include:</a:t>
            </a:r>
          </a:p>
          <a:p>
            <a:endParaRPr lang="en-I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/>
              <a:t>8 tree removals</a:t>
            </a:r>
            <a:r>
              <a:rPr lang="en-IE" dirty="0"/>
              <a:t> (7 Poplar and 1 Ash);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/>
              <a:t>6 monolith reductions</a:t>
            </a:r>
            <a:r>
              <a:rPr lang="en-IE" dirty="0"/>
              <a:t> (Poplar trees reduced to approximately 4-metre-high standing stems to retain biodiversity and habitat value);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/>
              <a:t>10 crown reduction pruning operations</a:t>
            </a:r>
            <a:r>
              <a:rPr lang="en-IE" dirty="0"/>
              <a:t>;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IE" b="1" dirty="0"/>
              <a:t>2 streetlight clearance prunes</a:t>
            </a:r>
            <a:r>
              <a:rPr lang="en-IE" dirty="0"/>
              <a:t> (Cherry species).</a:t>
            </a:r>
          </a:p>
          <a:p>
            <a:pPr lvl="0"/>
            <a:endParaRPr lang="en-IE" dirty="0"/>
          </a:p>
          <a:p>
            <a:r>
              <a:rPr lang="en-IE" dirty="0"/>
              <a:t>The proposed works are focused on managing identified risks while maintaining overall </a:t>
            </a:r>
            <a:r>
              <a:rPr lang="en-IE" dirty="0">
                <a:latin typeface="SDCC Display" pitchFamily="2" charset="0"/>
              </a:rPr>
              <a:t>canopy</a:t>
            </a:r>
            <a:r>
              <a:rPr lang="en-IE" dirty="0"/>
              <a:t> cover, supporting biodiversity, and ensuring the continued </a:t>
            </a:r>
            <a:r>
              <a:rPr lang="en-IE" dirty="0">
                <a:latin typeface="SDCC Display" pitchFamily="2" charset="0"/>
              </a:rPr>
              <a:t>environmental</a:t>
            </a:r>
            <a:r>
              <a:rPr lang="en-IE" dirty="0"/>
              <a:t> and amenity value of the tree population within the public open space.</a:t>
            </a:r>
          </a:p>
          <a:p>
            <a:pPr lvl="0"/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8556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08B27DB-6211-C16D-721E-AE18AE5BAF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5751" b="5751"/>
          <a:stretch/>
        </p:blipFill>
        <p:spPr>
          <a:xfrm>
            <a:off x="911424" y="642058"/>
            <a:ext cx="9911655" cy="6078817"/>
          </a:xfrm>
          <a:prstGeom prst="roundRect">
            <a:avLst>
              <a:gd name="adj" fmla="val 10141"/>
            </a:avLst>
          </a:prstGeom>
        </p:spPr>
      </p:pic>
    </p:spTree>
    <p:extLst>
      <p:ext uri="{BB962C8B-B14F-4D97-AF65-F5344CB8AC3E}">
        <p14:creationId xmlns:p14="http://schemas.microsoft.com/office/powerpoint/2010/main" val="405021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DC470-BD04-91B7-92F2-93EC0CA8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22A7B81-D81D-E994-5209-CCCD4DA1AB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6721" b="6721"/>
          <a:stretch/>
        </p:blipFill>
        <p:spPr>
          <a:xfrm>
            <a:off x="695400" y="676397"/>
            <a:ext cx="10055671" cy="6167142"/>
          </a:xfrm>
          <a:prstGeom prst="roundRect">
            <a:avLst>
              <a:gd name="adj" fmla="val 10141"/>
            </a:avLst>
          </a:prstGeom>
        </p:spPr>
      </p:pic>
    </p:spTree>
    <p:extLst>
      <p:ext uri="{BB962C8B-B14F-4D97-AF65-F5344CB8AC3E}">
        <p14:creationId xmlns:p14="http://schemas.microsoft.com/office/powerpoint/2010/main" val="309584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89524-A9AA-0432-D535-AD4748B8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B92CD-F256-CE29-105B-66D941611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Lane Closure Requirement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DB40D-4062-6013-9D22-BA78EBEA9B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IE" dirty="0"/>
          </a:p>
          <a:p>
            <a:endParaRPr lang="en-IE" dirty="0"/>
          </a:p>
          <a:p>
            <a:r>
              <a:rPr lang="en-IE" b="1" dirty="0"/>
              <a:t>Required: </a:t>
            </a:r>
          </a:p>
          <a:p>
            <a:r>
              <a:rPr lang="en-IE" dirty="0"/>
              <a:t>Due to the proximity of the site to the N4 a lane closure is required.</a:t>
            </a:r>
          </a:p>
          <a:p>
            <a:endParaRPr lang="en-IE" dirty="0"/>
          </a:p>
          <a:p>
            <a:r>
              <a:rPr lang="en-IE" b="1" dirty="0"/>
              <a:t>Purpose: </a:t>
            </a:r>
          </a:p>
          <a:p>
            <a:r>
              <a:rPr lang="en-IE" dirty="0"/>
              <a:t>To minimise disruption to traffic and road users and to facilitate the safe completion of operations. </a:t>
            </a:r>
          </a:p>
          <a:p>
            <a:endParaRPr lang="en-IE" dirty="0"/>
          </a:p>
          <a:p>
            <a:r>
              <a:rPr lang="en-IE" b="1" dirty="0"/>
              <a:t>Timeframe: </a:t>
            </a:r>
          </a:p>
          <a:p>
            <a:r>
              <a:rPr lang="en-IE" dirty="0"/>
              <a:t>The lane closure will only be granted for night time works.</a:t>
            </a:r>
          </a:p>
          <a:p>
            <a:endParaRPr lang="en-IE" dirty="0"/>
          </a:p>
          <a:p>
            <a:endParaRPr lang="en-IE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5666A9DE-AFE5-1D7E-8FC6-0E8C331046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" b="3960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101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DF1C6-F06E-A213-DAE3-BFDDAEDA9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B89C-940F-1E0E-F849-3BAEDCB42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Time Schedule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F4039-DCF7-EEAC-4733-ABA5081F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470" y="1577340"/>
            <a:ext cx="3675573" cy="4371940"/>
          </a:xfrm>
        </p:spPr>
        <p:txBody>
          <a:bodyPr>
            <a:normAutofit lnSpcReduction="10000"/>
          </a:bodyPr>
          <a:lstStyle/>
          <a:p>
            <a:r>
              <a:rPr lang="en-IE" b="1" dirty="0"/>
              <a:t>Date of works:</a:t>
            </a:r>
            <a:r>
              <a:rPr lang="en-IE" dirty="0"/>
              <a:t> 5th October – 13th October</a:t>
            </a:r>
          </a:p>
          <a:p>
            <a:r>
              <a:rPr lang="en-IE" dirty="0"/>
              <a:t> </a:t>
            </a:r>
          </a:p>
          <a:p>
            <a:r>
              <a:rPr lang="en-IE" b="1" dirty="0"/>
              <a:t>4 nights: </a:t>
            </a:r>
          </a:p>
          <a:p>
            <a:r>
              <a:rPr lang="en-IE" dirty="0"/>
              <a:t>8th-9th October &amp; 12th-13th October </a:t>
            </a:r>
          </a:p>
          <a:p>
            <a:pPr algn="ctr"/>
            <a:r>
              <a:rPr lang="en-IE" b="1" dirty="0"/>
              <a:t>&amp;</a:t>
            </a:r>
          </a:p>
          <a:p>
            <a:r>
              <a:rPr lang="en-IE" b="1" dirty="0"/>
              <a:t>7 days: </a:t>
            </a:r>
          </a:p>
          <a:p>
            <a:r>
              <a:rPr lang="en-IE" dirty="0"/>
              <a:t>5th - 13th October 2026 (or until the works are completed, subject to weather conditions and operational requirements) </a:t>
            </a:r>
          </a:p>
          <a:p>
            <a:endParaRPr lang="en-IE" dirty="0"/>
          </a:p>
          <a:p>
            <a:r>
              <a:rPr lang="en-IE" b="1" dirty="0"/>
              <a:t>Hours of work:</a:t>
            </a:r>
            <a:r>
              <a:rPr lang="en-IE" dirty="0"/>
              <a:t> </a:t>
            </a:r>
          </a:p>
          <a:p>
            <a:r>
              <a:rPr lang="en-IE" dirty="0"/>
              <a:t>Night Works 22.00 – 06.00 </a:t>
            </a:r>
          </a:p>
          <a:p>
            <a:r>
              <a:rPr lang="en-IE" dirty="0"/>
              <a:t>Day Works 08.00 - 16.00 </a:t>
            </a:r>
          </a:p>
          <a:p>
            <a:endParaRPr lang="en-IE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A2CF487-E3E2-7E42-62D0-0C1496610F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677" r="3677"/>
          <a:stretch/>
        </p:blipFill>
        <p:spPr>
          <a:xfrm>
            <a:off x="4600241" y="1577803"/>
            <a:ext cx="6658155" cy="4083446"/>
          </a:xfrm>
          <a:prstGeom prst="roundRect">
            <a:avLst>
              <a:gd name="adj" fmla="val 10141"/>
            </a:avLst>
          </a:prstGeom>
        </p:spPr>
      </p:pic>
    </p:spTree>
    <p:extLst>
      <p:ext uri="{BB962C8B-B14F-4D97-AF65-F5344CB8AC3E}">
        <p14:creationId xmlns:p14="http://schemas.microsoft.com/office/powerpoint/2010/main" val="412121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5EF91-0CCD-2924-0F57-101BE119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+mj-lt"/>
              </a:rPr>
              <a:t>Merlo 50.30</a:t>
            </a:r>
            <a:endParaRPr lang="en-IE" dirty="0">
              <a:latin typeface="+mj-lt"/>
            </a:endParaRP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F33D5927-6880-06DF-F9E4-C7019AE7C3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6" b="32756"/>
          <a:stretch/>
        </p:blipFill>
        <p:spPr bwMode="auto"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022AD811-BB99-A9D6-3651-41532F11B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1412776"/>
            <a:ext cx="2578719" cy="458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35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B5ED6-D027-FBB5-0E59-E3B8E4DFA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839AB-BB59-A11B-F76D-534406CF4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764704"/>
            <a:ext cx="5303497" cy="360040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Images: Poplar sp. with crown dieback structural defects &amp; decay</a:t>
            </a:r>
            <a:endParaRPr lang="en-IE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A8FE39-0398-0AFE-27E3-1816D2466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744" y="1891219"/>
            <a:ext cx="3155846" cy="42020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AC6014-AE8F-2027-CCB8-939D4E998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29530" y="2411228"/>
            <a:ext cx="4216077" cy="31620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51AEEE-4734-C67D-FF62-E2451E1DDC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139" y="2318069"/>
            <a:ext cx="4362024" cy="327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62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988A62-34D2-BA2F-EDF0-1C9ABC4C5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869104"/>
            <a:ext cx="5499108" cy="1119794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77547267"/>
      </p:ext>
    </p:extLst>
  </p:cSld>
  <p:clrMapOvr>
    <a:masterClrMapping/>
  </p:clrMapOvr>
</p:sld>
</file>

<file path=ppt/theme/theme1.xml><?xml version="1.0" encoding="utf-8"?>
<a:theme xmlns:a="http://schemas.openxmlformats.org/drawingml/2006/main" name="SDCC Master">
  <a:themeElements>
    <a:clrScheme name="Custom 2">
      <a:dk1>
        <a:srgbClr val="000000"/>
      </a:dk1>
      <a:lt1>
        <a:srgbClr val="FFFFFF"/>
      </a:lt1>
      <a:dk2>
        <a:srgbClr val="271B5B"/>
      </a:dk2>
      <a:lt2>
        <a:srgbClr val="BFC2C7"/>
      </a:lt2>
      <a:accent1>
        <a:srgbClr val="363A92"/>
      </a:accent1>
      <a:accent2>
        <a:srgbClr val="F26959"/>
      </a:accent2>
      <a:accent3>
        <a:srgbClr val="79D750"/>
      </a:accent3>
      <a:accent4>
        <a:srgbClr val="9D7EB8"/>
      </a:accent4>
      <a:accent5>
        <a:srgbClr val="7DA6D7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CC_presentation_template Updated.potx" id="{809AE0C1-FB5C-4E8E-BCFD-4BFD462B0860}" vid="{0323FABC-5CF3-46D9-93D9-E0827CAEE1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SDCC_presentation_template Updated</Template>
  <TotalTime>253</TotalTime>
  <Words>374</Words>
  <Application>Microsoft Office PowerPoint</Application>
  <PresentationFormat>Widescreen</PresentationFormat>
  <Paragraphs>46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SDCC Display</vt:lpstr>
      <vt:lpstr>SDCC Master</vt:lpstr>
      <vt:lpstr>Tree Maintenance Works   Cherbury Park Avenue  &amp; Beech Grove, Lucan</vt:lpstr>
      <vt:lpstr>Introduction</vt:lpstr>
      <vt:lpstr>Surveyed Trees</vt:lpstr>
      <vt:lpstr>Arborist Report</vt:lpstr>
      <vt:lpstr>PowerPoint Presentation</vt:lpstr>
      <vt:lpstr>PowerPoint Presentation</vt:lpstr>
      <vt:lpstr>Lane Closure Requirement</vt:lpstr>
      <vt:lpstr>Time Schedule </vt:lpstr>
      <vt:lpstr>Merlo 50.30</vt:lpstr>
      <vt:lpstr>Images: Poplar sp. with crown dieback structural defects &amp; decay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Declan Healy</dc:creator>
  <cp:lastModifiedBy>David Fennell</cp:lastModifiedBy>
  <cp:revision>3</cp:revision>
  <dcterms:created xsi:type="dcterms:W3CDTF">2025-05-27T21:24:40Z</dcterms:created>
  <dcterms:modified xsi:type="dcterms:W3CDTF">2026-09-22T08:58:30Z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2025-05-09T00:00:00Z</vt:filetime>
  </property>
  <property fmtid="{D5CDD505-2E9C-101B-9397-08002B2CF9AE}" pid="3" name="Creator">
    <vt:lpwstr>Adobe Illustrator 29.4 (Macintosh)</vt:lpwstr>
  </property>
  <property fmtid="{D5CDD505-2E9C-101B-9397-08002B2CF9AE}" pid="4" name="LastSaved">
    <vt:filetime>2025-05-09T00:00:00Z</vt:filetime>
  </property>
  <property fmtid="{D5CDD505-2E9C-101B-9397-08002B2CF9AE}" pid="5" name="Producer">
    <vt:lpwstr>Adobe PDF library 17.00</vt:lpwstr>
  </property>
</Properties>
</file>