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04" r:id="rId2"/>
    <p:sldId id="256" r:id="rId3"/>
    <p:sldId id="305" r:id="rId4"/>
    <p:sldId id="308" r:id="rId5"/>
    <p:sldId id="307" r:id="rId6"/>
    <p:sldId id="310" r:id="rId7"/>
    <p:sldId id="311" r:id="rId8"/>
    <p:sldId id="312" r:id="rId9"/>
    <p:sldId id="309" r:id="rId10"/>
    <p:sldId id="274" r:id="rId11"/>
  </p:sldIdLst>
  <p:sldSz cx="12192000" cy="6858000"/>
  <p:notesSz cx="6808788" cy="9940925"/>
  <p:defaultTextStyle>
    <a:defPPr>
      <a:defRPr kern="0"/>
    </a:def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1B5B"/>
    <a:srgbClr val="52534D"/>
    <a:srgbClr val="C7E634"/>
    <a:srgbClr val="8AD6F7"/>
    <a:srgbClr val="52534C"/>
    <a:srgbClr val="535555"/>
    <a:srgbClr val="FFF689"/>
    <a:srgbClr val="363A92"/>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041" autoAdjust="0"/>
  </p:normalViewPr>
  <p:slideViewPr>
    <p:cSldViewPr>
      <p:cViewPr varScale="1">
        <p:scale>
          <a:sx n="57" d="100"/>
          <a:sy n="57" d="100"/>
        </p:scale>
        <p:origin x="1016" y="48"/>
      </p:cViewPr>
      <p:guideLst/>
    </p:cSldViewPr>
  </p:slideViewPr>
  <p:notesTextViewPr>
    <p:cViewPr>
      <p:scale>
        <a:sx n="3" d="2"/>
        <a:sy n="3" d="2"/>
      </p:scale>
      <p:origin x="0" y="0"/>
    </p:cViewPr>
  </p:notesTextViewPr>
  <p:notesViewPr>
    <p:cSldViewPr>
      <p:cViewPr varScale="1">
        <p:scale>
          <a:sx n="77" d="100"/>
          <a:sy n="77" d="100"/>
        </p:scale>
        <p:origin x="408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618" cy="498163"/>
          </a:xfrm>
          <a:prstGeom prst="rect">
            <a:avLst/>
          </a:prstGeom>
        </p:spPr>
        <p:txBody>
          <a:bodyPr vert="horz" lIns="48756" tIns="24378" rIns="48756" bIns="24378" rtlCol="0"/>
          <a:lstStyle>
            <a:lvl1pPr algn="l">
              <a:defRPr sz="600"/>
            </a:lvl1pPr>
          </a:lstStyle>
          <a:p>
            <a:endParaRPr lang="en-US"/>
          </a:p>
        </p:txBody>
      </p:sp>
      <p:sp>
        <p:nvSpPr>
          <p:cNvPr id="3" name="Date Placeholder 2"/>
          <p:cNvSpPr>
            <a:spLocks noGrp="1"/>
          </p:cNvSpPr>
          <p:nvPr>
            <p:ph type="dt" idx="1"/>
          </p:nvPr>
        </p:nvSpPr>
        <p:spPr>
          <a:xfrm>
            <a:off x="3856557" y="0"/>
            <a:ext cx="2950618" cy="498163"/>
          </a:xfrm>
          <a:prstGeom prst="rect">
            <a:avLst/>
          </a:prstGeom>
        </p:spPr>
        <p:txBody>
          <a:bodyPr vert="horz" lIns="48756" tIns="24378" rIns="48756" bIns="24378" rtlCol="0"/>
          <a:lstStyle>
            <a:lvl1pPr algn="r">
              <a:defRPr sz="600"/>
            </a:lvl1pPr>
          </a:lstStyle>
          <a:p>
            <a:fld id="{9F6A2F78-8593-D34B-A54B-A913B4ADD88D}" type="datetimeFigureOut">
              <a:rPr lang="en-US" smtClean="0"/>
              <a:t>9/16/2026</a:t>
            </a:fld>
            <a:endParaRPr lang="en-US"/>
          </a:p>
        </p:txBody>
      </p:sp>
      <p:sp>
        <p:nvSpPr>
          <p:cNvPr id="4" name="Slide Image Placeholder 3"/>
          <p:cNvSpPr>
            <a:spLocks noGrp="1" noRot="1" noChangeAspect="1"/>
          </p:cNvSpPr>
          <p:nvPr>
            <p:ph type="sldImg" idx="2"/>
          </p:nvPr>
        </p:nvSpPr>
        <p:spPr>
          <a:xfrm>
            <a:off x="422275" y="1243013"/>
            <a:ext cx="5964238" cy="3354387"/>
          </a:xfrm>
          <a:prstGeom prst="rect">
            <a:avLst/>
          </a:prstGeom>
          <a:noFill/>
          <a:ln w="12700">
            <a:solidFill>
              <a:prstClr val="black"/>
            </a:solidFill>
          </a:ln>
        </p:spPr>
        <p:txBody>
          <a:bodyPr vert="horz" lIns="48756" tIns="24378" rIns="48756" bIns="24378" rtlCol="0" anchor="ctr"/>
          <a:lstStyle/>
          <a:p>
            <a:endParaRPr lang="en-US"/>
          </a:p>
        </p:txBody>
      </p:sp>
      <p:sp>
        <p:nvSpPr>
          <p:cNvPr id="5" name="Notes Placeholder 4"/>
          <p:cNvSpPr>
            <a:spLocks noGrp="1"/>
          </p:cNvSpPr>
          <p:nvPr>
            <p:ph type="body" sz="quarter" idx="3"/>
          </p:nvPr>
        </p:nvSpPr>
        <p:spPr>
          <a:xfrm>
            <a:off x="680664" y="4783478"/>
            <a:ext cx="5447460" cy="3915530"/>
          </a:xfrm>
          <a:prstGeom prst="rect">
            <a:avLst/>
          </a:prstGeom>
        </p:spPr>
        <p:txBody>
          <a:bodyPr vert="horz" lIns="48756" tIns="24378" rIns="48756" bIns="24378"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9442763"/>
            <a:ext cx="2950618" cy="498162"/>
          </a:xfrm>
          <a:prstGeom prst="rect">
            <a:avLst/>
          </a:prstGeom>
        </p:spPr>
        <p:txBody>
          <a:bodyPr vert="horz" lIns="48756" tIns="24378" rIns="48756" bIns="24378" rtlCol="0" anchor="b"/>
          <a:lstStyle>
            <a:lvl1pPr algn="l">
              <a:defRPr sz="600"/>
            </a:lvl1pPr>
          </a:lstStyle>
          <a:p>
            <a:endParaRPr lang="en-US"/>
          </a:p>
        </p:txBody>
      </p:sp>
      <p:sp>
        <p:nvSpPr>
          <p:cNvPr id="7" name="Slide Number Placeholder 6"/>
          <p:cNvSpPr>
            <a:spLocks noGrp="1"/>
          </p:cNvSpPr>
          <p:nvPr>
            <p:ph type="sldNum" sz="quarter" idx="5"/>
          </p:nvPr>
        </p:nvSpPr>
        <p:spPr>
          <a:xfrm>
            <a:off x="3856557" y="9442763"/>
            <a:ext cx="2950618" cy="498162"/>
          </a:xfrm>
          <a:prstGeom prst="rect">
            <a:avLst/>
          </a:prstGeom>
        </p:spPr>
        <p:txBody>
          <a:bodyPr vert="horz" lIns="48756" tIns="24378" rIns="48756" bIns="24378" rtlCol="0" anchor="b"/>
          <a:lstStyle>
            <a:lvl1pPr algn="r">
              <a:defRPr sz="600"/>
            </a:lvl1pPr>
          </a:lstStyle>
          <a:p>
            <a:fld id="{F374F5B9-8B24-7A4E-B5A9-4C8F6F8C6B31}" type="slidenum">
              <a:rPr lang="en-US" smtClean="0"/>
              <a:t>‹#›</a:t>
            </a:fld>
            <a:endParaRPr lang="en-US"/>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1</a:t>
            </a:fld>
            <a:endParaRPr lang="en-US"/>
          </a:p>
        </p:txBody>
      </p:sp>
    </p:spTree>
    <p:extLst>
      <p:ext uri="{BB962C8B-B14F-4D97-AF65-F5344CB8AC3E}">
        <p14:creationId xmlns:p14="http://schemas.microsoft.com/office/powerpoint/2010/main" val="227288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2</a:t>
            </a:fld>
            <a:endParaRPr lang="en-US"/>
          </a:p>
        </p:txBody>
      </p:sp>
    </p:spTree>
    <p:extLst>
      <p:ext uri="{BB962C8B-B14F-4D97-AF65-F5344CB8AC3E}">
        <p14:creationId xmlns:p14="http://schemas.microsoft.com/office/powerpoint/2010/main" val="892774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057275"/>
            <a:ext cx="5964238" cy="3354388"/>
          </a:xfrm>
        </p:spPr>
      </p:sp>
      <p:sp>
        <p:nvSpPr>
          <p:cNvPr id="3" name="Notes Placeholder 2"/>
          <p:cNvSpPr>
            <a:spLocks noGrp="1"/>
          </p:cNvSpPr>
          <p:nvPr>
            <p:ph type="body" idx="1"/>
          </p:nvPr>
        </p:nvSpPr>
        <p:spPr>
          <a:xfrm>
            <a:off x="680664" y="4610421"/>
            <a:ext cx="5447460" cy="4832341"/>
          </a:xfrm>
        </p:spPr>
        <p:txBody>
          <a:bodyPr/>
          <a:lstStyle/>
          <a:p>
            <a:endParaRPr lang="en-IE" sz="1200" dirty="0"/>
          </a:p>
        </p:txBody>
      </p:sp>
      <p:sp>
        <p:nvSpPr>
          <p:cNvPr id="4" name="Slide Number Placeholder 3"/>
          <p:cNvSpPr>
            <a:spLocks noGrp="1"/>
          </p:cNvSpPr>
          <p:nvPr>
            <p:ph type="sldNum" sz="quarter" idx="5"/>
          </p:nvPr>
        </p:nvSpPr>
        <p:spPr/>
        <p:txBody>
          <a:bodyPr/>
          <a:lstStyle/>
          <a:p>
            <a:fld id="{F374F5B9-8B24-7A4E-B5A9-4C8F6F8C6B31}" type="slidenum">
              <a:rPr lang="en-US" smtClean="0"/>
              <a:t>3</a:t>
            </a:fld>
            <a:endParaRPr lang="en-US"/>
          </a:p>
        </p:txBody>
      </p:sp>
    </p:spTree>
    <p:extLst>
      <p:ext uri="{BB962C8B-B14F-4D97-AF65-F5344CB8AC3E}">
        <p14:creationId xmlns:p14="http://schemas.microsoft.com/office/powerpoint/2010/main" val="18200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68673-08EE-EECD-5A7E-6C8D58926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32B02-9D35-3C15-96B1-C72696C94733}"/>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C7644A6E-A5C0-6B1A-13D0-3AEA4F98F3CE}"/>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AC5F4E28-9969-4B1C-3B3D-9647981F12C3}"/>
              </a:ext>
            </a:extLst>
          </p:cNvPr>
          <p:cNvSpPr>
            <a:spLocks noGrp="1"/>
          </p:cNvSpPr>
          <p:nvPr>
            <p:ph type="sldNum" sz="quarter" idx="5"/>
          </p:nvPr>
        </p:nvSpPr>
        <p:spPr/>
        <p:txBody>
          <a:bodyPr/>
          <a:lstStyle/>
          <a:p>
            <a:fld id="{F374F5B9-8B24-7A4E-B5A9-4C8F6F8C6B31}" type="slidenum">
              <a:rPr lang="en-US" smtClean="0"/>
              <a:t>4</a:t>
            </a:fld>
            <a:endParaRPr lang="en-US"/>
          </a:p>
        </p:txBody>
      </p:sp>
    </p:spTree>
    <p:extLst>
      <p:ext uri="{BB962C8B-B14F-4D97-AF65-F5344CB8AC3E}">
        <p14:creationId xmlns:p14="http://schemas.microsoft.com/office/powerpoint/2010/main" val="2247504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E51B5-E3A6-7F43-3E53-DC73C06A8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BB665-2E89-BB83-A05A-C5A62DC8B910}"/>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2CB5B2FA-714F-B287-5E9C-D694BA6047D9}"/>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CA0FEE14-398E-4F99-E9E7-2013F77AD18A}"/>
              </a:ext>
            </a:extLst>
          </p:cNvPr>
          <p:cNvSpPr>
            <a:spLocks noGrp="1"/>
          </p:cNvSpPr>
          <p:nvPr>
            <p:ph type="sldNum" sz="quarter" idx="5"/>
          </p:nvPr>
        </p:nvSpPr>
        <p:spPr/>
        <p:txBody>
          <a:bodyPr/>
          <a:lstStyle/>
          <a:p>
            <a:fld id="{F374F5B9-8B24-7A4E-B5A9-4C8F6F8C6B31}" type="slidenum">
              <a:rPr lang="en-US" smtClean="0"/>
              <a:t>5</a:t>
            </a:fld>
            <a:endParaRPr lang="en-US"/>
          </a:p>
        </p:txBody>
      </p:sp>
    </p:spTree>
    <p:extLst>
      <p:ext uri="{BB962C8B-B14F-4D97-AF65-F5344CB8AC3E}">
        <p14:creationId xmlns:p14="http://schemas.microsoft.com/office/powerpoint/2010/main" val="2061673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792B9-C355-82AF-7DCC-B99F190D18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C024F-B2DE-9F1D-D79F-D68FCADA2BFE}"/>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669F64A5-F79F-13AA-B513-DF8FA37C9D82}"/>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77A9B556-3A11-828D-E23F-56998F1837CE}"/>
              </a:ext>
            </a:extLst>
          </p:cNvPr>
          <p:cNvSpPr>
            <a:spLocks noGrp="1"/>
          </p:cNvSpPr>
          <p:nvPr>
            <p:ph type="sldNum" sz="quarter" idx="5"/>
          </p:nvPr>
        </p:nvSpPr>
        <p:spPr/>
        <p:txBody>
          <a:bodyPr/>
          <a:lstStyle/>
          <a:p>
            <a:fld id="{F374F5B9-8B24-7A4E-B5A9-4C8F6F8C6B31}" type="slidenum">
              <a:rPr lang="en-US" smtClean="0"/>
              <a:t>6</a:t>
            </a:fld>
            <a:endParaRPr lang="en-US"/>
          </a:p>
        </p:txBody>
      </p:sp>
    </p:spTree>
    <p:extLst>
      <p:ext uri="{BB962C8B-B14F-4D97-AF65-F5344CB8AC3E}">
        <p14:creationId xmlns:p14="http://schemas.microsoft.com/office/powerpoint/2010/main" val="3950433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54150-01B2-B6E5-D2FF-975E5D731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3827F4-7E75-07A8-DACA-C6DD0472BACC}"/>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67256864-1474-1B39-9B65-DEF49722E58D}"/>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FD87B15B-A2F1-2C67-366D-FBAA88E1417A}"/>
              </a:ext>
            </a:extLst>
          </p:cNvPr>
          <p:cNvSpPr>
            <a:spLocks noGrp="1"/>
          </p:cNvSpPr>
          <p:nvPr>
            <p:ph type="sldNum" sz="quarter" idx="5"/>
          </p:nvPr>
        </p:nvSpPr>
        <p:spPr/>
        <p:txBody>
          <a:bodyPr/>
          <a:lstStyle/>
          <a:p>
            <a:fld id="{F374F5B9-8B24-7A4E-B5A9-4C8F6F8C6B31}" type="slidenum">
              <a:rPr lang="en-US" smtClean="0"/>
              <a:t>7</a:t>
            </a:fld>
            <a:endParaRPr lang="en-US"/>
          </a:p>
        </p:txBody>
      </p:sp>
    </p:spTree>
    <p:extLst>
      <p:ext uri="{BB962C8B-B14F-4D97-AF65-F5344CB8AC3E}">
        <p14:creationId xmlns:p14="http://schemas.microsoft.com/office/powerpoint/2010/main" val="1816986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6932F-A9CC-4256-5CB6-BA39BC71D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E1B6B7-2360-F0EF-9EBB-6999CCE5985F}"/>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65550399-6327-6AA0-9E7A-2C1108B2DFA1}"/>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C335585F-F961-535F-2AEA-07CE49A59404}"/>
              </a:ext>
            </a:extLst>
          </p:cNvPr>
          <p:cNvSpPr>
            <a:spLocks noGrp="1"/>
          </p:cNvSpPr>
          <p:nvPr>
            <p:ph type="sldNum" sz="quarter" idx="5"/>
          </p:nvPr>
        </p:nvSpPr>
        <p:spPr/>
        <p:txBody>
          <a:bodyPr/>
          <a:lstStyle/>
          <a:p>
            <a:fld id="{F374F5B9-8B24-7A4E-B5A9-4C8F6F8C6B31}" type="slidenum">
              <a:rPr lang="en-US" smtClean="0"/>
              <a:t>8</a:t>
            </a:fld>
            <a:endParaRPr lang="en-US"/>
          </a:p>
        </p:txBody>
      </p:sp>
    </p:spTree>
    <p:extLst>
      <p:ext uri="{BB962C8B-B14F-4D97-AF65-F5344CB8AC3E}">
        <p14:creationId xmlns:p14="http://schemas.microsoft.com/office/powerpoint/2010/main" val="953447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10</a:t>
            </a:fld>
            <a:endParaRPr lang="en-US"/>
          </a:p>
        </p:txBody>
      </p:sp>
    </p:spTree>
    <p:extLst>
      <p:ext uri="{BB962C8B-B14F-4D97-AF65-F5344CB8AC3E}">
        <p14:creationId xmlns:p14="http://schemas.microsoft.com/office/powerpoint/2010/main" val="2516221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a:t>May 2025</a:t>
            </a:r>
            <a:endParaRPr lang="en-GB" dirty="0"/>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GB" sz="5321" b="0" strike="noStrike" spc="-1">
              <a:latin typeface="Arial"/>
            </a:endParaRPr>
          </a:p>
        </p:txBody>
      </p:sp>
      <p:sp>
        <p:nvSpPr>
          <p:cNvPr id="6" name="PlaceHolder 2"/>
          <p:cNvSpPr>
            <a:spLocks noGrp="1"/>
          </p:cNvSpPr>
          <p:nvPr>
            <p:ph type="subTitle"/>
          </p:nvPr>
        </p:nvSpPr>
        <p:spPr>
          <a:xfrm>
            <a:off x="609562" y="1604399"/>
            <a:ext cx="10971684" cy="3976819"/>
          </a:xfrm>
          <a:prstGeom prst="rect">
            <a:avLst/>
          </a:prstGeom>
          <a:noFill/>
          <a:ln w="0">
            <a:noFill/>
          </a:ln>
        </p:spPr>
        <p:txBody>
          <a:bodyPr lIns="0" tIns="0" rIns="0" bIns="0" anchor="ctr">
            <a:noAutofit/>
          </a:bodyPr>
          <a:lstStyle/>
          <a:p>
            <a:pPr algn="ctr">
              <a:buNone/>
            </a:pPr>
            <a:endParaRPr lang="en-GB" sz="3870" b="0" strike="noStrike" spc="-1">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DE3476F3-8F62-48A5-9B4A-96B31845AE82}" type="slidenum">
              <a:t>‹#›</a:t>
            </a:fld>
            <a:endParaRPr/>
          </a:p>
        </p:txBody>
      </p:sp>
      <p:sp>
        <p:nvSpPr>
          <p:cNvPr id="3" name="PlaceHolder 5"/>
          <p:cNvSpPr>
            <a:spLocks noGrp="1"/>
          </p:cNvSpPr>
          <p:nvPr>
            <p:ph type="dt" idx="1"/>
          </p:nvPr>
        </p:nvSpPr>
        <p:spPr/>
        <p:txBody>
          <a:bodyPr/>
          <a:lstStyle/>
          <a:p>
            <a:endParaRPr/>
          </a:p>
        </p:txBody>
      </p:sp>
    </p:spTree>
    <p:extLst>
      <p:ext uri="{BB962C8B-B14F-4D97-AF65-F5344CB8AC3E}">
        <p14:creationId xmlns:p14="http://schemas.microsoft.com/office/powerpoint/2010/main" val="2207962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8" r:id="rId22"/>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16.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9.jpg"/></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4" name="Image 7">
            <a:extLst>
              <a:ext uri="{FF2B5EF4-FFF2-40B4-BE49-F238E27FC236}">
                <a16:creationId xmlns:a16="http://schemas.microsoft.com/office/drawing/2014/main" id="{07482F98-2FC7-FD26-C3AB-4C18F6151EA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0630" y="1174686"/>
            <a:ext cx="2090738" cy="858837"/>
          </a:xfrm>
          <a:prstGeom prst="rect">
            <a:avLst/>
          </a:prstGeom>
          <a:noFill/>
          <a:extLst>
            <a:ext uri="{909E8E84-426E-40DD-AFC4-6F175D3DCCD1}">
              <a14:hiddenFill xmlns:a14="http://schemas.microsoft.com/office/drawing/2010/main">
                <a:solidFill>
                  <a:srgbClr val="FFFFFF"/>
                </a:solidFill>
              </a14:hiddenFill>
            </a:ext>
          </a:extLst>
        </p:spPr>
      </p:pic>
      <p:pic>
        <p:nvPicPr>
          <p:cNvPr id="3093" name="Image 8">
            <a:extLst>
              <a:ext uri="{FF2B5EF4-FFF2-40B4-BE49-F238E27FC236}">
                <a16:creationId xmlns:a16="http://schemas.microsoft.com/office/drawing/2014/main" id="{E20A11ED-55EF-0A59-8097-07AF248B04C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0555" y="2344482"/>
            <a:ext cx="750888" cy="9175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23">
            <a:extLst>
              <a:ext uri="{FF2B5EF4-FFF2-40B4-BE49-F238E27FC236}">
                <a16:creationId xmlns:a16="http://schemas.microsoft.com/office/drawing/2014/main" id="{87CBC0B9-5382-BCF8-1F84-CE69DDACD83D}"/>
              </a:ext>
            </a:extLst>
          </p:cNvPr>
          <p:cNvSpPr>
            <a:spLocks noChangeArrowheads="1"/>
          </p:cNvSpPr>
          <p:nvPr/>
        </p:nvSpPr>
        <p:spPr bwMode="auto">
          <a:xfrm>
            <a:off x="3050134" y="620688"/>
            <a:ext cx="6091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SDCC Sans" pitchFamily="2" charset="0"/>
                <a:cs typeface="SDCC Sans" pitchFamily="2" charset="0"/>
              </a:rPr>
              <a:t>COMHAIRLE CONTAE ÁTHA CLIATH THEAS SOUTH DUBLIN COUNTY COUNCIL</a:t>
            </a:r>
            <a:endParaRPr kumimoji="0" lang="en-IE" altLang="en-US"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Arial" panose="020B0604020202020204" pitchFamily="34" charset="0"/>
            </a:endParaRPr>
          </a:p>
        </p:txBody>
      </p:sp>
      <p:sp>
        <p:nvSpPr>
          <p:cNvPr id="17" name="Rectangle 24">
            <a:extLst>
              <a:ext uri="{FF2B5EF4-FFF2-40B4-BE49-F238E27FC236}">
                <a16:creationId xmlns:a16="http://schemas.microsoft.com/office/drawing/2014/main" id="{15B5AC74-12B7-0ECF-100E-95E242DA0F66}"/>
              </a:ext>
            </a:extLst>
          </p:cNvPr>
          <p:cNvSpPr>
            <a:spLocks noChangeArrowheads="1"/>
          </p:cNvSpPr>
          <p:nvPr/>
        </p:nvSpPr>
        <p:spPr bwMode="auto">
          <a:xfrm>
            <a:off x="9867386" y="1373907"/>
            <a:ext cx="18473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SDCC Sans" pitchFamily="2" charset="0"/>
                <a:cs typeface="SDCC Sans" pitchFamily="2"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74A289AB-57D9-9ED6-3331-09E1DFE75822}"/>
              </a:ext>
            </a:extLst>
          </p:cNvPr>
          <p:cNvSpPr txBox="1"/>
          <p:nvPr/>
        </p:nvSpPr>
        <p:spPr>
          <a:xfrm>
            <a:off x="2927648" y="3558985"/>
            <a:ext cx="6624736" cy="1754326"/>
          </a:xfrm>
          <a:prstGeom prst="rect">
            <a:avLst/>
          </a:prstGeom>
          <a:noFill/>
        </p:spPr>
        <p:txBody>
          <a:bodyPr wrap="square" rtlCol="0">
            <a:spAutoFit/>
          </a:bodyPr>
          <a:lstStyle/>
          <a:p>
            <a:pPr algn="ctr"/>
            <a:r>
              <a:rPr lang="en-US" sz="1800" b="1" u="sng" dirty="0"/>
              <a:t>MEETING OF Lucan, Palmerstown, North Clondalkin </a:t>
            </a:r>
          </a:p>
          <a:p>
            <a:pPr algn="ctr"/>
            <a:r>
              <a:rPr lang="en-GB" sz="1800" b="1" u="sng" dirty="0"/>
              <a:t>Area Committee</a:t>
            </a:r>
            <a:endParaRPr lang="en-IE" sz="1800" dirty="0"/>
          </a:p>
          <a:p>
            <a:pPr algn="ctr"/>
            <a:endParaRPr lang="en-IE" dirty="0"/>
          </a:p>
          <a:p>
            <a:pPr algn="ctr"/>
            <a:r>
              <a:rPr lang="en-US" sz="1800" b="1" u="sng" dirty="0"/>
              <a:t>September 2026</a:t>
            </a:r>
          </a:p>
          <a:p>
            <a:pPr algn="ctr"/>
            <a:endParaRPr lang="en-US" sz="1800" b="1" u="sng" dirty="0"/>
          </a:p>
          <a:p>
            <a:pPr algn="ctr"/>
            <a:r>
              <a:rPr lang="en-US" sz="1800" b="1" u="sng" dirty="0"/>
              <a:t>Arts </a:t>
            </a:r>
            <a:r>
              <a:rPr lang="en-US" sz="1800" b="1" u="sng" dirty="0" err="1"/>
              <a:t>Programme</a:t>
            </a:r>
            <a:r>
              <a:rPr lang="en-US" sz="1800" b="1" u="sng" dirty="0"/>
              <a:t> Update</a:t>
            </a:r>
            <a:endParaRPr lang="en-IE" dirty="0"/>
          </a:p>
        </p:txBody>
      </p:sp>
    </p:spTree>
    <p:extLst>
      <p:ext uri="{BB962C8B-B14F-4D97-AF65-F5344CB8AC3E}">
        <p14:creationId xmlns:p14="http://schemas.microsoft.com/office/powerpoint/2010/main" val="3409426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41BB-59EA-A1A3-46CF-4A5994096217}"/>
              </a:ext>
            </a:extLst>
          </p:cNvPr>
          <p:cNvSpPr>
            <a:spLocks noGrp="1"/>
          </p:cNvSpPr>
          <p:nvPr>
            <p:ph type="ctrTitle"/>
          </p:nvPr>
        </p:nvSpPr>
        <p:spPr>
          <a:xfrm>
            <a:off x="4894609" y="1189414"/>
            <a:ext cx="6700065" cy="4479175"/>
          </a:xfrm>
        </p:spPr>
        <p:txBody>
          <a:bodyPr/>
          <a:lstStyle/>
          <a:p>
            <a:r>
              <a:rPr lang="en-US" dirty="0"/>
              <a:t>SDCC </a:t>
            </a:r>
            <a:br>
              <a:rPr lang="en-US" dirty="0"/>
            </a:br>
            <a:r>
              <a:rPr lang="en-US" dirty="0"/>
              <a:t>Arts Office September ACM Report</a:t>
            </a:r>
          </a:p>
        </p:txBody>
      </p:sp>
      <p:sp>
        <p:nvSpPr>
          <p:cNvPr id="3" name="Text Placeholder 2">
            <a:extLst>
              <a:ext uri="{FF2B5EF4-FFF2-40B4-BE49-F238E27FC236}">
                <a16:creationId xmlns:a16="http://schemas.microsoft.com/office/drawing/2014/main" id="{86033DE9-FC18-E1FB-2675-20D9FBCB756C}"/>
              </a:ext>
            </a:extLst>
          </p:cNvPr>
          <p:cNvSpPr>
            <a:spLocks noGrp="1"/>
          </p:cNvSpPr>
          <p:nvPr>
            <p:ph type="body" sz="quarter" idx="10"/>
          </p:nvPr>
        </p:nvSpPr>
        <p:spPr/>
        <p:txBody>
          <a:bodyPr>
            <a:normAutofit/>
          </a:bodyPr>
          <a:lstStyle/>
          <a:p>
            <a:r>
              <a:rPr lang="en-US" dirty="0"/>
              <a:t>Created by</a:t>
            </a:r>
            <a:br>
              <a:rPr lang="en-US" dirty="0"/>
            </a:br>
            <a:r>
              <a:rPr lang="en-US" dirty="0"/>
              <a:t>Arts Office</a:t>
            </a:r>
          </a:p>
        </p:txBody>
      </p:sp>
      <p:sp>
        <p:nvSpPr>
          <p:cNvPr id="4" name="Text Placeholder 3">
            <a:extLst>
              <a:ext uri="{FF2B5EF4-FFF2-40B4-BE49-F238E27FC236}">
                <a16:creationId xmlns:a16="http://schemas.microsoft.com/office/drawing/2014/main" id="{0D97371B-86FF-CF4D-6BCE-AD0FE91F864C}"/>
              </a:ext>
            </a:extLst>
          </p:cNvPr>
          <p:cNvSpPr>
            <a:spLocks noGrp="1"/>
          </p:cNvSpPr>
          <p:nvPr>
            <p:ph type="body" sz="quarter" idx="11"/>
          </p:nvPr>
        </p:nvSpPr>
        <p:spPr/>
        <p:txBody>
          <a:bodyPr>
            <a:normAutofit/>
          </a:bodyPr>
          <a:lstStyle/>
          <a:p>
            <a:r>
              <a:rPr lang="en-US" dirty="0"/>
              <a:t>Presented by</a:t>
            </a:r>
            <a:br>
              <a:rPr lang="en-US" dirty="0"/>
            </a:br>
            <a:r>
              <a:rPr lang="en-US" dirty="0"/>
              <a:t>Gerry Horan</a:t>
            </a:r>
          </a:p>
        </p:txBody>
      </p:sp>
      <p:sp>
        <p:nvSpPr>
          <p:cNvPr id="6" name="Date Placeholder 5">
            <a:extLst>
              <a:ext uri="{FF2B5EF4-FFF2-40B4-BE49-F238E27FC236}">
                <a16:creationId xmlns:a16="http://schemas.microsoft.com/office/drawing/2014/main" id="{241CC73E-20C9-2029-3F14-55629BD99A8A}"/>
              </a:ext>
            </a:extLst>
          </p:cNvPr>
          <p:cNvSpPr>
            <a:spLocks noGrp="1"/>
          </p:cNvSpPr>
          <p:nvPr>
            <p:ph type="dt" sz="half" idx="13"/>
          </p:nvPr>
        </p:nvSpPr>
        <p:spPr>
          <a:xfrm>
            <a:off x="319626" y="6206296"/>
            <a:ext cx="1167862" cy="360000"/>
          </a:xfrm>
        </p:spPr>
        <p:txBody>
          <a:bodyPr/>
          <a:lstStyle/>
          <a:p>
            <a:pPr algn="ctr"/>
            <a:r>
              <a:rPr lang="en-GB" dirty="0"/>
              <a:t>September 2026</a:t>
            </a:r>
          </a:p>
        </p:txBody>
      </p:sp>
    </p:spTree>
    <p:extLst>
      <p:ext uri="{BB962C8B-B14F-4D97-AF65-F5344CB8AC3E}">
        <p14:creationId xmlns:p14="http://schemas.microsoft.com/office/powerpoint/2010/main" val="19305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BC497D-C7E3-80F9-BDD1-159DF3A8FC3D}"/>
              </a:ext>
            </a:extLst>
          </p:cNvPr>
          <p:cNvSpPr>
            <a:spLocks noGrp="1"/>
          </p:cNvSpPr>
          <p:nvPr/>
        </p:nvSpPr>
        <p:spPr>
          <a:xfrm>
            <a:off x="664698" y="764704"/>
            <a:ext cx="8023589" cy="856798"/>
          </a:xfrm>
          <a:prstGeom prst="rect">
            <a:avLst/>
          </a:prstGeom>
        </p:spPr>
        <p:txBody>
          <a:bodyPr vert="horz" lIns="0" tIns="0" rIns="0" bIns="0" rtlCol="0" anchor="ctr">
            <a:noAutofit/>
          </a:bodyPr>
          <a:lstStyle>
            <a:lvl1pPr eaLnBrk="1" hangingPunct="1">
              <a:defRPr sz="3275" b="0" i="0">
                <a:solidFill>
                  <a:schemeClr val="bg1"/>
                </a:solidFill>
                <a:latin typeface="+mn-lt"/>
                <a:ea typeface="+mj-ea"/>
                <a:cs typeface="Arial" panose="020B0604020202020204" pitchFamily="34" charset="0"/>
              </a:defRPr>
            </a:lvl1pPr>
          </a:lstStyle>
          <a:p>
            <a:pPr>
              <a:lnSpc>
                <a:spcPct val="100000"/>
              </a:lnSpc>
            </a:pPr>
            <a:r>
              <a:rPr lang="en-IE" sz="4400" dirty="0"/>
              <a:t>Arts Office Team Update	</a:t>
            </a:r>
          </a:p>
        </p:txBody>
      </p:sp>
      <p:sp>
        <p:nvSpPr>
          <p:cNvPr id="6" name="Text Placeholder 6">
            <a:extLst>
              <a:ext uri="{FF2B5EF4-FFF2-40B4-BE49-F238E27FC236}">
                <a16:creationId xmlns:a16="http://schemas.microsoft.com/office/drawing/2014/main" id="{DFDB26AC-A797-390C-D27E-BF5E66F6D540}"/>
              </a:ext>
            </a:extLst>
          </p:cNvPr>
          <p:cNvSpPr>
            <a:spLocks noGrp="1"/>
          </p:cNvSpPr>
          <p:nvPr/>
        </p:nvSpPr>
        <p:spPr>
          <a:xfrm>
            <a:off x="664698" y="2204864"/>
            <a:ext cx="10278946" cy="4104455"/>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2800" dirty="0"/>
              <a:t>The Arts Office are delighted that Yasmin Mello has joined the team recently as the new Assistant Arts Officer for Early Years, Children, and Young People. </a:t>
            </a:r>
          </a:p>
          <a:p>
            <a:endParaRPr lang="en-IE" sz="4400" dirty="0"/>
          </a:p>
          <a:p>
            <a:endParaRPr lang="en-IE" sz="4400" dirty="0"/>
          </a:p>
          <a:p>
            <a:br>
              <a:rPr lang="en-GB" sz="2400" dirty="0"/>
            </a:br>
            <a:endParaRPr lang="en-GB" sz="2800" dirty="0"/>
          </a:p>
        </p:txBody>
      </p:sp>
    </p:spTree>
    <p:extLst>
      <p:ext uri="{BB962C8B-B14F-4D97-AF65-F5344CB8AC3E}">
        <p14:creationId xmlns:p14="http://schemas.microsoft.com/office/powerpoint/2010/main" val="542374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0C4F-88B2-59AD-EC0A-C244D684BB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47F551E-2630-9AE2-A64B-A3A96F7C42B1}"/>
              </a:ext>
            </a:extLst>
          </p:cNvPr>
          <p:cNvSpPr>
            <a:spLocks noGrp="1"/>
          </p:cNvSpPr>
          <p:nvPr/>
        </p:nvSpPr>
        <p:spPr>
          <a:xfrm>
            <a:off x="504471" y="548680"/>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lnSpc>
                <a:spcPct val="90000"/>
              </a:lnSpc>
              <a:spcAft>
                <a:spcPts val="600"/>
              </a:spcAft>
            </a:pPr>
            <a:r>
              <a:rPr lang="en-US" sz="2800" dirty="0"/>
              <a:t>Creative Ireland South Dublin Schools Culture Award </a:t>
            </a:r>
          </a:p>
        </p:txBody>
      </p:sp>
      <p:sp>
        <p:nvSpPr>
          <p:cNvPr id="6" name="Text Placeholder 6">
            <a:extLst>
              <a:ext uri="{FF2B5EF4-FFF2-40B4-BE49-F238E27FC236}">
                <a16:creationId xmlns:a16="http://schemas.microsoft.com/office/drawing/2014/main" id="{8BD59786-B403-7F2B-F5DE-D947F0D134D4}"/>
              </a:ext>
            </a:extLst>
          </p:cNvPr>
          <p:cNvSpPr>
            <a:spLocks noGrp="1"/>
          </p:cNvSpPr>
          <p:nvPr/>
        </p:nvSpPr>
        <p:spPr>
          <a:xfrm>
            <a:off x="504471" y="1667285"/>
            <a:ext cx="5375505" cy="3921955"/>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algn="l"/>
            <a:r>
              <a:rPr lang="en-IE" sz="1600" dirty="0"/>
              <a:t>The Creative Ireland South Dublin, Schools Culture Award 2026 seeks applications from interested schools located in South Dublin County for cultural projects. This initiative seeks to support primary schools, second level schools and programmes that support early school leavers, to develop programmes and projects that will enrich arts practice in schools in the county, in the disciplines of Drama, Dance and Visual Arts. Awards will be granted in the region of €500 - €2,000. The maximum amount of any award is €2,000. </a:t>
            </a:r>
          </a:p>
          <a:p>
            <a:pPr algn="l"/>
            <a:r>
              <a:rPr lang="en-IE" sz="1600" dirty="0"/>
              <a:t>For more information, please contact Eithne Swaine, Creative Communities Engagement Officer on eswaine@sdublincoco.ie </a:t>
            </a:r>
          </a:p>
          <a:p>
            <a:pPr algn="l"/>
            <a:r>
              <a:rPr lang="en-IE" sz="1600" dirty="0"/>
              <a:t>Deadline for applications: </a:t>
            </a:r>
            <a:r>
              <a:rPr lang="en-IE" sz="1600" b="1" dirty="0"/>
              <a:t>Friday 25</a:t>
            </a:r>
            <a:r>
              <a:rPr lang="en-IE" sz="1600" b="1" baseline="30000" dirty="0"/>
              <a:t>th</a:t>
            </a:r>
            <a:r>
              <a:rPr lang="en-IE" sz="1600" b="1" dirty="0"/>
              <a:t> Sept 2026 @ 5pm</a:t>
            </a:r>
          </a:p>
          <a:p>
            <a:endParaRPr lang="en-IE" sz="1600" dirty="0"/>
          </a:p>
          <a:p>
            <a:br>
              <a:rPr lang="en-IE" sz="1600" dirty="0"/>
            </a:br>
            <a:endParaRPr lang="en-IE" sz="1600" dirty="0"/>
          </a:p>
        </p:txBody>
      </p:sp>
      <p:pic>
        <p:nvPicPr>
          <p:cNvPr id="3" name="Picture 2">
            <a:extLst>
              <a:ext uri="{FF2B5EF4-FFF2-40B4-BE49-F238E27FC236}">
                <a16:creationId xmlns:a16="http://schemas.microsoft.com/office/drawing/2014/main" id="{34EFDD21-4795-4B43-B237-80508CE72DB7}"/>
              </a:ext>
            </a:extLst>
          </p:cNvPr>
          <p:cNvPicPr>
            <a:picLocks noChangeAspect="1"/>
          </p:cNvPicPr>
          <p:nvPr/>
        </p:nvPicPr>
        <p:blipFill>
          <a:blip r:embed="rId3" cstate="print">
            <a:extLst>
              <a:ext uri="{28A0092B-C50C-407E-A947-70E740481C1C}">
                <a14:useLocalDpi xmlns:a14="http://schemas.microsoft.com/office/drawing/2010/main" val="0"/>
              </a:ext>
            </a:extLst>
          </a:blip>
          <a:srcRect l="1353" r="-2" b="-2"/>
          <a:stretch>
            <a:fillRect/>
          </a:stretch>
        </p:blipFill>
        <p:spPr>
          <a:xfrm>
            <a:off x="6168008" y="1731362"/>
            <a:ext cx="5605146" cy="3395276"/>
          </a:xfrm>
          <a:prstGeom prst="roundRect">
            <a:avLst>
              <a:gd name="adj" fmla="val 10628"/>
            </a:avLst>
          </a:prstGeom>
          <a:noFill/>
        </p:spPr>
      </p:pic>
    </p:spTree>
    <p:extLst>
      <p:ext uri="{BB962C8B-B14F-4D97-AF65-F5344CB8AC3E}">
        <p14:creationId xmlns:p14="http://schemas.microsoft.com/office/powerpoint/2010/main" val="1092959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DB233-2E01-568F-E9BF-17DC3F3E80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0220AA4-3DE4-8386-8A8C-8FF94A6D212C}"/>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a:t>Creativity for Brain Health</a:t>
            </a:r>
          </a:p>
        </p:txBody>
      </p:sp>
      <p:sp>
        <p:nvSpPr>
          <p:cNvPr id="6" name="Text Placeholder 6">
            <a:extLst>
              <a:ext uri="{FF2B5EF4-FFF2-40B4-BE49-F238E27FC236}">
                <a16:creationId xmlns:a16="http://schemas.microsoft.com/office/drawing/2014/main" id="{BF000B73-ABF1-A90E-4B50-FEEBED039C18}"/>
              </a:ext>
            </a:extLst>
          </p:cNvPr>
          <p:cNvSpPr>
            <a:spLocks noGrp="1"/>
          </p:cNvSpPr>
          <p:nvPr/>
        </p:nvSpPr>
        <p:spPr>
          <a:xfrm>
            <a:off x="504470" y="1577340"/>
            <a:ext cx="6167594" cy="4208255"/>
          </a:xfrm>
          <a:prstGeom prst="rect">
            <a:avLst/>
          </a:prstGeom>
        </p:spPr>
        <p:txBody>
          <a:bodyPr vert="horz" lIns="0" tIns="0" rIns="0" bIns="0" rtlCol="0">
            <a:norm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2000" dirty="0"/>
              <a:t>We are delighted to continue the Creativity for Brain Health programme with </a:t>
            </a:r>
            <a:r>
              <a:rPr lang="en-IE" sz="2000" i="1" dirty="0"/>
              <a:t>Dance for Brain Health</a:t>
            </a:r>
            <a:r>
              <a:rPr lang="en-IE" sz="2000" dirty="0"/>
              <a:t> with dancer in residence Philippa </a:t>
            </a:r>
            <a:r>
              <a:rPr lang="en-IE" sz="2000" dirty="0" err="1"/>
              <a:t>Donnelan</a:t>
            </a:r>
            <a:r>
              <a:rPr lang="en-IE" sz="2000" dirty="0"/>
              <a:t> alongside Senior Occupational Therapist Moya Doyle from HSE </a:t>
            </a:r>
            <a:r>
              <a:rPr lang="en-IE" sz="2000" dirty="0" err="1"/>
              <a:t>Ballyboden</a:t>
            </a:r>
            <a:r>
              <a:rPr lang="en-IE" sz="2000" dirty="0"/>
              <a:t>. </a:t>
            </a:r>
          </a:p>
          <a:p>
            <a:r>
              <a:rPr lang="en-IE" sz="2000" dirty="0"/>
              <a:t>This is the second iteration of the pilot programme for adults engaged with the HSE Memory Clinic, the first was Drama for Brain Health and we will run both Creative Writing for Brain Health and a Visual art for Brain Health blocks in the Autumn months.  </a:t>
            </a:r>
          </a:p>
        </p:txBody>
      </p:sp>
      <p:pic>
        <p:nvPicPr>
          <p:cNvPr id="9" name="Picture 8">
            <a:extLst>
              <a:ext uri="{FF2B5EF4-FFF2-40B4-BE49-F238E27FC236}">
                <a16:creationId xmlns:a16="http://schemas.microsoft.com/office/drawing/2014/main" id="{B5F76CE3-3A03-97EC-3297-B704CBF7581F}"/>
              </a:ext>
            </a:extLst>
          </p:cNvPr>
          <p:cNvPicPr>
            <a:picLocks noChangeAspect="1"/>
          </p:cNvPicPr>
          <p:nvPr/>
        </p:nvPicPr>
        <p:blipFill>
          <a:blip r:embed="rId3"/>
          <a:srcRect l="65710"/>
          <a:stretch>
            <a:fillRect/>
          </a:stretch>
        </p:blipFill>
        <p:spPr>
          <a:xfrm>
            <a:off x="6816080" y="1484784"/>
            <a:ext cx="3675573" cy="3458058"/>
          </a:xfrm>
          <a:prstGeom prst="rect">
            <a:avLst/>
          </a:prstGeom>
        </p:spPr>
      </p:pic>
    </p:spTree>
    <p:extLst>
      <p:ext uri="{BB962C8B-B14F-4D97-AF65-F5344CB8AC3E}">
        <p14:creationId xmlns:p14="http://schemas.microsoft.com/office/powerpoint/2010/main" val="2563906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60A1C-B8C4-C130-0D16-DDEF57DFAE3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CD28A57-96EF-938E-1E1D-91926C4FCD92}"/>
              </a:ext>
            </a:extLst>
          </p:cNvPr>
          <p:cNvSpPr>
            <a:spLocks noGrp="1"/>
          </p:cNvSpPr>
          <p:nvPr/>
        </p:nvSpPr>
        <p:spPr>
          <a:xfrm>
            <a:off x="504470" y="644006"/>
            <a:ext cx="4392488"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dirty="0"/>
              <a:t>Culture Night in Lucan</a:t>
            </a:r>
          </a:p>
        </p:txBody>
      </p:sp>
      <p:sp>
        <p:nvSpPr>
          <p:cNvPr id="6" name="Text Placeholder 6">
            <a:extLst>
              <a:ext uri="{FF2B5EF4-FFF2-40B4-BE49-F238E27FC236}">
                <a16:creationId xmlns:a16="http://schemas.microsoft.com/office/drawing/2014/main" id="{21BDD460-F6B2-4843-CA30-D7718C473FAD}"/>
              </a:ext>
            </a:extLst>
          </p:cNvPr>
          <p:cNvSpPr>
            <a:spLocks noGrp="1"/>
          </p:cNvSpPr>
          <p:nvPr/>
        </p:nvSpPr>
        <p:spPr>
          <a:xfrm>
            <a:off x="504470" y="1577340"/>
            <a:ext cx="6167594" cy="4208255"/>
          </a:xfrm>
          <a:prstGeom prst="rect">
            <a:avLst/>
          </a:prstGeom>
        </p:spPr>
        <p:txBody>
          <a:bodyPr vert="horz" lIns="0" tIns="0" rIns="0" bIns="0" rtlCol="0">
            <a:norm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endParaRPr lang="en-IE" sz="2000" dirty="0"/>
          </a:p>
        </p:txBody>
      </p:sp>
      <p:pic>
        <p:nvPicPr>
          <p:cNvPr id="3" name="Picture 2">
            <a:extLst>
              <a:ext uri="{FF2B5EF4-FFF2-40B4-BE49-F238E27FC236}">
                <a16:creationId xmlns:a16="http://schemas.microsoft.com/office/drawing/2014/main" id="{70CB9BFB-B8E8-A38D-52BE-B3950F748C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0096" y="3789040"/>
            <a:ext cx="4104456" cy="2892121"/>
          </a:xfrm>
          <a:prstGeom prst="rect">
            <a:avLst/>
          </a:prstGeom>
        </p:spPr>
      </p:pic>
      <p:pic>
        <p:nvPicPr>
          <p:cNvPr id="7" name="Picture 6">
            <a:extLst>
              <a:ext uri="{FF2B5EF4-FFF2-40B4-BE49-F238E27FC236}">
                <a16:creationId xmlns:a16="http://schemas.microsoft.com/office/drawing/2014/main" id="{A3E1EBAD-D009-7E7F-6C0A-B51B79572A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4172" y="624670"/>
            <a:ext cx="2736304" cy="3056797"/>
          </a:xfrm>
          <a:prstGeom prst="rect">
            <a:avLst/>
          </a:prstGeom>
        </p:spPr>
      </p:pic>
      <p:sp>
        <p:nvSpPr>
          <p:cNvPr id="10" name="Text Placeholder 6">
            <a:extLst>
              <a:ext uri="{FF2B5EF4-FFF2-40B4-BE49-F238E27FC236}">
                <a16:creationId xmlns:a16="http://schemas.microsoft.com/office/drawing/2014/main" id="{7CFCD1A4-BE7C-215F-13BE-FDB1B275D38A}"/>
              </a:ext>
            </a:extLst>
          </p:cNvPr>
          <p:cNvSpPr>
            <a:spLocks noGrp="1"/>
          </p:cNvSpPr>
          <p:nvPr/>
        </p:nvSpPr>
        <p:spPr>
          <a:xfrm>
            <a:off x="504470" y="1691693"/>
            <a:ext cx="6023577" cy="4252106"/>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algn="l"/>
            <a:r>
              <a:rPr lang="en-IE" sz="1600" dirty="0"/>
              <a:t>A number of events took place in Lucan last Friday 18</a:t>
            </a:r>
            <a:r>
              <a:rPr lang="en-IE" sz="1600" baseline="30000" dirty="0"/>
              <a:t>th</a:t>
            </a:r>
            <a:r>
              <a:rPr lang="en-IE" sz="1600" dirty="0"/>
              <a:t> of September for Culture Night including the inaugural Lucan Village Culture Night and the </a:t>
            </a:r>
            <a:r>
              <a:rPr lang="en-IE" sz="1600" dirty="0" err="1"/>
              <a:t>Artscope</a:t>
            </a:r>
            <a:r>
              <a:rPr lang="en-IE" sz="1600" dirty="0"/>
              <a:t> Trail. </a:t>
            </a:r>
          </a:p>
          <a:p>
            <a:pPr algn="l"/>
            <a:r>
              <a:rPr lang="en-IE" sz="1600" dirty="0"/>
              <a:t>Lucan Village was organised by the Lucan Creative Arts Network and contained an evening of </a:t>
            </a:r>
            <a:r>
              <a:rPr lang="en-GB" sz="1600" dirty="0"/>
              <a:t>live music &amp; poetry, tours &amp; exhibitions and theatre &amp; visual art across a variety of venues in Lucan village.</a:t>
            </a:r>
          </a:p>
          <a:p>
            <a:pPr algn="l"/>
            <a:r>
              <a:rPr lang="en-GB" sz="1600" dirty="0"/>
              <a:t>The </a:t>
            </a:r>
            <a:r>
              <a:rPr lang="en-GB" sz="1600" dirty="0" err="1"/>
              <a:t>Artscope</a:t>
            </a:r>
            <a:r>
              <a:rPr lang="en-GB" sz="1600" dirty="0"/>
              <a:t> Trail took place in Esker, </a:t>
            </a:r>
            <a:r>
              <a:rPr lang="en-GB" sz="1600" dirty="0" err="1"/>
              <a:t>Griffeen</a:t>
            </a:r>
            <a:r>
              <a:rPr lang="en-GB" sz="1600" dirty="0"/>
              <a:t>, Airlie, and </a:t>
            </a:r>
            <a:r>
              <a:rPr lang="en-GB" sz="1600" dirty="0" err="1"/>
              <a:t>Dodsboro</a:t>
            </a:r>
            <a:r>
              <a:rPr lang="en-GB" sz="1600" dirty="0"/>
              <a:t> and was an evening of Jazz and Folk music, children’s events, world music &amp; Culture Night Festival Club. </a:t>
            </a:r>
          </a:p>
          <a:p>
            <a:pPr algn="l"/>
            <a:r>
              <a:rPr lang="en-GB" sz="1600" dirty="0"/>
              <a:t>The Lucan Creative Arts Network Culture Night events were supported by SDCC Arts Office through a Community Arts Grant. </a:t>
            </a:r>
          </a:p>
          <a:p>
            <a:pPr algn="l"/>
            <a:r>
              <a:rPr lang="en-IE" sz="1600" dirty="0"/>
              <a:t>The </a:t>
            </a:r>
            <a:r>
              <a:rPr lang="en-IE" sz="1600" dirty="0" err="1"/>
              <a:t>Artscope</a:t>
            </a:r>
            <a:r>
              <a:rPr lang="en-IE" sz="1600" dirty="0"/>
              <a:t> Trail was presented as part of the South Dublin Live programme.</a:t>
            </a:r>
            <a:endParaRPr lang="en-IE" sz="1600" b="1" dirty="0"/>
          </a:p>
          <a:p>
            <a:endParaRPr lang="en-IE" sz="1600" dirty="0"/>
          </a:p>
          <a:p>
            <a:br>
              <a:rPr lang="en-IE" sz="1600" dirty="0"/>
            </a:br>
            <a:endParaRPr lang="en-IE" sz="1600" dirty="0"/>
          </a:p>
        </p:txBody>
      </p:sp>
      <p:pic>
        <p:nvPicPr>
          <p:cNvPr id="12" name="Picture 11" descr="Culture Night 2024 at Trinity College Botanic Garden – Trinity College ...">
            <a:extLst>
              <a:ext uri="{FF2B5EF4-FFF2-40B4-BE49-F238E27FC236}">
                <a16:creationId xmlns:a16="http://schemas.microsoft.com/office/drawing/2014/main" id="{85E48098-0E5D-9908-90B5-B69BD4722B5D}"/>
              </a:ext>
            </a:extLst>
          </p:cNvPr>
          <p:cNvPicPr>
            <a:picLocks noChangeAspect="1"/>
          </p:cNvPicPr>
          <p:nvPr/>
        </p:nvPicPr>
        <p:blipFill>
          <a:blip r:embed="rId5"/>
          <a:stretch>
            <a:fillRect/>
          </a:stretch>
        </p:blipFill>
        <p:spPr>
          <a:xfrm>
            <a:off x="5468548" y="188640"/>
            <a:ext cx="1254904" cy="1254904"/>
          </a:xfrm>
          <a:prstGeom prst="rect">
            <a:avLst/>
          </a:prstGeom>
        </p:spPr>
      </p:pic>
    </p:spTree>
    <p:extLst>
      <p:ext uri="{BB962C8B-B14F-4D97-AF65-F5344CB8AC3E}">
        <p14:creationId xmlns:p14="http://schemas.microsoft.com/office/powerpoint/2010/main" val="3653709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08E72-1161-1EDE-C7FC-C8964DB75E5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F92DB31-9A23-F2B3-3FF4-E08EB0D9BB98}"/>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dirty="0"/>
              <a:t>Culture Night - Parthalán</a:t>
            </a:r>
          </a:p>
        </p:txBody>
      </p:sp>
      <p:sp>
        <p:nvSpPr>
          <p:cNvPr id="6" name="Text Placeholder 6">
            <a:extLst>
              <a:ext uri="{FF2B5EF4-FFF2-40B4-BE49-F238E27FC236}">
                <a16:creationId xmlns:a16="http://schemas.microsoft.com/office/drawing/2014/main" id="{C4D6AF13-7D11-7D53-7B61-910589581437}"/>
              </a:ext>
            </a:extLst>
          </p:cNvPr>
          <p:cNvSpPr>
            <a:spLocks noGrp="1"/>
          </p:cNvSpPr>
          <p:nvPr/>
        </p:nvSpPr>
        <p:spPr>
          <a:xfrm>
            <a:off x="492292" y="1844824"/>
            <a:ext cx="6167594" cy="4208255"/>
          </a:xfrm>
          <a:prstGeom prst="rect">
            <a:avLst/>
          </a:prstGeom>
        </p:spPr>
        <p:txBody>
          <a:bodyPr vert="horz" lIns="0" tIns="0" rIns="0" bIns="0" rtlCol="0">
            <a:norm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fontAlgn="t">
              <a:lnSpc>
                <a:spcPct val="100000"/>
              </a:lnSpc>
              <a:buNone/>
            </a:pPr>
            <a:r>
              <a:rPr lang="en-IE" b="1" dirty="0"/>
              <a:t>Parthalán</a:t>
            </a:r>
            <a:r>
              <a:rPr lang="en-IE" dirty="0"/>
              <a:t> was a unique new Culture Night experience created especially for Tallaght, led by internationally acclaimed singer and composer </a:t>
            </a:r>
            <a:r>
              <a:rPr lang="en-IE" dirty="0" err="1"/>
              <a:t>Iarla</a:t>
            </a:r>
            <a:r>
              <a:rPr lang="en-IE" dirty="0"/>
              <a:t> Ó </a:t>
            </a:r>
            <a:r>
              <a:rPr lang="en-IE" dirty="0" err="1"/>
              <a:t>Lionáird</a:t>
            </a:r>
            <a:r>
              <a:rPr lang="en-IE" dirty="0"/>
              <a:t>. Inspired by one of Ireland’s oldest myths and its connection to Tallaght, the work brings together an exceptional team of artists, including Gareth Quinn Redmond, Ian Nyquist and Rosie Murphy, with a special musical introduction from </a:t>
            </a:r>
            <a:r>
              <a:rPr lang="en-IE" dirty="0" err="1"/>
              <a:t>Iarla</a:t>
            </a:r>
            <a:r>
              <a:rPr lang="en-IE" dirty="0"/>
              <a:t> Ó </a:t>
            </a:r>
            <a:r>
              <a:rPr lang="en-IE" dirty="0" err="1"/>
              <a:t>Lionáird</a:t>
            </a:r>
            <a:r>
              <a:rPr lang="en-IE" dirty="0"/>
              <a:t>, Caoimhín Ó Raghallaigh and Cormac McCarthy.</a:t>
            </a:r>
          </a:p>
          <a:p>
            <a:pPr fontAlgn="t">
              <a:lnSpc>
                <a:spcPct val="100000"/>
              </a:lnSpc>
              <a:buNone/>
            </a:pPr>
            <a:r>
              <a:rPr lang="en-IE" dirty="0"/>
              <a:t>For one night only, County Hall was transformed through light, projection, sound and performance, creating an immersive setting for this new work. Exploring themes of place, memory, belonging and transformation, </a:t>
            </a:r>
            <a:r>
              <a:rPr lang="en-IE" i="1" dirty="0"/>
              <a:t>Parthalán</a:t>
            </a:r>
            <a:r>
              <a:rPr lang="en-IE" dirty="0"/>
              <a:t> invited audiences to experience Tallaght through story, music and imagination.</a:t>
            </a:r>
          </a:p>
          <a:p>
            <a:pPr fontAlgn="t">
              <a:lnSpc>
                <a:spcPct val="100000"/>
              </a:lnSpc>
              <a:buNone/>
            </a:pPr>
            <a:r>
              <a:rPr lang="en-GB" dirty="0"/>
              <a:t>Presented by </a:t>
            </a:r>
            <a:r>
              <a:rPr lang="en-GB" dirty="0" err="1"/>
              <a:t>SoFFt</a:t>
            </a:r>
            <a:r>
              <a:rPr lang="en-GB" dirty="0"/>
              <a:t> Productions, NOISE Music and South Dublin County Arts Office with additional support by Creative Ireland South.</a:t>
            </a:r>
            <a:endParaRPr lang="en-IE" dirty="0"/>
          </a:p>
          <a:p>
            <a:endParaRPr lang="en-IE" sz="2000" dirty="0"/>
          </a:p>
        </p:txBody>
      </p:sp>
      <p:pic>
        <p:nvPicPr>
          <p:cNvPr id="9" name="Picture 8">
            <a:extLst>
              <a:ext uri="{FF2B5EF4-FFF2-40B4-BE49-F238E27FC236}">
                <a16:creationId xmlns:a16="http://schemas.microsoft.com/office/drawing/2014/main" id="{996EEA19-31DA-F7A7-AC35-947A8ABFFE20}"/>
              </a:ext>
            </a:extLst>
          </p:cNvPr>
          <p:cNvPicPr>
            <a:picLocks noChangeAspect="1"/>
          </p:cNvPicPr>
          <p:nvPr/>
        </p:nvPicPr>
        <p:blipFill>
          <a:blip r:embed="rId3" cstate="print">
            <a:extLst>
              <a:ext uri="{28A0092B-C50C-407E-A947-70E740481C1C}">
                <a14:useLocalDpi xmlns:a14="http://schemas.microsoft.com/office/drawing/2010/main" val="0"/>
              </a:ext>
            </a:extLst>
          </a:blip>
          <a:srcRect t="12374" b="12374"/>
          <a:stretch/>
        </p:blipFill>
        <p:spPr>
          <a:xfrm>
            <a:off x="6816080" y="1484784"/>
            <a:ext cx="4680520" cy="4403534"/>
          </a:xfrm>
          <a:prstGeom prst="rect">
            <a:avLst/>
          </a:prstGeom>
        </p:spPr>
      </p:pic>
      <p:pic>
        <p:nvPicPr>
          <p:cNvPr id="3" name="Picture 2" descr="Culture Night 2024 at Trinity College Botanic Garden – Trinity College ...">
            <a:extLst>
              <a:ext uri="{FF2B5EF4-FFF2-40B4-BE49-F238E27FC236}">
                <a16:creationId xmlns:a16="http://schemas.microsoft.com/office/drawing/2014/main" id="{86D42C7B-EDE7-1473-4A45-85950C7CBBF9}"/>
              </a:ext>
            </a:extLst>
          </p:cNvPr>
          <p:cNvPicPr>
            <a:picLocks noChangeAspect="1"/>
          </p:cNvPicPr>
          <p:nvPr/>
        </p:nvPicPr>
        <p:blipFill>
          <a:blip r:embed="rId4"/>
          <a:stretch>
            <a:fillRect/>
          </a:stretch>
        </p:blipFill>
        <p:spPr>
          <a:xfrm>
            <a:off x="5468548" y="188640"/>
            <a:ext cx="1254904" cy="1254904"/>
          </a:xfrm>
          <a:prstGeom prst="rect">
            <a:avLst/>
          </a:prstGeom>
        </p:spPr>
      </p:pic>
    </p:spTree>
    <p:extLst>
      <p:ext uri="{BB962C8B-B14F-4D97-AF65-F5344CB8AC3E}">
        <p14:creationId xmlns:p14="http://schemas.microsoft.com/office/powerpoint/2010/main" val="81075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A5E19-6DEA-D612-36CF-9E2AA0C24DA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43F23FE-A980-30FE-53E3-77155BBDD24E}"/>
              </a:ext>
            </a:extLst>
          </p:cNvPr>
          <p:cNvSpPr>
            <a:spLocks noGrp="1"/>
          </p:cNvSpPr>
          <p:nvPr/>
        </p:nvSpPr>
        <p:spPr>
          <a:xfrm>
            <a:off x="504471" y="471704"/>
            <a:ext cx="10272049" cy="856798"/>
          </a:xfrm>
          <a:prstGeom prst="rect">
            <a:avLst/>
          </a:prstGeom>
        </p:spPr>
        <p:txBody>
          <a:bodyPr vert="horz" lIns="0" tIns="0" rIns="0" bIns="0" rtlCol="0" anchor="ctr">
            <a:normAutofit fontScale="92500" lnSpcReduction="20000"/>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dirty="0"/>
              <a:t>IN CONTEXT Public Art </a:t>
            </a:r>
            <a:r>
              <a:rPr lang="en-US" dirty="0" err="1"/>
              <a:t>Programme</a:t>
            </a:r>
            <a:endParaRPr lang="en-US" dirty="0"/>
          </a:p>
          <a:p>
            <a:pPr>
              <a:spcAft>
                <a:spcPts val="600"/>
              </a:spcAft>
            </a:pPr>
            <a:r>
              <a:rPr lang="en-US" dirty="0"/>
              <a:t>Another Infrastructure (AI) Event @ North Clondalkin Library </a:t>
            </a:r>
          </a:p>
        </p:txBody>
      </p:sp>
      <p:pic>
        <p:nvPicPr>
          <p:cNvPr id="3" name="Picture 2">
            <a:extLst>
              <a:ext uri="{FF2B5EF4-FFF2-40B4-BE49-F238E27FC236}">
                <a16:creationId xmlns:a16="http://schemas.microsoft.com/office/drawing/2014/main" id="{3EA1A04A-6435-430E-1638-DEA3EEA139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4152" y="1366435"/>
            <a:ext cx="3625208" cy="2587917"/>
          </a:xfrm>
          <a:prstGeom prst="rect">
            <a:avLst/>
          </a:prstGeom>
        </p:spPr>
      </p:pic>
      <p:pic>
        <p:nvPicPr>
          <p:cNvPr id="6" name="Picture 5">
            <a:extLst>
              <a:ext uri="{FF2B5EF4-FFF2-40B4-BE49-F238E27FC236}">
                <a16:creationId xmlns:a16="http://schemas.microsoft.com/office/drawing/2014/main" id="{730BDCF9-4F03-7D9B-D20E-2B598128EC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4152" y="3974264"/>
            <a:ext cx="3625208" cy="2587917"/>
          </a:xfrm>
          <a:prstGeom prst="rect">
            <a:avLst/>
          </a:prstGeom>
        </p:spPr>
      </p:pic>
      <p:sp>
        <p:nvSpPr>
          <p:cNvPr id="8" name="Text Placeholder 6">
            <a:extLst>
              <a:ext uri="{FF2B5EF4-FFF2-40B4-BE49-F238E27FC236}">
                <a16:creationId xmlns:a16="http://schemas.microsoft.com/office/drawing/2014/main" id="{579BBC23-1A2F-CA8F-8E20-6087A17BC55A}"/>
              </a:ext>
            </a:extLst>
          </p:cNvPr>
          <p:cNvSpPr>
            <a:spLocks noGrp="1"/>
          </p:cNvSpPr>
          <p:nvPr/>
        </p:nvSpPr>
        <p:spPr>
          <a:xfrm>
            <a:off x="504470" y="1577340"/>
            <a:ext cx="6167594" cy="5092020"/>
          </a:xfrm>
          <a:prstGeom prst="rect">
            <a:avLst/>
          </a:prstGeom>
        </p:spPr>
        <p:txBody>
          <a:bodyPr vert="horz" lIns="0" tIns="0" rIns="0" bIns="0" rtlCol="0">
            <a:norm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1600" dirty="0"/>
              <a:t>SDCC’s IN CONTEXT Public Art Programme, which is directed by the Arts Office, continued in August with several events and workshops from the artist ensemble Drop Table in North Clondalkin Library and people from the local communities in the </a:t>
            </a:r>
            <a:r>
              <a:rPr lang="en-IE" sz="1600" dirty="0" err="1"/>
              <a:t>Ronanstown</a:t>
            </a:r>
            <a:r>
              <a:rPr lang="en-IE" sz="1600" dirty="0"/>
              <a:t>, </a:t>
            </a:r>
            <a:r>
              <a:rPr lang="en-IE" sz="1600" dirty="0" err="1"/>
              <a:t>Collinstown</a:t>
            </a:r>
            <a:r>
              <a:rPr lang="en-IE" sz="1600" dirty="0"/>
              <a:t>, and </a:t>
            </a:r>
            <a:r>
              <a:rPr lang="en-IE" sz="1600" dirty="0" err="1"/>
              <a:t>Rowlagh</a:t>
            </a:r>
            <a:r>
              <a:rPr lang="en-IE" sz="1600" dirty="0"/>
              <a:t> areas.</a:t>
            </a:r>
          </a:p>
          <a:p>
            <a:r>
              <a:rPr lang="en-IE" sz="1600" dirty="0"/>
              <a:t>On Saturday 29 August, Drop Table hosted a programme of talks, workshops, and food at North Clondalkin Library in a one-day event 'Another Infrastructure (AI): art, environment, data centres &amp; us'. </a:t>
            </a:r>
          </a:p>
          <a:p>
            <a:r>
              <a:rPr lang="en-IE" sz="1600" dirty="0"/>
              <a:t>There was fantastic engagement with the local community taking part in discussions and workshops including </a:t>
            </a:r>
          </a:p>
          <a:p>
            <a:pPr marL="285750" indent="-285750">
              <a:buFont typeface="Arial" panose="020B0604020202020204" pitchFamily="34" charset="0"/>
              <a:buChar char="•"/>
            </a:pPr>
            <a:r>
              <a:rPr lang="en-IE" sz="1600" dirty="0"/>
              <a:t>gaming in the LGBT+ community</a:t>
            </a:r>
          </a:p>
          <a:p>
            <a:pPr marL="285750" indent="-285750">
              <a:buFont typeface="Arial" panose="020B0604020202020204" pitchFamily="34" charset="0"/>
              <a:buChar char="•"/>
            </a:pPr>
            <a:r>
              <a:rPr lang="en-IE" sz="1600" dirty="0"/>
              <a:t>crochet and poetry</a:t>
            </a:r>
          </a:p>
          <a:p>
            <a:pPr marL="285750" indent="-285750">
              <a:buFont typeface="Arial" panose="020B0604020202020204" pitchFamily="34" charset="0"/>
              <a:buChar char="•"/>
            </a:pPr>
            <a:r>
              <a:rPr lang="en-IE" sz="1600" dirty="0"/>
              <a:t> a talk on the intertwined histories of libraries, data centres, knowledge and information. </a:t>
            </a:r>
          </a:p>
          <a:p>
            <a:r>
              <a:rPr lang="en-IE" sz="1600" dirty="0"/>
              <a:t>The event was well attended, and the final round-table discussion of the day was attended by Mayor Cllr. Francis Timmons.</a:t>
            </a:r>
          </a:p>
          <a:p>
            <a:endParaRPr lang="en-IE" sz="2000" dirty="0"/>
          </a:p>
        </p:txBody>
      </p:sp>
    </p:spTree>
    <p:extLst>
      <p:ext uri="{BB962C8B-B14F-4D97-AF65-F5344CB8AC3E}">
        <p14:creationId xmlns:p14="http://schemas.microsoft.com/office/powerpoint/2010/main" val="1787547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4BC80-B75E-F7CE-8133-57BAA58A0B69}"/>
              </a:ext>
            </a:extLst>
          </p:cNvPr>
          <p:cNvSpPr>
            <a:spLocks noGrp="1"/>
          </p:cNvSpPr>
          <p:nvPr>
            <p:ph type="title"/>
          </p:nvPr>
        </p:nvSpPr>
        <p:spPr>
          <a:xfrm>
            <a:off x="504471" y="712168"/>
            <a:ext cx="4944575" cy="856798"/>
          </a:xfrm>
        </p:spPr>
        <p:txBody>
          <a:bodyPr>
            <a:normAutofit fontScale="90000"/>
          </a:bodyPr>
          <a:lstStyle/>
          <a:p>
            <a:r>
              <a:rPr lang="en-GB" dirty="0"/>
              <a:t>FORUM  </a:t>
            </a:r>
            <a:br>
              <a:rPr lang="en-GB" dirty="0"/>
            </a:br>
            <a:r>
              <a:rPr lang="en-IE" dirty="0"/>
              <a:t>Intercultural Arts Festival </a:t>
            </a:r>
          </a:p>
        </p:txBody>
      </p:sp>
      <p:sp>
        <p:nvSpPr>
          <p:cNvPr id="3" name="Text Placeholder 2">
            <a:extLst>
              <a:ext uri="{FF2B5EF4-FFF2-40B4-BE49-F238E27FC236}">
                <a16:creationId xmlns:a16="http://schemas.microsoft.com/office/drawing/2014/main" id="{8F5D5E67-044B-2FDA-EC5B-2B610952FB17}"/>
              </a:ext>
            </a:extLst>
          </p:cNvPr>
          <p:cNvSpPr>
            <a:spLocks noGrp="1"/>
          </p:cNvSpPr>
          <p:nvPr>
            <p:ph type="body" idx="1"/>
          </p:nvPr>
        </p:nvSpPr>
        <p:spPr>
          <a:xfrm>
            <a:off x="506778" y="1819012"/>
            <a:ext cx="5591530" cy="4603272"/>
          </a:xfrm>
        </p:spPr>
        <p:txBody>
          <a:bodyPr>
            <a:normAutofit/>
          </a:bodyPr>
          <a:lstStyle/>
          <a:p>
            <a:pPr fontAlgn="base"/>
            <a:r>
              <a:rPr lang="en-IE" sz="1600" dirty="0"/>
              <a:t>On Friday 25</a:t>
            </a:r>
            <a:r>
              <a:rPr lang="en-IE" sz="1600" baseline="30000" dirty="0"/>
              <a:t>th</a:t>
            </a:r>
            <a:r>
              <a:rPr lang="en-IE" sz="1600" dirty="0"/>
              <a:t> and Saturday 26</a:t>
            </a:r>
            <a:r>
              <a:rPr lang="en-IE" sz="1600" baseline="30000" dirty="0"/>
              <a:t>th</a:t>
            </a:r>
            <a:r>
              <a:rPr lang="en-IE" sz="1600" dirty="0"/>
              <a:t> of September, the first FORUM South Dublin County Intercultural Arts Festival is taking place in Rua Red. The festival is a transcultural gathering that celebrates the diverse artistic voices that make up the Intercultural Artist Network of South Dublin County.</a:t>
            </a:r>
          </a:p>
          <a:p>
            <a:pPr fontAlgn="base"/>
            <a:r>
              <a:rPr lang="en-IE" sz="1600" dirty="0"/>
              <a:t>Join us for two days of lively multidisciplinary events from panel discussions to performances, workshops, performances and visual arts, showcasing the cultural vibrancy of our county. </a:t>
            </a:r>
          </a:p>
          <a:p>
            <a:pPr fontAlgn="base"/>
            <a:r>
              <a:rPr lang="en-IE" sz="1600" dirty="0"/>
              <a:t>The festival is free and more information on FORUM can be found on Rua Red’s website. </a:t>
            </a:r>
          </a:p>
          <a:p>
            <a:pPr fontAlgn="base"/>
            <a:r>
              <a:rPr lang="en-IE" sz="1600" dirty="0"/>
              <a:t>The South Dublin County Intercultural Artists Network is an initiative of SDCC Arts Office, hosted and developed by Rua Red, connecting artists and creatives from diverse backgrounds who form an important part of the county's vibrant arts scene.</a:t>
            </a:r>
          </a:p>
          <a:p>
            <a:endParaRPr lang="en-IE" dirty="0"/>
          </a:p>
        </p:txBody>
      </p:sp>
      <p:pic>
        <p:nvPicPr>
          <p:cNvPr id="5" name="Picture 4" descr="Day 1 (Morning) - FORUM - SDC Intercultural Arts Festival">
            <a:extLst>
              <a:ext uri="{FF2B5EF4-FFF2-40B4-BE49-F238E27FC236}">
                <a16:creationId xmlns:a16="http://schemas.microsoft.com/office/drawing/2014/main" id="{6A1CDF43-D331-FAC5-4F1F-665927CD6983}"/>
              </a:ext>
            </a:extLst>
          </p:cNvPr>
          <p:cNvPicPr>
            <a:picLocks noChangeAspect="1"/>
          </p:cNvPicPr>
          <p:nvPr/>
        </p:nvPicPr>
        <p:blipFill>
          <a:blip r:embed="rId2"/>
          <a:stretch>
            <a:fillRect/>
          </a:stretch>
        </p:blipFill>
        <p:spPr>
          <a:xfrm>
            <a:off x="6672064" y="702643"/>
            <a:ext cx="4289160" cy="5719641"/>
          </a:xfrm>
          <a:prstGeom prst="rect">
            <a:avLst/>
          </a:prstGeom>
        </p:spPr>
      </p:pic>
    </p:spTree>
    <p:extLst>
      <p:ext uri="{BB962C8B-B14F-4D97-AF65-F5344CB8AC3E}">
        <p14:creationId xmlns:p14="http://schemas.microsoft.com/office/powerpoint/2010/main" val="3269167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988A62-34D2-BA2F-EDF0-1C9ABC4C5CCB}"/>
              </a:ext>
            </a:extLst>
          </p:cNvPr>
          <p:cNvSpPr>
            <a:spLocks noGrp="1"/>
          </p:cNvSpPr>
          <p:nvPr>
            <p:ph type="ctrTitle"/>
          </p:nvPr>
        </p:nvSpPr>
        <p:spPr>
          <a:xfrm>
            <a:off x="6096000" y="2869104"/>
            <a:ext cx="5499108" cy="1119794"/>
          </a:xfrm>
        </p:spPr>
        <p:txBody>
          <a:bodyPr/>
          <a:lstStyle/>
          <a:p>
            <a:r>
              <a:rPr lang="en-GB" dirty="0"/>
              <a:t>Thank you</a:t>
            </a:r>
          </a:p>
        </p:txBody>
      </p:sp>
    </p:spTree>
    <p:extLst>
      <p:ext uri="{BB962C8B-B14F-4D97-AF65-F5344CB8AC3E}">
        <p14:creationId xmlns:p14="http://schemas.microsoft.com/office/powerpoint/2010/main" val="23775472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SDCC_presentation_template Updated</Template>
  <TotalTime>1024</TotalTime>
  <Words>904</Words>
  <Application>Microsoft Office PowerPoint</Application>
  <PresentationFormat>Widescreen</PresentationFormat>
  <Paragraphs>62</Paragraphs>
  <Slides>10</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SDCC Master</vt:lpstr>
      <vt:lpstr>PowerPoint Presentation</vt:lpstr>
      <vt:lpstr>SDCC  Arts Office September ACM Report</vt:lpstr>
      <vt:lpstr>PowerPoint Presentation</vt:lpstr>
      <vt:lpstr>PowerPoint Presentation</vt:lpstr>
      <vt:lpstr>PowerPoint Presentation</vt:lpstr>
      <vt:lpstr>PowerPoint Presentation</vt:lpstr>
      <vt:lpstr>PowerPoint Presentation</vt:lpstr>
      <vt:lpstr>PowerPoint Presentation</vt:lpstr>
      <vt:lpstr>FORUM   Intercultural Arts Festival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Declan Healy</dc:creator>
  <cp:lastModifiedBy>Orla Scannell</cp:lastModifiedBy>
  <cp:revision>138</cp:revision>
  <cp:lastPrinted>2026-05-26T15:10:30Z</cp:lastPrinted>
  <dcterms:created xsi:type="dcterms:W3CDTF">2025-05-27T21:24:40Z</dcterms:created>
  <dcterms:modified xsi:type="dcterms:W3CDTF">2026-09-16T15:03:45Z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