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7" r:id="rId5"/>
    <p:sldId id="281" r:id="rId6"/>
    <p:sldId id="258" r:id="rId7"/>
    <p:sldId id="264" r:id="rId8"/>
    <p:sldId id="272" r:id="rId9"/>
    <p:sldId id="276" r:id="rId10"/>
    <p:sldId id="277" r:id="rId11"/>
    <p:sldId id="278" r:id="rId12"/>
    <p:sldId id="285" r:id="rId13"/>
    <p:sldId id="286" r:id="rId14"/>
    <p:sldId id="287" r:id="rId15"/>
    <p:sldId id="288" r:id="rId16"/>
    <p:sldId id="289" r:id="rId17"/>
    <p:sldId id="292" r:id="rId18"/>
    <p:sldId id="290" r:id="rId19"/>
    <p:sldId id="291" r:id="rId20"/>
    <p:sldId id="267" r:id="rId21"/>
    <p:sldId id="269" r:id="rId22"/>
  </p:sldIdLst>
  <p:sldSz cx="12192000" cy="6858000"/>
  <p:notesSz cx="9940925" cy="6808788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1B5B"/>
    <a:srgbClr val="52534D"/>
    <a:srgbClr val="C7E634"/>
    <a:srgbClr val="8AD6F7"/>
    <a:srgbClr val="52534C"/>
    <a:srgbClr val="535555"/>
    <a:srgbClr val="FFF689"/>
    <a:srgbClr val="363A92"/>
    <a:srgbClr val="7DA6D7"/>
    <a:srgbClr val="FFA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041" autoAdjust="0"/>
  </p:normalViewPr>
  <p:slideViewPr>
    <p:cSldViewPr>
      <p:cViewPr varScale="1">
        <p:scale>
          <a:sx n="94" d="100"/>
          <a:sy n="94" d="100"/>
        </p:scale>
        <p:origin x="1188" y="90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A74E4-E471-4FCC-B831-CD899DF0691A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203CEAF4-D5A5-4366-8EF3-13093FFC9A91}">
      <dgm:prSet/>
      <dgm:spPr/>
      <dgm:t>
        <a:bodyPr/>
        <a:lstStyle/>
        <a:p>
          <a:pPr algn="l"/>
          <a:r>
            <a:rPr lang="en-IE" dirty="0">
              <a:latin typeface="SDCC Sans" pitchFamily="2" charset="0"/>
            </a:rPr>
            <a:t> </a:t>
          </a:r>
          <a:r>
            <a:rPr lang="en-IE" dirty="0">
              <a:latin typeface="SDCC Display" pitchFamily="2" charset="0"/>
            </a:rPr>
            <a:t>Mix of 140 Social and Affordable Homes </a:t>
          </a:r>
          <a:endParaRPr lang="en-US" dirty="0">
            <a:latin typeface="SDCC Display" pitchFamily="2" charset="0"/>
          </a:endParaRPr>
        </a:p>
      </dgm:t>
    </dgm:pt>
    <dgm:pt modelId="{55B17F88-0D85-4AD7-8505-A4DA7B4DC2DD}" type="parTrans" cxnId="{2F60B45B-AF77-4BEF-854B-512424190725}">
      <dgm:prSet/>
      <dgm:spPr/>
      <dgm:t>
        <a:bodyPr/>
        <a:lstStyle/>
        <a:p>
          <a:endParaRPr lang="en-US"/>
        </a:p>
      </dgm:t>
    </dgm:pt>
    <dgm:pt modelId="{EBFD9EB3-03FA-4EC3-ADC7-9E61263E65D4}" type="sibTrans" cxnId="{2F60B45B-AF77-4BEF-854B-512424190725}">
      <dgm:prSet/>
      <dgm:spPr/>
      <dgm:t>
        <a:bodyPr/>
        <a:lstStyle/>
        <a:p>
          <a:endParaRPr lang="en-US"/>
        </a:p>
      </dgm:t>
    </dgm:pt>
    <dgm:pt modelId="{F61CFCE9-D8F4-432C-9A0E-EBA7D1A96609}">
      <dgm:prSet/>
      <dgm:spPr/>
      <dgm:t>
        <a:bodyPr/>
        <a:lstStyle/>
        <a:p>
          <a:r>
            <a:rPr lang="en-IE" dirty="0">
              <a:latin typeface="SDCC Display" pitchFamily="2" charset="0"/>
            </a:rPr>
            <a:t>Site context and key characteristics</a:t>
          </a:r>
          <a:endParaRPr lang="en-US" dirty="0">
            <a:latin typeface="SDCC Display" pitchFamily="2" charset="0"/>
          </a:endParaRPr>
        </a:p>
      </dgm:t>
    </dgm:pt>
    <dgm:pt modelId="{97F37C49-A4DC-4714-ABAB-25967C83C443}" type="parTrans" cxnId="{475F91CD-415E-402B-A13A-F80602713C64}">
      <dgm:prSet/>
      <dgm:spPr/>
      <dgm:t>
        <a:bodyPr/>
        <a:lstStyle/>
        <a:p>
          <a:endParaRPr lang="en-US"/>
        </a:p>
      </dgm:t>
    </dgm:pt>
    <dgm:pt modelId="{1C7AD656-051A-43DF-BC4B-66A8A927F4F6}" type="sibTrans" cxnId="{475F91CD-415E-402B-A13A-F80602713C64}">
      <dgm:prSet/>
      <dgm:spPr/>
      <dgm:t>
        <a:bodyPr/>
        <a:lstStyle/>
        <a:p>
          <a:endParaRPr lang="en-US"/>
        </a:p>
      </dgm:t>
    </dgm:pt>
    <dgm:pt modelId="{26365397-8813-4640-81FB-3171A698F43F}">
      <dgm:prSet/>
      <dgm:spPr/>
      <dgm:t>
        <a:bodyPr/>
        <a:lstStyle/>
        <a:p>
          <a:r>
            <a:rPr lang="en-IE" dirty="0">
              <a:latin typeface="SDCC Display" pitchFamily="2" charset="0"/>
            </a:rPr>
            <a:t>Proposed layout and design approach</a:t>
          </a:r>
          <a:endParaRPr lang="en-US" dirty="0">
            <a:latin typeface="SDCC Display" pitchFamily="2" charset="0"/>
          </a:endParaRPr>
        </a:p>
      </dgm:t>
    </dgm:pt>
    <dgm:pt modelId="{0396D5B6-370A-466B-915F-3449ECCFAB79}" type="parTrans" cxnId="{075C3A24-C2AF-43E3-973D-EB2E0F235F87}">
      <dgm:prSet/>
      <dgm:spPr/>
      <dgm:t>
        <a:bodyPr/>
        <a:lstStyle/>
        <a:p>
          <a:endParaRPr lang="en-US"/>
        </a:p>
      </dgm:t>
    </dgm:pt>
    <dgm:pt modelId="{3D619D01-D673-4EE7-94E3-D2887022100B}" type="sibTrans" cxnId="{075C3A24-C2AF-43E3-973D-EB2E0F235F87}">
      <dgm:prSet/>
      <dgm:spPr/>
      <dgm:t>
        <a:bodyPr/>
        <a:lstStyle/>
        <a:p>
          <a:endParaRPr lang="en-US"/>
        </a:p>
      </dgm:t>
    </dgm:pt>
    <dgm:pt modelId="{C111BA30-8152-496B-A9AB-1BAE2E383902}">
      <dgm:prSet/>
      <dgm:spPr/>
      <dgm:t>
        <a:bodyPr/>
        <a:lstStyle/>
        <a:p>
          <a:r>
            <a:rPr lang="en-IE" dirty="0">
              <a:latin typeface="SDCC Display" pitchFamily="2" charset="0"/>
            </a:rPr>
            <a:t>Range of house types and tenures</a:t>
          </a:r>
          <a:endParaRPr lang="en-US" dirty="0">
            <a:latin typeface="SDCC Display" pitchFamily="2" charset="0"/>
          </a:endParaRPr>
        </a:p>
      </dgm:t>
    </dgm:pt>
    <dgm:pt modelId="{54462245-CD55-402E-8A48-4BBBBEB9C50A}" type="parTrans" cxnId="{53C9FACF-0CEE-4AEE-820D-CE9607A002C9}">
      <dgm:prSet/>
      <dgm:spPr/>
      <dgm:t>
        <a:bodyPr/>
        <a:lstStyle/>
        <a:p>
          <a:endParaRPr lang="en-US"/>
        </a:p>
      </dgm:t>
    </dgm:pt>
    <dgm:pt modelId="{DD55246C-6F7F-4E21-BC08-13C18E1412B8}" type="sibTrans" cxnId="{53C9FACF-0CEE-4AEE-820D-CE9607A002C9}">
      <dgm:prSet/>
      <dgm:spPr/>
      <dgm:t>
        <a:bodyPr/>
        <a:lstStyle/>
        <a:p>
          <a:endParaRPr lang="en-US"/>
        </a:p>
      </dgm:t>
    </dgm:pt>
    <dgm:pt modelId="{FF0DABED-F012-444E-9D47-FA940C44F2EF}" type="pres">
      <dgm:prSet presAssocID="{8AEA74E4-E471-4FCC-B831-CD899DF0691A}" presName="root" presStyleCnt="0">
        <dgm:presLayoutVars>
          <dgm:dir/>
          <dgm:resizeHandles val="exact"/>
        </dgm:presLayoutVars>
      </dgm:prSet>
      <dgm:spPr/>
    </dgm:pt>
    <dgm:pt modelId="{A0982CD4-3872-4D9A-AB9F-3C20EFD2C3BA}" type="pres">
      <dgm:prSet presAssocID="{203CEAF4-D5A5-4366-8EF3-13093FFC9A91}" presName="compNode" presStyleCnt="0"/>
      <dgm:spPr/>
    </dgm:pt>
    <dgm:pt modelId="{4B3C98CD-AC02-4681-9595-359D9AD2C370}" type="pres">
      <dgm:prSet presAssocID="{203CEAF4-D5A5-4366-8EF3-13093FFC9A91}" presName="bgRect" presStyleLbl="bgShp" presStyleIdx="0" presStyleCnt="4" custLinFactNeighborX="-176" custLinFactNeighborY="7679"/>
      <dgm:spPr/>
    </dgm:pt>
    <dgm:pt modelId="{FE5F53B8-F482-4C69-BDDD-DBB075FB867E}" type="pres">
      <dgm:prSet presAssocID="{203CEAF4-D5A5-4366-8EF3-13093FFC9A9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40FF26DA-2B98-48CC-A8A7-4B234DB78162}" type="pres">
      <dgm:prSet presAssocID="{203CEAF4-D5A5-4366-8EF3-13093FFC9A91}" presName="spaceRect" presStyleCnt="0"/>
      <dgm:spPr/>
    </dgm:pt>
    <dgm:pt modelId="{B829C706-921A-47DC-827F-410135CCCF6D}" type="pres">
      <dgm:prSet presAssocID="{203CEAF4-D5A5-4366-8EF3-13093FFC9A91}" presName="parTx" presStyleLbl="revTx" presStyleIdx="0" presStyleCnt="4">
        <dgm:presLayoutVars>
          <dgm:chMax val="0"/>
          <dgm:chPref val="0"/>
        </dgm:presLayoutVars>
      </dgm:prSet>
      <dgm:spPr/>
    </dgm:pt>
    <dgm:pt modelId="{F0643E0B-484E-4524-9346-1EE631DA998B}" type="pres">
      <dgm:prSet presAssocID="{EBFD9EB3-03FA-4EC3-ADC7-9E61263E65D4}" presName="sibTrans" presStyleCnt="0"/>
      <dgm:spPr/>
    </dgm:pt>
    <dgm:pt modelId="{E84531C1-BE47-4B31-8107-DA38575C95A9}" type="pres">
      <dgm:prSet presAssocID="{F61CFCE9-D8F4-432C-9A0E-EBA7D1A96609}" presName="compNode" presStyleCnt="0"/>
      <dgm:spPr/>
    </dgm:pt>
    <dgm:pt modelId="{7AF41B97-239A-4021-A3A4-5D5A2BC7F144}" type="pres">
      <dgm:prSet presAssocID="{F61CFCE9-D8F4-432C-9A0E-EBA7D1A96609}" presName="bgRect" presStyleLbl="bgShp" presStyleIdx="1" presStyleCnt="4"/>
      <dgm:spPr/>
    </dgm:pt>
    <dgm:pt modelId="{C462A957-EB34-4AA6-9C7B-A5C6A8150336}" type="pres">
      <dgm:prSet presAssocID="{F61CFCE9-D8F4-432C-9A0E-EBA7D1A9660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38B86EC3-C24F-4A27-BEAA-18DAA30E53D3}" type="pres">
      <dgm:prSet presAssocID="{F61CFCE9-D8F4-432C-9A0E-EBA7D1A96609}" presName="spaceRect" presStyleCnt="0"/>
      <dgm:spPr/>
    </dgm:pt>
    <dgm:pt modelId="{4344F19F-9F92-4E49-9613-E5C8B0B7EBCB}" type="pres">
      <dgm:prSet presAssocID="{F61CFCE9-D8F4-432C-9A0E-EBA7D1A96609}" presName="parTx" presStyleLbl="revTx" presStyleIdx="1" presStyleCnt="4">
        <dgm:presLayoutVars>
          <dgm:chMax val="0"/>
          <dgm:chPref val="0"/>
        </dgm:presLayoutVars>
      </dgm:prSet>
      <dgm:spPr/>
    </dgm:pt>
    <dgm:pt modelId="{065E1F25-46C3-468D-BD56-C21A3EA1BAC6}" type="pres">
      <dgm:prSet presAssocID="{1C7AD656-051A-43DF-BC4B-66A8A927F4F6}" presName="sibTrans" presStyleCnt="0"/>
      <dgm:spPr/>
    </dgm:pt>
    <dgm:pt modelId="{D4367925-7529-4FD6-937A-FC6196BD1811}" type="pres">
      <dgm:prSet presAssocID="{26365397-8813-4640-81FB-3171A698F43F}" presName="compNode" presStyleCnt="0"/>
      <dgm:spPr/>
    </dgm:pt>
    <dgm:pt modelId="{ADAB42C3-ADB0-4B8B-BBB5-C326E63154D6}" type="pres">
      <dgm:prSet presAssocID="{26365397-8813-4640-81FB-3171A698F43F}" presName="bgRect" presStyleLbl="bgShp" presStyleIdx="2" presStyleCnt="4"/>
      <dgm:spPr/>
    </dgm:pt>
    <dgm:pt modelId="{D682BB83-19CE-45D6-8136-2C176501BF90}" type="pres">
      <dgm:prSet presAssocID="{26365397-8813-4640-81FB-3171A698F43F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pographyMap"/>
        </a:ext>
      </dgm:extLst>
    </dgm:pt>
    <dgm:pt modelId="{9914E7FB-F087-4631-86A7-687E1E90F8A0}" type="pres">
      <dgm:prSet presAssocID="{26365397-8813-4640-81FB-3171A698F43F}" presName="spaceRect" presStyleCnt="0"/>
      <dgm:spPr/>
    </dgm:pt>
    <dgm:pt modelId="{AB19D1AB-C60D-4241-BD6D-4A154BFB8B8A}" type="pres">
      <dgm:prSet presAssocID="{26365397-8813-4640-81FB-3171A698F43F}" presName="parTx" presStyleLbl="revTx" presStyleIdx="2" presStyleCnt="4">
        <dgm:presLayoutVars>
          <dgm:chMax val="0"/>
          <dgm:chPref val="0"/>
        </dgm:presLayoutVars>
      </dgm:prSet>
      <dgm:spPr/>
    </dgm:pt>
    <dgm:pt modelId="{7B591AC1-FA57-4BBC-95AD-0D275D16C2BE}" type="pres">
      <dgm:prSet presAssocID="{3D619D01-D673-4EE7-94E3-D2887022100B}" presName="sibTrans" presStyleCnt="0"/>
      <dgm:spPr/>
    </dgm:pt>
    <dgm:pt modelId="{1B9C82E6-C06A-4C73-A8AC-255A6A6AC90A}" type="pres">
      <dgm:prSet presAssocID="{C111BA30-8152-496B-A9AB-1BAE2E383902}" presName="compNode" presStyleCnt="0"/>
      <dgm:spPr/>
    </dgm:pt>
    <dgm:pt modelId="{9AF23B39-1E99-43E0-8E72-49420CEE3F5B}" type="pres">
      <dgm:prSet presAssocID="{C111BA30-8152-496B-A9AB-1BAE2E383902}" presName="bgRect" presStyleLbl="bgShp" presStyleIdx="3" presStyleCnt="4"/>
      <dgm:spPr/>
    </dgm:pt>
    <dgm:pt modelId="{77B4A8BB-1D39-4C78-8E37-EDE3AF4EE01B}" type="pres">
      <dgm:prSet presAssocID="{C111BA30-8152-496B-A9AB-1BAE2E38390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3A721A66-240C-4743-A10A-708BEA2670A6}" type="pres">
      <dgm:prSet presAssocID="{C111BA30-8152-496B-A9AB-1BAE2E383902}" presName="spaceRect" presStyleCnt="0"/>
      <dgm:spPr/>
    </dgm:pt>
    <dgm:pt modelId="{150F46C2-809F-404F-9490-5F17211EEA07}" type="pres">
      <dgm:prSet presAssocID="{C111BA30-8152-496B-A9AB-1BAE2E38390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0E68812-BA85-4823-880D-44748E764F65}" type="presOf" srcId="{F61CFCE9-D8F4-432C-9A0E-EBA7D1A96609}" destId="{4344F19F-9F92-4E49-9613-E5C8B0B7EBCB}" srcOrd="0" destOrd="0" presId="urn:microsoft.com/office/officeart/2018/2/layout/IconVerticalSolidList"/>
    <dgm:cxn modelId="{075C3A24-C2AF-43E3-973D-EB2E0F235F87}" srcId="{8AEA74E4-E471-4FCC-B831-CD899DF0691A}" destId="{26365397-8813-4640-81FB-3171A698F43F}" srcOrd="2" destOrd="0" parTransId="{0396D5B6-370A-466B-915F-3449ECCFAB79}" sibTransId="{3D619D01-D673-4EE7-94E3-D2887022100B}"/>
    <dgm:cxn modelId="{FD597728-7C91-4FB0-962A-F990AD8DC7CE}" type="presOf" srcId="{8AEA74E4-E471-4FCC-B831-CD899DF0691A}" destId="{FF0DABED-F012-444E-9D47-FA940C44F2EF}" srcOrd="0" destOrd="0" presId="urn:microsoft.com/office/officeart/2018/2/layout/IconVerticalSolidList"/>
    <dgm:cxn modelId="{DAC31631-8DB7-49F7-A65E-9383280E5634}" type="presOf" srcId="{C111BA30-8152-496B-A9AB-1BAE2E383902}" destId="{150F46C2-809F-404F-9490-5F17211EEA07}" srcOrd="0" destOrd="0" presId="urn:microsoft.com/office/officeart/2018/2/layout/IconVerticalSolidList"/>
    <dgm:cxn modelId="{2F60B45B-AF77-4BEF-854B-512424190725}" srcId="{8AEA74E4-E471-4FCC-B831-CD899DF0691A}" destId="{203CEAF4-D5A5-4366-8EF3-13093FFC9A91}" srcOrd="0" destOrd="0" parTransId="{55B17F88-0D85-4AD7-8505-A4DA7B4DC2DD}" sibTransId="{EBFD9EB3-03FA-4EC3-ADC7-9E61263E65D4}"/>
    <dgm:cxn modelId="{A4CB2DAE-C067-48CA-98C5-461922A61768}" type="presOf" srcId="{26365397-8813-4640-81FB-3171A698F43F}" destId="{AB19D1AB-C60D-4241-BD6D-4A154BFB8B8A}" srcOrd="0" destOrd="0" presId="urn:microsoft.com/office/officeart/2018/2/layout/IconVerticalSolidList"/>
    <dgm:cxn modelId="{E3646BAE-089A-4D14-BB8B-B90482E11BE9}" type="presOf" srcId="{203CEAF4-D5A5-4366-8EF3-13093FFC9A91}" destId="{B829C706-921A-47DC-827F-410135CCCF6D}" srcOrd="0" destOrd="0" presId="urn:microsoft.com/office/officeart/2018/2/layout/IconVerticalSolidList"/>
    <dgm:cxn modelId="{475F91CD-415E-402B-A13A-F80602713C64}" srcId="{8AEA74E4-E471-4FCC-B831-CD899DF0691A}" destId="{F61CFCE9-D8F4-432C-9A0E-EBA7D1A96609}" srcOrd="1" destOrd="0" parTransId="{97F37C49-A4DC-4714-ABAB-25967C83C443}" sibTransId="{1C7AD656-051A-43DF-BC4B-66A8A927F4F6}"/>
    <dgm:cxn modelId="{53C9FACF-0CEE-4AEE-820D-CE9607A002C9}" srcId="{8AEA74E4-E471-4FCC-B831-CD899DF0691A}" destId="{C111BA30-8152-496B-A9AB-1BAE2E383902}" srcOrd="3" destOrd="0" parTransId="{54462245-CD55-402E-8A48-4BBBBEB9C50A}" sibTransId="{DD55246C-6F7F-4E21-BC08-13C18E1412B8}"/>
    <dgm:cxn modelId="{F94F4C0B-EBBB-4DD0-8F1C-3CF263770312}" type="presParOf" srcId="{FF0DABED-F012-444E-9D47-FA940C44F2EF}" destId="{A0982CD4-3872-4D9A-AB9F-3C20EFD2C3BA}" srcOrd="0" destOrd="0" presId="urn:microsoft.com/office/officeart/2018/2/layout/IconVerticalSolidList"/>
    <dgm:cxn modelId="{8CEBA788-D261-484F-B222-A628A142970F}" type="presParOf" srcId="{A0982CD4-3872-4D9A-AB9F-3C20EFD2C3BA}" destId="{4B3C98CD-AC02-4681-9595-359D9AD2C370}" srcOrd="0" destOrd="0" presId="urn:microsoft.com/office/officeart/2018/2/layout/IconVerticalSolidList"/>
    <dgm:cxn modelId="{82FE0FDA-D0A2-4EBD-9B58-8CEDD4D4D8E1}" type="presParOf" srcId="{A0982CD4-3872-4D9A-AB9F-3C20EFD2C3BA}" destId="{FE5F53B8-F482-4C69-BDDD-DBB075FB867E}" srcOrd="1" destOrd="0" presId="urn:microsoft.com/office/officeart/2018/2/layout/IconVerticalSolidList"/>
    <dgm:cxn modelId="{E464FC41-9B8E-4C5B-8D8A-01675E9474E4}" type="presParOf" srcId="{A0982CD4-3872-4D9A-AB9F-3C20EFD2C3BA}" destId="{40FF26DA-2B98-48CC-A8A7-4B234DB78162}" srcOrd="2" destOrd="0" presId="urn:microsoft.com/office/officeart/2018/2/layout/IconVerticalSolidList"/>
    <dgm:cxn modelId="{E9706F3F-E607-4C9A-8ACE-FBEE8B7B55CB}" type="presParOf" srcId="{A0982CD4-3872-4D9A-AB9F-3C20EFD2C3BA}" destId="{B829C706-921A-47DC-827F-410135CCCF6D}" srcOrd="3" destOrd="0" presId="urn:microsoft.com/office/officeart/2018/2/layout/IconVerticalSolidList"/>
    <dgm:cxn modelId="{4CF30FEF-058F-4040-B582-0662637825D1}" type="presParOf" srcId="{FF0DABED-F012-444E-9D47-FA940C44F2EF}" destId="{F0643E0B-484E-4524-9346-1EE631DA998B}" srcOrd="1" destOrd="0" presId="urn:microsoft.com/office/officeart/2018/2/layout/IconVerticalSolidList"/>
    <dgm:cxn modelId="{06349EF5-2FB7-4F5C-B47E-70FA2312280E}" type="presParOf" srcId="{FF0DABED-F012-444E-9D47-FA940C44F2EF}" destId="{E84531C1-BE47-4B31-8107-DA38575C95A9}" srcOrd="2" destOrd="0" presId="urn:microsoft.com/office/officeart/2018/2/layout/IconVerticalSolidList"/>
    <dgm:cxn modelId="{9099D0AB-1C46-4823-899A-E5AC78979A14}" type="presParOf" srcId="{E84531C1-BE47-4B31-8107-DA38575C95A9}" destId="{7AF41B97-239A-4021-A3A4-5D5A2BC7F144}" srcOrd="0" destOrd="0" presId="urn:microsoft.com/office/officeart/2018/2/layout/IconVerticalSolidList"/>
    <dgm:cxn modelId="{63F21F2D-7ACC-4E24-8D77-B279FD1CE8AE}" type="presParOf" srcId="{E84531C1-BE47-4B31-8107-DA38575C95A9}" destId="{C462A957-EB34-4AA6-9C7B-A5C6A8150336}" srcOrd="1" destOrd="0" presId="urn:microsoft.com/office/officeart/2018/2/layout/IconVerticalSolidList"/>
    <dgm:cxn modelId="{3E4CC0F3-35DC-448D-82B0-D2EE0B717F32}" type="presParOf" srcId="{E84531C1-BE47-4B31-8107-DA38575C95A9}" destId="{38B86EC3-C24F-4A27-BEAA-18DAA30E53D3}" srcOrd="2" destOrd="0" presId="urn:microsoft.com/office/officeart/2018/2/layout/IconVerticalSolidList"/>
    <dgm:cxn modelId="{F9ACFC9E-F5AF-4D46-B4C5-FE924B5A5B79}" type="presParOf" srcId="{E84531C1-BE47-4B31-8107-DA38575C95A9}" destId="{4344F19F-9F92-4E49-9613-E5C8B0B7EBCB}" srcOrd="3" destOrd="0" presId="urn:microsoft.com/office/officeart/2018/2/layout/IconVerticalSolidList"/>
    <dgm:cxn modelId="{81D2944C-AF6A-407A-B5DC-A587DC5AC454}" type="presParOf" srcId="{FF0DABED-F012-444E-9D47-FA940C44F2EF}" destId="{065E1F25-46C3-468D-BD56-C21A3EA1BAC6}" srcOrd="3" destOrd="0" presId="urn:microsoft.com/office/officeart/2018/2/layout/IconVerticalSolidList"/>
    <dgm:cxn modelId="{084D4012-D490-4EF0-AF8F-B3B4E9EE7397}" type="presParOf" srcId="{FF0DABED-F012-444E-9D47-FA940C44F2EF}" destId="{D4367925-7529-4FD6-937A-FC6196BD1811}" srcOrd="4" destOrd="0" presId="urn:microsoft.com/office/officeart/2018/2/layout/IconVerticalSolidList"/>
    <dgm:cxn modelId="{22BA3663-0157-452F-92A2-A2E91EB1DEA8}" type="presParOf" srcId="{D4367925-7529-4FD6-937A-FC6196BD1811}" destId="{ADAB42C3-ADB0-4B8B-BBB5-C326E63154D6}" srcOrd="0" destOrd="0" presId="urn:microsoft.com/office/officeart/2018/2/layout/IconVerticalSolidList"/>
    <dgm:cxn modelId="{C8547F3E-7FA1-4FEB-951C-CE2A6016BDCC}" type="presParOf" srcId="{D4367925-7529-4FD6-937A-FC6196BD1811}" destId="{D682BB83-19CE-45D6-8136-2C176501BF90}" srcOrd="1" destOrd="0" presId="urn:microsoft.com/office/officeart/2018/2/layout/IconVerticalSolidList"/>
    <dgm:cxn modelId="{2E4BDF87-7377-428D-AF42-7DDB8257C40A}" type="presParOf" srcId="{D4367925-7529-4FD6-937A-FC6196BD1811}" destId="{9914E7FB-F087-4631-86A7-687E1E90F8A0}" srcOrd="2" destOrd="0" presId="urn:microsoft.com/office/officeart/2018/2/layout/IconVerticalSolidList"/>
    <dgm:cxn modelId="{7B362259-F540-4529-8390-8145A865D836}" type="presParOf" srcId="{D4367925-7529-4FD6-937A-FC6196BD1811}" destId="{AB19D1AB-C60D-4241-BD6D-4A154BFB8B8A}" srcOrd="3" destOrd="0" presId="urn:microsoft.com/office/officeart/2018/2/layout/IconVerticalSolidList"/>
    <dgm:cxn modelId="{75720950-85A8-4C44-B16F-A8E10BF5AA9C}" type="presParOf" srcId="{FF0DABED-F012-444E-9D47-FA940C44F2EF}" destId="{7B591AC1-FA57-4BBC-95AD-0D275D16C2BE}" srcOrd="5" destOrd="0" presId="urn:microsoft.com/office/officeart/2018/2/layout/IconVerticalSolidList"/>
    <dgm:cxn modelId="{E5083080-BE34-4A73-8960-6C064150D056}" type="presParOf" srcId="{FF0DABED-F012-444E-9D47-FA940C44F2EF}" destId="{1B9C82E6-C06A-4C73-A8AC-255A6A6AC90A}" srcOrd="6" destOrd="0" presId="urn:microsoft.com/office/officeart/2018/2/layout/IconVerticalSolidList"/>
    <dgm:cxn modelId="{F1D0D09D-7AEB-460A-87BF-C9B8EFCDD42F}" type="presParOf" srcId="{1B9C82E6-C06A-4C73-A8AC-255A6A6AC90A}" destId="{9AF23B39-1E99-43E0-8E72-49420CEE3F5B}" srcOrd="0" destOrd="0" presId="urn:microsoft.com/office/officeart/2018/2/layout/IconVerticalSolidList"/>
    <dgm:cxn modelId="{C2B42240-1151-4A9C-A1EF-C874B8BE5FD2}" type="presParOf" srcId="{1B9C82E6-C06A-4C73-A8AC-255A6A6AC90A}" destId="{77B4A8BB-1D39-4C78-8E37-EDE3AF4EE01B}" srcOrd="1" destOrd="0" presId="urn:microsoft.com/office/officeart/2018/2/layout/IconVerticalSolidList"/>
    <dgm:cxn modelId="{DD81EB11-BF46-41E1-AAA1-D7E19113FD6C}" type="presParOf" srcId="{1B9C82E6-C06A-4C73-A8AC-255A6A6AC90A}" destId="{3A721A66-240C-4743-A10A-708BEA2670A6}" srcOrd="2" destOrd="0" presId="urn:microsoft.com/office/officeart/2018/2/layout/IconVerticalSolidList"/>
    <dgm:cxn modelId="{395679F4-FBB5-4F9C-ADB5-9FEA00E621E5}" type="presParOf" srcId="{1B9C82E6-C06A-4C73-A8AC-255A6A6AC90A}" destId="{150F46C2-809F-404F-9490-5F17211EEA0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3C98CD-AC02-4681-9595-359D9AD2C370}">
      <dsp:nvSpPr>
        <dsp:cNvPr id="0" name=""/>
        <dsp:cNvSpPr/>
      </dsp:nvSpPr>
      <dsp:spPr>
        <a:xfrm>
          <a:off x="0" y="72011"/>
          <a:ext cx="8984590" cy="9142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F53B8-F482-4C69-BDDD-DBB075FB867E}">
      <dsp:nvSpPr>
        <dsp:cNvPr id="0" name=""/>
        <dsp:cNvSpPr/>
      </dsp:nvSpPr>
      <dsp:spPr>
        <a:xfrm>
          <a:off x="276568" y="207515"/>
          <a:ext cx="502851" cy="5028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29C706-921A-47DC-827F-410135CCCF6D}">
      <dsp:nvSpPr>
        <dsp:cNvPr id="0" name=""/>
        <dsp:cNvSpPr/>
      </dsp:nvSpPr>
      <dsp:spPr>
        <a:xfrm>
          <a:off x="1055988" y="1803"/>
          <a:ext cx="7928601" cy="91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61" tIns="96761" rIns="96761" bIns="9676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>
              <a:latin typeface="SDCC Sans" pitchFamily="2" charset="0"/>
            </a:rPr>
            <a:t> </a:t>
          </a:r>
          <a:r>
            <a:rPr lang="en-IE" sz="2200" kern="1200" dirty="0">
              <a:latin typeface="SDCC Display" pitchFamily="2" charset="0"/>
            </a:rPr>
            <a:t>Mix of 140 Social and Affordable Homes </a:t>
          </a:r>
          <a:endParaRPr lang="en-US" sz="2200" kern="1200" dirty="0">
            <a:latin typeface="SDCC Display" pitchFamily="2" charset="0"/>
          </a:endParaRPr>
        </a:p>
      </dsp:txBody>
      <dsp:txXfrm>
        <a:off x="1055988" y="1803"/>
        <a:ext cx="7928601" cy="914275"/>
      </dsp:txXfrm>
    </dsp:sp>
    <dsp:sp modelId="{7AF41B97-239A-4021-A3A4-5D5A2BC7F144}">
      <dsp:nvSpPr>
        <dsp:cNvPr id="0" name=""/>
        <dsp:cNvSpPr/>
      </dsp:nvSpPr>
      <dsp:spPr>
        <a:xfrm>
          <a:off x="0" y="1144648"/>
          <a:ext cx="8984590" cy="9142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62A957-EB34-4AA6-9C7B-A5C6A8150336}">
      <dsp:nvSpPr>
        <dsp:cNvPr id="0" name=""/>
        <dsp:cNvSpPr/>
      </dsp:nvSpPr>
      <dsp:spPr>
        <a:xfrm>
          <a:off x="276568" y="1350360"/>
          <a:ext cx="502851" cy="5028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4F19F-9F92-4E49-9613-E5C8B0B7EBCB}">
      <dsp:nvSpPr>
        <dsp:cNvPr id="0" name=""/>
        <dsp:cNvSpPr/>
      </dsp:nvSpPr>
      <dsp:spPr>
        <a:xfrm>
          <a:off x="1055988" y="1144648"/>
          <a:ext cx="7928601" cy="91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61" tIns="96761" rIns="96761" bIns="9676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>
              <a:latin typeface="SDCC Display" pitchFamily="2" charset="0"/>
            </a:rPr>
            <a:t>Site context and key characteristics</a:t>
          </a:r>
          <a:endParaRPr lang="en-US" sz="2200" kern="1200" dirty="0">
            <a:latin typeface="SDCC Display" pitchFamily="2" charset="0"/>
          </a:endParaRPr>
        </a:p>
      </dsp:txBody>
      <dsp:txXfrm>
        <a:off x="1055988" y="1144648"/>
        <a:ext cx="7928601" cy="914275"/>
      </dsp:txXfrm>
    </dsp:sp>
    <dsp:sp modelId="{ADAB42C3-ADB0-4B8B-BBB5-C326E63154D6}">
      <dsp:nvSpPr>
        <dsp:cNvPr id="0" name=""/>
        <dsp:cNvSpPr/>
      </dsp:nvSpPr>
      <dsp:spPr>
        <a:xfrm>
          <a:off x="0" y="2287492"/>
          <a:ext cx="8984590" cy="9142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82BB83-19CE-45D6-8136-2C176501BF90}">
      <dsp:nvSpPr>
        <dsp:cNvPr id="0" name=""/>
        <dsp:cNvSpPr/>
      </dsp:nvSpPr>
      <dsp:spPr>
        <a:xfrm>
          <a:off x="276568" y="2493204"/>
          <a:ext cx="502851" cy="5028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9D1AB-C60D-4241-BD6D-4A154BFB8B8A}">
      <dsp:nvSpPr>
        <dsp:cNvPr id="0" name=""/>
        <dsp:cNvSpPr/>
      </dsp:nvSpPr>
      <dsp:spPr>
        <a:xfrm>
          <a:off x="1055988" y="2287492"/>
          <a:ext cx="7928601" cy="91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61" tIns="96761" rIns="96761" bIns="9676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>
              <a:latin typeface="SDCC Display" pitchFamily="2" charset="0"/>
            </a:rPr>
            <a:t>Proposed layout and design approach</a:t>
          </a:r>
          <a:endParaRPr lang="en-US" sz="2200" kern="1200" dirty="0">
            <a:latin typeface="SDCC Display" pitchFamily="2" charset="0"/>
          </a:endParaRPr>
        </a:p>
      </dsp:txBody>
      <dsp:txXfrm>
        <a:off x="1055988" y="2287492"/>
        <a:ext cx="7928601" cy="914275"/>
      </dsp:txXfrm>
    </dsp:sp>
    <dsp:sp modelId="{9AF23B39-1E99-43E0-8E72-49420CEE3F5B}">
      <dsp:nvSpPr>
        <dsp:cNvPr id="0" name=""/>
        <dsp:cNvSpPr/>
      </dsp:nvSpPr>
      <dsp:spPr>
        <a:xfrm>
          <a:off x="0" y="3430336"/>
          <a:ext cx="8984590" cy="91427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B4A8BB-1D39-4C78-8E37-EDE3AF4EE01B}">
      <dsp:nvSpPr>
        <dsp:cNvPr id="0" name=""/>
        <dsp:cNvSpPr/>
      </dsp:nvSpPr>
      <dsp:spPr>
        <a:xfrm>
          <a:off x="276568" y="3636048"/>
          <a:ext cx="502851" cy="5028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0F46C2-809F-404F-9490-5F17211EEA07}">
      <dsp:nvSpPr>
        <dsp:cNvPr id="0" name=""/>
        <dsp:cNvSpPr/>
      </dsp:nvSpPr>
      <dsp:spPr>
        <a:xfrm>
          <a:off x="1055988" y="3430336"/>
          <a:ext cx="7928601" cy="91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61" tIns="96761" rIns="96761" bIns="9676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>
              <a:latin typeface="SDCC Display" pitchFamily="2" charset="0"/>
            </a:rPr>
            <a:t>Range of house types and tenures</a:t>
          </a:r>
          <a:endParaRPr lang="en-US" sz="2200" kern="1200" dirty="0">
            <a:latin typeface="SDCC Display" pitchFamily="2" charset="0"/>
          </a:endParaRPr>
        </a:p>
      </dsp:txBody>
      <dsp:txXfrm>
        <a:off x="1055988" y="3430336"/>
        <a:ext cx="7928601" cy="914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943" cy="341204"/>
          </a:xfrm>
          <a:prstGeom prst="rect">
            <a:avLst/>
          </a:prstGeom>
        </p:spPr>
        <p:txBody>
          <a:bodyPr vert="horz" lIns="48756" tIns="24378" rIns="48756" bIns="24378" rtlCol="0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0627" y="0"/>
            <a:ext cx="4307943" cy="341204"/>
          </a:xfrm>
          <a:prstGeom prst="rect">
            <a:avLst/>
          </a:prstGeom>
        </p:spPr>
        <p:txBody>
          <a:bodyPr vert="horz" lIns="48756" tIns="24378" rIns="48756" bIns="24378" rtlCol="0"/>
          <a:lstStyle>
            <a:lvl1pPr algn="r">
              <a:defRPr sz="600"/>
            </a:lvl1pPr>
          </a:lstStyle>
          <a:p>
            <a:fld id="{9F6A2F78-8593-D34B-A54B-A913B4ADD8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8756" tIns="24378" rIns="48756" bIns="243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79" y="3276324"/>
            <a:ext cx="7953368" cy="2681844"/>
          </a:xfrm>
          <a:prstGeom prst="rect">
            <a:avLst/>
          </a:prstGeom>
        </p:spPr>
        <p:txBody>
          <a:bodyPr vert="horz" lIns="48756" tIns="24378" rIns="48756" bIns="24378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7584"/>
            <a:ext cx="4307943" cy="341204"/>
          </a:xfrm>
          <a:prstGeom prst="rect">
            <a:avLst/>
          </a:prstGeom>
        </p:spPr>
        <p:txBody>
          <a:bodyPr vert="horz" lIns="48756" tIns="24378" rIns="48756" bIns="24378" rtlCol="0" anchor="b"/>
          <a:lstStyle>
            <a:lvl1pPr algn="l">
              <a:defRPr sz="6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0627" y="6467584"/>
            <a:ext cx="4307943" cy="341204"/>
          </a:xfrm>
          <a:prstGeom prst="rect">
            <a:avLst/>
          </a:prstGeom>
        </p:spPr>
        <p:txBody>
          <a:bodyPr vert="horz" lIns="48756" tIns="24378" rIns="48756" bIns="24378" rtlCol="0" anchor="b"/>
          <a:lstStyle>
            <a:lvl1pPr algn="r">
              <a:defRPr sz="600"/>
            </a:lvl1pPr>
          </a:lstStyle>
          <a:p>
            <a:fld id="{F374F5B9-8B24-7A4E-B5A9-4C8F6F8C6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41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95CDCD-42B4-F2ED-08FF-8F67E72B46F6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262636F5-0CB7-769F-E345-661FECC807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1752600" y="-2286000"/>
            <a:ext cx="10935202" cy="10600487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rgbClr val="C7E634"/>
          </a:solidFill>
          <a:ln>
            <a:noFill/>
          </a:ln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aphic 205">
            <a:extLst>
              <a:ext uri="{FF2B5EF4-FFF2-40B4-BE49-F238E27FC236}">
                <a16:creationId xmlns:a16="http://schemas.microsoft.com/office/drawing/2014/main" id="{D7F5DE37-9CC3-5D94-F7F3-3FF22F8C942B}"/>
              </a:ext>
            </a:extLst>
          </p:cNvPr>
          <p:cNvGrpSpPr/>
          <p:nvPr/>
        </p:nvGrpSpPr>
        <p:grpSpPr>
          <a:xfrm>
            <a:off x="1134286" y="1705674"/>
            <a:ext cx="15829624" cy="12687196"/>
            <a:chOff x="1837768" y="2789997"/>
            <a:chExt cx="26102390" cy="20922126"/>
          </a:xfrm>
          <a:solidFill>
            <a:srgbClr val="231F20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886C0C-1D27-E033-FD87-9625D78D2966}"/>
                </a:ext>
              </a:extLst>
            </p:cNvPr>
            <p:cNvSpPr/>
            <p:nvPr/>
          </p:nvSpPr>
          <p:spPr>
            <a:xfrm>
              <a:off x="10552711" y="2789997"/>
              <a:ext cx="17387446" cy="17387448"/>
            </a:xfrm>
            <a:custGeom>
              <a:avLst/>
              <a:gdLst>
                <a:gd name="connsiteX0" fmla="*/ 17387448 w 17387446"/>
                <a:gd name="connsiteY0" fmla="*/ 8693724 h 17387448"/>
                <a:gd name="connsiteX1" fmla="*/ 8693725 w 17387446"/>
                <a:gd name="connsiteY1" fmla="*/ 17387448 h 17387448"/>
                <a:gd name="connsiteX2" fmla="*/ 1 w 17387446"/>
                <a:gd name="connsiteY2" fmla="*/ 8693724 h 17387448"/>
                <a:gd name="connsiteX3" fmla="*/ 8693725 w 17387446"/>
                <a:gd name="connsiteY3" fmla="*/ 0 h 17387448"/>
                <a:gd name="connsiteX4" fmla="*/ 17387448 w 17387446"/>
                <a:gd name="connsiteY4" fmla="*/ 8693724 h 173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446" h="17387448">
                  <a:moveTo>
                    <a:pt x="17387448" y="8693724"/>
                  </a:moveTo>
                  <a:cubicBezTo>
                    <a:pt x="17387448" y="13495135"/>
                    <a:pt x="13495135" y="17387448"/>
                    <a:pt x="8693725" y="17387448"/>
                  </a:cubicBezTo>
                  <a:cubicBezTo>
                    <a:pt x="3892314" y="17387448"/>
                    <a:pt x="1" y="13495135"/>
                    <a:pt x="1" y="8693724"/>
                  </a:cubicBezTo>
                  <a:cubicBezTo>
                    <a:pt x="1" y="3892313"/>
                    <a:pt x="3892314" y="0"/>
                    <a:pt x="8693725" y="0"/>
                  </a:cubicBezTo>
                  <a:cubicBezTo>
                    <a:pt x="13495135" y="0"/>
                    <a:pt x="17387448" y="3892313"/>
                    <a:pt x="17387448" y="8693724"/>
                  </a:cubicBezTo>
                  <a:close/>
                </a:path>
              </a:pathLst>
            </a:custGeom>
            <a:gradFill>
              <a:gsLst>
                <a:gs pos="10000">
                  <a:srgbClr val="8AD6F7"/>
                </a:gs>
                <a:gs pos="70000">
                  <a:srgbClr val="8AD6F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961DA2-CD05-9D73-FB27-C2CFBA134F74}"/>
                </a:ext>
              </a:extLst>
            </p:cNvPr>
            <p:cNvSpPr/>
            <p:nvPr/>
          </p:nvSpPr>
          <p:spPr>
            <a:xfrm>
              <a:off x="1837768" y="3146742"/>
              <a:ext cx="20565379" cy="20565381"/>
            </a:xfrm>
            <a:custGeom>
              <a:avLst/>
              <a:gdLst>
                <a:gd name="connsiteX0" fmla="*/ 20565380 w 20565379"/>
                <a:gd name="connsiteY0" fmla="*/ 10282690 h 20565381"/>
                <a:gd name="connsiteX1" fmla="*/ 10282690 w 20565379"/>
                <a:gd name="connsiteY1" fmla="*/ 20565380 h 20565381"/>
                <a:gd name="connsiteX2" fmla="*/ 0 w 20565379"/>
                <a:gd name="connsiteY2" fmla="*/ 10282690 h 20565381"/>
                <a:gd name="connsiteX3" fmla="*/ 10282690 w 20565379"/>
                <a:gd name="connsiteY3" fmla="*/ 0 h 20565381"/>
                <a:gd name="connsiteX4" fmla="*/ 20565380 w 20565379"/>
                <a:gd name="connsiteY4" fmla="*/ 10282690 h 2056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65379" h="20565381">
                  <a:moveTo>
                    <a:pt x="20565380" y="10282690"/>
                  </a:moveTo>
                  <a:cubicBezTo>
                    <a:pt x="20565380" y="15961663"/>
                    <a:pt x="15961662" y="20565380"/>
                    <a:pt x="10282690" y="20565380"/>
                  </a:cubicBezTo>
                  <a:cubicBezTo>
                    <a:pt x="4603717" y="20565380"/>
                    <a:pt x="0" y="15961663"/>
                    <a:pt x="0" y="10282690"/>
                  </a:cubicBezTo>
                  <a:cubicBezTo>
                    <a:pt x="0" y="4603717"/>
                    <a:pt x="4603717" y="0"/>
                    <a:pt x="10282690" y="0"/>
                  </a:cubicBezTo>
                  <a:cubicBezTo>
                    <a:pt x="15961662" y="0"/>
                    <a:pt x="20565380" y="4603717"/>
                    <a:pt x="20565380" y="10282690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365837" y="2622732"/>
            <a:ext cx="4759732" cy="16125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80000"/>
              </a:lnSpc>
              <a:defRPr sz="6549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767D97-889C-2345-4D4F-B654C7CA3BAB}"/>
              </a:ext>
            </a:extLst>
          </p:cNvPr>
          <p:cNvSpPr/>
          <p:nvPr userDrawn="1"/>
        </p:nvSpPr>
        <p:spPr>
          <a:xfrm>
            <a:off x="-7467597" y="-7353302"/>
            <a:ext cx="27127195" cy="21564607"/>
          </a:xfrm>
          <a:custGeom>
            <a:avLst/>
            <a:gdLst>
              <a:gd name="connsiteX0" fmla="*/ 7466998 w 27127195"/>
              <a:gd name="connsiteY0" fmla="*/ 7353302 h 21564607"/>
              <a:gd name="connsiteX1" fmla="*/ 7466998 w 27127195"/>
              <a:gd name="connsiteY1" fmla="*/ 14211302 h 21564607"/>
              <a:gd name="connsiteX2" fmla="*/ 19660197 w 27127195"/>
              <a:gd name="connsiteY2" fmla="*/ 14211302 h 21564607"/>
              <a:gd name="connsiteX3" fmla="*/ 19660197 w 27127195"/>
              <a:gd name="connsiteY3" fmla="*/ 7353302 h 21564607"/>
              <a:gd name="connsiteX4" fmla="*/ 0 w 27127195"/>
              <a:gd name="connsiteY4" fmla="*/ 0 h 21564607"/>
              <a:gd name="connsiteX5" fmla="*/ 27127195 w 27127195"/>
              <a:gd name="connsiteY5" fmla="*/ 0 h 21564607"/>
              <a:gd name="connsiteX6" fmla="*/ 27127195 w 27127195"/>
              <a:gd name="connsiteY6" fmla="*/ 21564607 h 21564607"/>
              <a:gd name="connsiteX7" fmla="*/ 0 w 27127195"/>
              <a:gd name="connsiteY7" fmla="*/ 21564607 h 2156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27195" h="21564607">
                <a:moveTo>
                  <a:pt x="7466998" y="7353302"/>
                </a:moveTo>
                <a:lnTo>
                  <a:pt x="7466998" y="14211302"/>
                </a:lnTo>
                <a:lnTo>
                  <a:pt x="19660197" y="14211302"/>
                </a:lnTo>
                <a:lnTo>
                  <a:pt x="19660197" y="7353302"/>
                </a:lnTo>
                <a:close/>
                <a:moveTo>
                  <a:pt x="0" y="0"/>
                </a:moveTo>
                <a:lnTo>
                  <a:pt x="27127195" y="0"/>
                </a:lnTo>
                <a:lnTo>
                  <a:pt x="27127195" y="21564607"/>
                </a:lnTo>
                <a:lnTo>
                  <a:pt x="0" y="21564607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04A275E1-BCD4-5F9A-9D95-6287391B40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C24F0A38-F350-0B1D-FC8B-0A843A038D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39F2F9-695E-673C-434E-D3F76500B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8734" y="335970"/>
            <a:ext cx="6053640" cy="6186062"/>
          </a:xfrm>
          <a:prstGeom prst="roundRect">
            <a:avLst>
              <a:gd name="adj" fmla="val 9954"/>
            </a:avLst>
          </a:prstGeom>
        </p:spPr>
        <p:txBody>
          <a:bodyPr anchor="t"/>
          <a:lstStyle>
            <a:lvl1pPr algn="ctr"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sz="1455" dirty="0">
                <a:latin typeface="Arial" panose="020B0604020202020204" pitchFamily="34" charset="0"/>
                <a:cs typeface="Arial" panose="020B0604020202020204" pitchFamily="34" charset="0"/>
              </a:rPr>
              <a:t>Click the icon to add a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6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9C1F08-80E3-AE64-EBD1-75DD96482E8A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7A4BCC-A4FE-4541-7B87-7A303B529BA9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9459E3-C0CA-C463-4734-7BFAADBE922A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C9BF77-CC40-D956-6619-09F72B287008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726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470" y="6261375"/>
            <a:ext cx="985498" cy="26354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67C992-11E7-E0EC-BF3D-DC37C902564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43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3B4B51-43E4-6836-77BC-9C2E35378B61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AF04B-BCAB-CC6E-7725-02DCE0AE7DE8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19595A-D422-0475-7B4F-A7622FD6FEE2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5EFB5AB-7E95-DBD0-7310-556679B39DCC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323F44-3B9D-0D87-3F54-3CAA45D74BFB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47020B3-BFF4-4871-0BCD-6AA394021C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2">
            <a:extLst>
              <a:ext uri="{FF2B5EF4-FFF2-40B4-BE49-F238E27FC236}">
                <a16:creationId xmlns:a16="http://schemas.microsoft.com/office/drawing/2014/main" id="{92456CCE-692B-2393-BE13-10332DDA0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9DF4-2779-F112-1FDB-16EBDB58F8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8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DB7AFF-01D2-6118-484B-C039048C55B8}"/>
              </a:ext>
            </a:extLst>
          </p:cNvPr>
          <p:cNvGrpSpPr/>
          <p:nvPr userDrawn="1"/>
        </p:nvGrpSpPr>
        <p:grpSpPr>
          <a:xfrm>
            <a:off x="2274398" y="-2171300"/>
            <a:ext cx="11689007" cy="11353509"/>
            <a:chOff x="3744035" y="-3598743"/>
            <a:chExt cx="19274686" cy="187227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762376-BD92-415F-0811-D7D48A2D63DE}"/>
                </a:ext>
              </a:extLst>
            </p:cNvPr>
            <p:cNvSpPr/>
            <p:nvPr/>
          </p:nvSpPr>
          <p:spPr>
            <a:xfrm>
              <a:off x="3744035" y="-3598743"/>
              <a:ext cx="17284353" cy="17284355"/>
            </a:xfrm>
            <a:custGeom>
              <a:avLst/>
              <a:gdLst>
                <a:gd name="connsiteX0" fmla="*/ 17284354 w 17284353"/>
                <a:gd name="connsiteY0" fmla="*/ 8642178 h 17284355"/>
                <a:gd name="connsiteX1" fmla="*/ 8642176 w 17284353"/>
                <a:gd name="connsiteY1" fmla="*/ 17284356 h 17284355"/>
                <a:gd name="connsiteX2" fmla="*/ -1 w 17284353"/>
                <a:gd name="connsiteY2" fmla="*/ 8642178 h 17284355"/>
                <a:gd name="connsiteX3" fmla="*/ 8642176 w 17284353"/>
                <a:gd name="connsiteY3" fmla="*/ 0 h 17284355"/>
                <a:gd name="connsiteX4" fmla="*/ 17284354 w 17284353"/>
                <a:gd name="connsiteY4" fmla="*/ 8642178 h 1728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4353" h="17284355">
                  <a:moveTo>
                    <a:pt x="17284354" y="8642178"/>
                  </a:moveTo>
                  <a:cubicBezTo>
                    <a:pt x="17284354" y="13415121"/>
                    <a:pt x="13415119" y="17284356"/>
                    <a:pt x="8642176" y="17284356"/>
                  </a:cubicBezTo>
                  <a:cubicBezTo>
                    <a:pt x="3869234" y="17284356"/>
                    <a:pt x="-1" y="13415121"/>
                    <a:pt x="-1" y="8642178"/>
                  </a:cubicBezTo>
                  <a:cubicBezTo>
                    <a:pt x="-1" y="3869235"/>
                    <a:pt x="3869234" y="0"/>
                    <a:pt x="8642176" y="0"/>
                  </a:cubicBezTo>
                  <a:cubicBezTo>
                    <a:pt x="13415118" y="0"/>
                    <a:pt x="17284354" y="3869235"/>
                    <a:pt x="17284354" y="864217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50729D-7816-EB05-7127-C00355CC3B30}"/>
                </a:ext>
              </a:extLst>
            </p:cNvPr>
            <p:cNvSpPr/>
            <p:nvPr/>
          </p:nvSpPr>
          <p:spPr>
            <a:xfrm>
              <a:off x="10265371" y="1517818"/>
              <a:ext cx="12753350" cy="12753352"/>
            </a:xfrm>
            <a:custGeom>
              <a:avLst/>
              <a:gdLst>
                <a:gd name="connsiteX0" fmla="*/ 12753351 w 12753350"/>
                <a:gd name="connsiteY0" fmla="*/ 6376676 h 12753352"/>
                <a:gd name="connsiteX1" fmla="*/ 6376675 w 12753350"/>
                <a:gd name="connsiteY1" fmla="*/ 12753352 h 12753352"/>
                <a:gd name="connsiteX2" fmla="*/ -1 w 12753350"/>
                <a:gd name="connsiteY2" fmla="*/ 6376676 h 12753352"/>
                <a:gd name="connsiteX3" fmla="*/ 6376675 w 12753350"/>
                <a:gd name="connsiteY3" fmla="*/ 0 h 12753352"/>
                <a:gd name="connsiteX4" fmla="*/ 12753351 w 12753350"/>
                <a:gd name="connsiteY4" fmla="*/ 6376676 h 127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3350" h="12753352">
                  <a:moveTo>
                    <a:pt x="12753351" y="6376676"/>
                  </a:moveTo>
                  <a:cubicBezTo>
                    <a:pt x="12753351" y="9898417"/>
                    <a:pt x="9898416" y="12753352"/>
                    <a:pt x="6376675" y="12753352"/>
                  </a:cubicBezTo>
                  <a:cubicBezTo>
                    <a:pt x="2854934" y="12753352"/>
                    <a:pt x="-1" y="9898417"/>
                    <a:pt x="-1" y="6376676"/>
                  </a:cubicBezTo>
                  <a:cubicBezTo>
                    <a:pt x="-1" y="2854935"/>
                    <a:pt x="2854934" y="0"/>
                    <a:pt x="6376675" y="0"/>
                  </a:cubicBezTo>
                  <a:cubicBezTo>
                    <a:pt x="9898415" y="0"/>
                    <a:pt x="12753351" y="2854935"/>
                    <a:pt x="12753351" y="6376676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BF91C-4C2D-9FFC-FDFC-60EC080613E8}"/>
                </a:ext>
              </a:extLst>
            </p:cNvPr>
            <p:cNvSpPr/>
            <p:nvPr/>
          </p:nvSpPr>
          <p:spPr>
            <a:xfrm>
              <a:off x="10249542" y="3988359"/>
              <a:ext cx="11135674" cy="11135675"/>
            </a:xfrm>
            <a:custGeom>
              <a:avLst/>
              <a:gdLst>
                <a:gd name="connsiteX0" fmla="*/ 11135675 w 11135674"/>
                <a:gd name="connsiteY0" fmla="*/ 5567838 h 11135675"/>
                <a:gd name="connsiteX1" fmla="*/ 5567838 w 11135674"/>
                <a:gd name="connsiteY1" fmla="*/ 11135675 h 11135675"/>
                <a:gd name="connsiteX2" fmla="*/ 0 w 11135674"/>
                <a:gd name="connsiteY2" fmla="*/ 5567838 h 11135675"/>
                <a:gd name="connsiteX3" fmla="*/ 5567838 w 11135674"/>
                <a:gd name="connsiteY3" fmla="*/ -1 h 11135675"/>
                <a:gd name="connsiteX4" fmla="*/ 11135675 w 11135674"/>
                <a:gd name="connsiteY4" fmla="*/ 5567838 h 111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5674" h="11135675">
                  <a:moveTo>
                    <a:pt x="11135675" y="5567838"/>
                  </a:moveTo>
                  <a:cubicBezTo>
                    <a:pt x="11135675" y="8642870"/>
                    <a:pt x="8642869" y="11135675"/>
                    <a:pt x="5567838" y="11135675"/>
                  </a:cubicBezTo>
                  <a:cubicBezTo>
                    <a:pt x="2492805" y="11135675"/>
                    <a:pt x="0" y="8642870"/>
                    <a:pt x="0" y="5567838"/>
                  </a:cubicBezTo>
                  <a:cubicBezTo>
                    <a:pt x="0" y="2492805"/>
                    <a:pt x="2492805" y="-1"/>
                    <a:pt x="5567838" y="-1"/>
                  </a:cubicBezTo>
                  <a:cubicBezTo>
                    <a:pt x="8642869" y="-1"/>
                    <a:pt x="11135675" y="2492806"/>
                    <a:pt x="11135675" y="5567838"/>
                  </a:cubicBezTo>
                  <a:close/>
                </a:path>
              </a:pathLst>
            </a:custGeom>
            <a:solidFill>
              <a:srgbClr val="7AD750"/>
            </a:soli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9A10D50-2D74-BC33-7E02-EB1C77D6356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73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D94B-28A4-D766-3E2A-469CB7FE3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6" name="Holder 2">
            <a:extLst>
              <a:ext uri="{FF2B5EF4-FFF2-40B4-BE49-F238E27FC236}">
                <a16:creationId xmlns:a16="http://schemas.microsoft.com/office/drawing/2014/main" id="{61402B10-AEA1-A31D-67A0-06E5987C8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17FB28-8996-1B43-57DB-BF9AE3632DAC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6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78709986-16DE-CBBE-EB88-DE01F826BDAC}"/>
              </a:ext>
            </a:extLst>
          </p:cNvPr>
          <p:cNvSpPr/>
          <p:nvPr userDrawn="1"/>
        </p:nvSpPr>
        <p:spPr>
          <a:xfrm>
            <a:off x="-9437244" y="2971800"/>
            <a:ext cx="23426795" cy="13187276"/>
          </a:xfrm>
          <a:custGeom>
            <a:avLst/>
            <a:gdLst>
              <a:gd name="connsiteX0" fmla="*/ 14393799 w 14393798"/>
              <a:gd name="connsiteY0" fmla="*/ 4051237 h 8102473"/>
              <a:gd name="connsiteX1" fmla="*/ 7196900 w 14393798"/>
              <a:gd name="connsiteY1" fmla="*/ 8102473 h 8102473"/>
              <a:gd name="connsiteX2" fmla="*/ 0 w 14393798"/>
              <a:gd name="connsiteY2" fmla="*/ 4051237 h 8102473"/>
              <a:gd name="connsiteX3" fmla="*/ 7196900 w 14393798"/>
              <a:gd name="connsiteY3" fmla="*/ 0 h 8102473"/>
              <a:gd name="connsiteX4" fmla="*/ 14393799 w 14393798"/>
              <a:gd name="connsiteY4" fmla="*/ 4051237 h 8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3798" h="8102473">
                <a:moveTo>
                  <a:pt x="14393799" y="4051237"/>
                </a:moveTo>
                <a:cubicBezTo>
                  <a:pt x="14393799" y="6288673"/>
                  <a:pt x="11171637" y="8102473"/>
                  <a:pt x="7196900" y="8102473"/>
                </a:cubicBezTo>
                <a:cubicBezTo>
                  <a:pt x="3222162" y="8102473"/>
                  <a:pt x="0" y="6288673"/>
                  <a:pt x="0" y="4051237"/>
                </a:cubicBezTo>
                <a:cubicBezTo>
                  <a:pt x="0" y="1813801"/>
                  <a:pt x="3222162" y="0"/>
                  <a:pt x="7196900" y="0"/>
                </a:cubicBezTo>
                <a:cubicBezTo>
                  <a:pt x="11171638" y="0"/>
                  <a:pt x="14393799" y="1813801"/>
                  <a:pt x="14393799" y="4051237"/>
                </a:cubicBezTo>
                <a:close/>
              </a:path>
            </a:pathLst>
          </a:custGeom>
          <a:gradFill>
            <a:gsLst>
              <a:gs pos="1900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396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4F1B1314-1146-6AAC-0B3E-19921E6AD93B}"/>
              </a:ext>
            </a:extLst>
          </p:cNvPr>
          <p:cNvSpPr/>
          <p:nvPr userDrawn="1"/>
        </p:nvSpPr>
        <p:spPr>
          <a:xfrm>
            <a:off x="2674344" y="4189618"/>
            <a:ext cx="19278600" cy="10852173"/>
          </a:xfrm>
          <a:custGeom>
            <a:avLst/>
            <a:gdLst>
              <a:gd name="connsiteX0" fmla="*/ 13648182 w 13648182"/>
              <a:gd name="connsiteY0" fmla="*/ 3841369 h 7682738"/>
              <a:gd name="connsiteX1" fmla="*/ 6824091 w 13648182"/>
              <a:gd name="connsiteY1" fmla="*/ 7682738 h 7682738"/>
              <a:gd name="connsiteX2" fmla="*/ 0 w 13648182"/>
              <a:gd name="connsiteY2" fmla="*/ 3841369 h 7682738"/>
              <a:gd name="connsiteX3" fmla="*/ 6824091 w 13648182"/>
              <a:gd name="connsiteY3" fmla="*/ 0 h 7682738"/>
              <a:gd name="connsiteX4" fmla="*/ 13648182 w 13648182"/>
              <a:gd name="connsiteY4" fmla="*/ 3841369 h 7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8182" h="7682738">
                <a:moveTo>
                  <a:pt x="13648182" y="3841369"/>
                </a:moveTo>
                <a:cubicBezTo>
                  <a:pt x="13648182" y="5962898"/>
                  <a:pt x="10592932" y="7682738"/>
                  <a:pt x="6824091" y="7682738"/>
                </a:cubicBezTo>
                <a:cubicBezTo>
                  <a:pt x="3055249" y="7682738"/>
                  <a:pt x="0" y="5962898"/>
                  <a:pt x="0" y="3841369"/>
                </a:cubicBezTo>
                <a:cubicBezTo>
                  <a:pt x="0" y="1719839"/>
                  <a:pt x="3055249" y="0"/>
                  <a:pt x="6824091" y="0"/>
                </a:cubicBezTo>
                <a:cubicBezTo>
                  <a:pt x="10592932" y="0"/>
                  <a:pt x="13648182" y="1719839"/>
                  <a:pt x="13648182" y="3841369"/>
                </a:cubicBezTo>
                <a:close/>
              </a:path>
            </a:pathLst>
          </a:custGeom>
          <a:gradFill>
            <a:gsLst>
              <a:gs pos="10000">
                <a:srgbClr val="8AD6F7"/>
              </a:gs>
              <a:gs pos="49000">
                <a:srgbClr val="8AD6F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352751-1872-1CD1-5081-FF4012D3C9B5}"/>
              </a:ext>
            </a:extLst>
          </p:cNvPr>
          <p:cNvSpPr/>
          <p:nvPr userDrawn="1"/>
        </p:nvSpPr>
        <p:spPr>
          <a:xfrm>
            <a:off x="-9708648" y="-9144000"/>
            <a:ext cx="31632408" cy="25146000"/>
          </a:xfrm>
          <a:custGeom>
            <a:avLst/>
            <a:gdLst>
              <a:gd name="connsiteX0" fmla="*/ 9708048 w 31632408"/>
              <a:gd name="connsiteY0" fmla="*/ 9144000 h 25146000"/>
              <a:gd name="connsiteX1" fmla="*/ 9708048 w 31632408"/>
              <a:gd name="connsiteY1" fmla="*/ 16002000 h 25146000"/>
              <a:gd name="connsiteX2" fmla="*/ 21901248 w 31632408"/>
              <a:gd name="connsiteY2" fmla="*/ 16002000 h 25146000"/>
              <a:gd name="connsiteX3" fmla="*/ 21901248 w 31632408"/>
              <a:gd name="connsiteY3" fmla="*/ 9144000 h 25146000"/>
              <a:gd name="connsiteX4" fmla="*/ 0 w 31632408"/>
              <a:gd name="connsiteY4" fmla="*/ 0 h 25146000"/>
              <a:gd name="connsiteX5" fmla="*/ 31632408 w 31632408"/>
              <a:gd name="connsiteY5" fmla="*/ 0 h 25146000"/>
              <a:gd name="connsiteX6" fmla="*/ 31632408 w 31632408"/>
              <a:gd name="connsiteY6" fmla="*/ 25146000 h 25146000"/>
              <a:gd name="connsiteX7" fmla="*/ 0 w 31632408"/>
              <a:gd name="connsiteY7" fmla="*/ 25146000 h 251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32408" h="25146000">
                <a:moveTo>
                  <a:pt x="9708048" y="9144000"/>
                </a:moveTo>
                <a:lnTo>
                  <a:pt x="9708048" y="16002000"/>
                </a:lnTo>
                <a:lnTo>
                  <a:pt x="21901248" y="16002000"/>
                </a:lnTo>
                <a:lnTo>
                  <a:pt x="21901248" y="9144000"/>
                </a:lnTo>
                <a:close/>
                <a:moveTo>
                  <a:pt x="0" y="0"/>
                </a:moveTo>
                <a:lnTo>
                  <a:pt x="31632408" y="0"/>
                </a:lnTo>
                <a:lnTo>
                  <a:pt x="31632408" y="25146000"/>
                </a:lnTo>
                <a:lnTo>
                  <a:pt x="0" y="251460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5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38">
            <a:extLst>
              <a:ext uri="{FF2B5EF4-FFF2-40B4-BE49-F238E27FC236}">
                <a16:creationId xmlns:a16="http://schemas.microsoft.com/office/drawing/2014/main" id="{1F104258-7732-4A9E-98DF-F0AE92DF029C}"/>
              </a:ext>
            </a:extLst>
          </p:cNvPr>
          <p:cNvGrpSpPr/>
          <p:nvPr userDrawn="1"/>
        </p:nvGrpSpPr>
        <p:grpSpPr>
          <a:xfrm>
            <a:off x="2363971" y="-4800600"/>
            <a:ext cx="11569023" cy="12755546"/>
            <a:chOff x="3898089" y="-7927802"/>
            <a:chExt cx="19076837" cy="21034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13346-83B1-8747-4E9B-78A45E3F9B72}"/>
                </a:ext>
              </a:extLst>
            </p:cNvPr>
            <p:cNvSpPr/>
            <p:nvPr/>
          </p:nvSpPr>
          <p:spPr>
            <a:xfrm>
              <a:off x="3898089" y="-265867"/>
              <a:ext cx="13372905" cy="13372905"/>
            </a:xfrm>
            <a:custGeom>
              <a:avLst/>
              <a:gdLst>
                <a:gd name="connsiteX0" fmla="*/ 13372905 w 13372905"/>
                <a:gd name="connsiteY0" fmla="*/ 6686453 h 13372905"/>
                <a:gd name="connsiteX1" fmla="*/ 6686452 w 13372905"/>
                <a:gd name="connsiteY1" fmla="*/ 13372905 h 13372905"/>
                <a:gd name="connsiteX2" fmla="*/ -1 w 13372905"/>
                <a:gd name="connsiteY2" fmla="*/ 6686452 h 13372905"/>
                <a:gd name="connsiteX3" fmla="*/ 6686452 w 13372905"/>
                <a:gd name="connsiteY3" fmla="*/ -1 h 13372905"/>
                <a:gd name="connsiteX4" fmla="*/ 13372905 w 13372905"/>
                <a:gd name="connsiteY4" fmla="*/ 6686453 h 133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905" h="13372905">
                  <a:moveTo>
                    <a:pt x="13372905" y="6686453"/>
                  </a:moveTo>
                  <a:cubicBezTo>
                    <a:pt x="13372905" y="10379278"/>
                    <a:pt x="10379278" y="13372905"/>
                    <a:pt x="6686452" y="13372905"/>
                  </a:cubicBezTo>
                  <a:cubicBezTo>
                    <a:pt x="2993626" y="13372905"/>
                    <a:pt x="-1" y="10379278"/>
                    <a:pt x="-1" y="6686452"/>
                  </a:cubicBezTo>
                  <a:cubicBezTo>
                    <a:pt x="-1" y="2993626"/>
                    <a:pt x="2993626" y="-1"/>
                    <a:pt x="6686452" y="-1"/>
                  </a:cubicBezTo>
                  <a:cubicBezTo>
                    <a:pt x="10379278" y="-1"/>
                    <a:pt x="13372905" y="2993626"/>
                    <a:pt x="13372905" y="6686453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88000">
                  <a:srgbClr val="C7E634"/>
                </a:gs>
              </a:gsLst>
              <a:lin ang="84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F5CD514-47A9-83AD-F9A5-E62C1B578B4B}"/>
                </a:ext>
              </a:extLst>
            </p:cNvPr>
            <p:cNvSpPr/>
            <p:nvPr/>
          </p:nvSpPr>
          <p:spPr>
            <a:xfrm>
              <a:off x="5117073" y="-7927802"/>
              <a:ext cx="17857853" cy="17857853"/>
            </a:xfrm>
            <a:custGeom>
              <a:avLst/>
              <a:gdLst>
                <a:gd name="connsiteX0" fmla="*/ 17857852 w 17857853"/>
                <a:gd name="connsiteY0" fmla="*/ 8928927 h 17857853"/>
                <a:gd name="connsiteX1" fmla="*/ 8928926 w 17857853"/>
                <a:gd name="connsiteY1" fmla="*/ 17857854 h 17857853"/>
                <a:gd name="connsiteX2" fmla="*/ -1 w 17857853"/>
                <a:gd name="connsiteY2" fmla="*/ 8928926 h 17857853"/>
                <a:gd name="connsiteX3" fmla="*/ 8928926 w 17857853"/>
                <a:gd name="connsiteY3" fmla="*/ 0 h 17857853"/>
                <a:gd name="connsiteX4" fmla="*/ 17857852 w 17857853"/>
                <a:gd name="connsiteY4" fmla="*/ 8928927 h 1785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7853" h="17857853">
                  <a:moveTo>
                    <a:pt x="17857852" y="8928927"/>
                  </a:moveTo>
                  <a:cubicBezTo>
                    <a:pt x="17857852" y="13860236"/>
                    <a:pt x="13860236" y="17857854"/>
                    <a:pt x="8928926" y="17857854"/>
                  </a:cubicBezTo>
                  <a:cubicBezTo>
                    <a:pt x="3997616" y="17857854"/>
                    <a:pt x="-1" y="13860236"/>
                    <a:pt x="-1" y="8928926"/>
                  </a:cubicBezTo>
                  <a:cubicBezTo>
                    <a:pt x="-1" y="3997617"/>
                    <a:pt x="3997616" y="0"/>
                    <a:pt x="8928926" y="0"/>
                  </a:cubicBezTo>
                  <a:cubicBezTo>
                    <a:pt x="13860236" y="0"/>
                    <a:pt x="17857852" y="3997616"/>
                    <a:pt x="17857852" y="892892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2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7C9612-7BDD-0778-AF69-DCBD70396E61}"/>
                </a:ext>
              </a:extLst>
            </p:cNvPr>
            <p:cNvSpPr/>
            <p:nvPr/>
          </p:nvSpPr>
          <p:spPr>
            <a:xfrm>
              <a:off x="5864600" y="-4939903"/>
              <a:ext cx="11882054" cy="11882054"/>
            </a:xfrm>
            <a:custGeom>
              <a:avLst/>
              <a:gdLst>
                <a:gd name="connsiteX0" fmla="*/ 11882054 w 11882054"/>
                <a:gd name="connsiteY0" fmla="*/ 5941028 h 11882054"/>
                <a:gd name="connsiteX1" fmla="*/ 5941027 w 11882054"/>
                <a:gd name="connsiteY1" fmla="*/ 11882055 h 11882054"/>
                <a:gd name="connsiteX2" fmla="*/ -1 w 11882054"/>
                <a:gd name="connsiteY2" fmla="*/ 5941028 h 11882054"/>
                <a:gd name="connsiteX3" fmla="*/ 5941027 w 11882054"/>
                <a:gd name="connsiteY3" fmla="*/ 0 h 11882054"/>
                <a:gd name="connsiteX4" fmla="*/ 11882054 w 11882054"/>
                <a:gd name="connsiteY4" fmla="*/ 5941028 h 118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2054" h="11882054">
                  <a:moveTo>
                    <a:pt x="11882054" y="5941028"/>
                  </a:moveTo>
                  <a:cubicBezTo>
                    <a:pt x="11882054" y="9222166"/>
                    <a:pt x="9222166" y="11882055"/>
                    <a:pt x="5941027" y="11882055"/>
                  </a:cubicBezTo>
                  <a:cubicBezTo>
                    <a:pt x="2659888" y="11882055"/>
                    <a:pt x="-1" y="9222166"/>
                    <a:pt x="-1" y="5941028"/>
                  </a:cubicBezTo>
                  <a:cubicBezTo>
                    <a:pt x="-1" y="2659889"/>
                    <a:pt x="2659888" y="0"/>
                    <a:pt x="5941027" y="0"/>
                  </a:cubicBezTo>
                  <a:cubicBezTo>
                    <a:pt x="9222165" y="0"/>
                    <a:pt x="11882054" y="2659889"/>
                    <a:pt x="11882054" y="594102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67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571B33-5BE8-79B6-9FEC-38933B1A7C57}"/>
              </a:ext>
            </a:extLst>
          </p:cNvPr>
          <p:cNvSpPr/>
          <p:nvPr userDrawn="1"/>
        </p:nvSpPr>
        <p:spPr>
          <a:xfrm>
            <a:off x="-4256423" y="-4800600"/>
            <a:ext cx="20704849" cy="16459200"/>
          </a:xfrm>
          <a:custGeom>
            <a:avLst/>
            <a:gdLst>
              <a:gd name="connsiteX0" fmla="*/ 4255824 w 20704849"/>
              <a:gd name="connsiteY0" fmla="*/ 4800600 h 16459200"/>
              <a:gd name="connsiteX1" fmla="*/ 4255824 w 20704849"/>
              <a:gd name="connsiteY1" fmla="*/ 11658600 h 16459200"/>
              <a:gd name="connsiteX2" fmla="*/ 16449024 w 20704849"/>
              <a:gd name="connsiteY2" fmla="*/ 11658600 h 16459200"/>
              <a:gd name="connsiteX3" fmla="*/ 16449024 w 20704849"/>
              <a:gd name="connsiteY3" fmla="*/ 4800600 h 16459200"/>
              <a:gd name="connsiteX4" fmla="*/ 0 w 20704849"/>
              <a:gd name="connsiteY4" fmla="*/ 0 h 16459200"/>
              <a:gd name="connsiteX5" fmla="*/ 20704849 w 20704849"/>
              <a:gd name="connsiteY5" fmla="*/ 0 h 16459200"/>
              <a:gd name="connsiteX6" fmla="*/ 20704849 w 20704849"/>
              <a:gd name="connsiteY6" fmla="*/ 16459200 h 16459200"/>
              <a:gd name="connsiteX7" fmla="*/ 0 w 20704849"/>
              <a:gd name="connsiteY7" fmla="*/ 16459200 h 164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04849" h="16459200">
                <a:moveTo>
                  <a:pt x="4255824" y="4800600"/>
                </a:moveTo>
                <a:lnTo>
                  <a:pt x="4255824" y="11658600"/>
                </a:lnTo>
                <a:lnTo>
                  <a:pt x="16449024" y="11658600"/>
                </a:lnTo>
                <a:lnTo>
                  <a:pt x="16449024" y="4800600"/>
                </a:lnTo>
                <a:close/>
                <a:moveTo>
                  <a:pt x="0" y="0"/>
                </a:moveTo>
                <a:lnTo>
                  <a:pt x="20704849" y="0"/>
                </a:lnTo>
                <a:lnTo>
                  <a:pt x="20704849" y="16459200"/>
                </a:lnTo>
                <a:lnTo>
                  <a:pt x="0" y="164592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 userDrawn="1"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886432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F8FB9-E4B7-3102-A32E-22B30CCEE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2309208"/>
            <a:ext cx="5499108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5178EF9-D910-FA63-3C55-FAD978D47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31383"/>
            <a:ext cx="12192000" cy="9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1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141"/>
            </a:avLst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6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931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4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878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0270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0270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420641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0667"/>
            <a:ext cx="3974145" cy="2143502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388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42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9676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9676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488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88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6009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009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5298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5298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9676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488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6009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5298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20647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2436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701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585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8288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286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9106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54140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871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6269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9990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456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836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hart/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744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1 ima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628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6C76B594-542C-67F1-F354-78EAA3BC3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55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F9338E08-1F94-61DB-4B9B-CAE9DFE42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8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4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4858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4858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pic>
        <p:nvPicPr>
          <p:cNvPr id="5" name="Picture 287">
            <a:extLst>
              <a:ext uri="{FF2B5EF4-FFF2-40B4-BE49-F238E27FC236}">
                <a16:creationId xmlns:a16="http://schemas.microsoft.com/office/drawing/2014/main" id="{01D2843D-9561-7F5C-2BDC-AE788D5EA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40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column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4900"/>
            <a:ext cx="3974145" cy="2139269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pic>
        <p:nvPicPr>
          <p:cNvPr id="6" name="Picture 287">
            <a:extLst>
              <a:ext uri="{FF2B5EF4-FFF2-40B4-BE49-F238E27FC236}">
                <a16:creationId xmlns:a16="http://schemas.microsoft.com/office/drawing/2014/main" id="{2434586A-F002-EA2E-B9B4-907E950234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4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am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6471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8747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8747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3025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025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5730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5730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158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158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8747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3025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5730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158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19718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65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608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3996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43746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100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8827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17327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592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255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0907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0851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95FB4A01-4184-0AA4-23AB-92F3A76DA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8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>
            <a:extLst>
              <a:ext uri="{FF2B5EF4-FFF2-40B4-BE49-F238E27FC236}">
                <a16:creationId xmlns:a16="http://schemas.microsoft.com/office/drawing/2014/main" id="{332B9E3F-BC93-25A0-C1FD-3DFA3E4687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  <p:sp>
        <p:nvSpPr>
          <p:cNvPr id="289" name="Title Placeholder 288">
            <a:extLst>
              <a:ext uri="{FF2B5EF4-FFF2-40B4-BE49-F238E27FC236}">
                <a16:creationId xmlns:a16="http://schemas.microsoft.com/office/drawing/2014/main" id="{D580A401-53F8-EF6C-DB1D-326643A226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4469" y="471704"/>
            <a:ext cx="5591531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Page title goes here</a:t>
            </a:r>
            <a:endParaRPr lang="en-GB" dirty="0"/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FE9BEEC8-3359-A4E6-D164-0797EBC22DA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04469" y="1572261"/>
            <a:ext cx="11182705" cy="4346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1" name="Date Placeholder 290">
            <a:extLst>
              <a:ext uri="{FF2B5EF4-FFF2-40B4-BE49-F238E27FC236}">
                <a16:creationId xmlns:a16="http://schemas.microsoft.com/office/drawing/2014/main" id="{10F94D1C-992C-8E20-F272-7F874703235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753600" y="6206296"/>
            <a:ext cx="12192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292" name="Footer Placeholder 291">
            <a:extLst>
              <a:ext uri="{FF2B5EF4-FFF2-40B4-BE49-F238E27FC236}">
                <a16:creationId xmlns:a16="http://schemas.microsoft.com/office/drawing/2014/main" id="{975D1B8B-0D5D-F878-48DB-90B36F1B457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096000" y="6206296"/>
            <a:ext cx="3429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3" name="Slide Number Placeholder 292">
            <a:extLst>
              <a:ext uri="{FF2B5EF4-FFF2-40B4-BE49-F238E27FC236}">
                <a16:creationId xmlns:a16="http://schemas.microsoft.com/office/drawing/2014/main" id="{7C800FF4-D93B-AF38-B311-4DFDA3EE563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049000" y="6206296"/>
            <a:ext cx="63853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97" r:id="rId9"/>
    <p:sldLayoutId id="2147483686" r:id="rId10"/>
    <p:sldLayoutId id="2147483680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</p:sldLayoutIdLst>
  <p:txStyles>
    <p:titleStyle>
      <a:lvl1pPr eaLnBrk="1" hangingPunct="1">
        <a:defRPr sz="33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1pPr>
      <a:lvl2pPr marL="277246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2pPr>
      <a:lvl3pPr marL="554492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3pPr>
      <a:lvl4pPr marL="831738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4pPr>
      <a:lvl5pPr marL="1108984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96" userDrawn="1">
          <p15:clr>
            <a:srgbClr val="F26B43"/>
          </p15:clr>
        </p15:guide>
        <p15:guide id="4" pos="2630" userDrawn="1">
          <p15:clr>
            <a:srgbClr val="F26B43"/>
          </p15:clr>
        </p15:guide>
        <p15:guide id="5" pos="3427" userDrawn="1">
          <p15:clr>
            <a:srgbClr val="F26B43"/>
          </p15:clr>
        </p15:guide>
        <p15:guide id="6" pos="318" userDrawn="1">
          <p15:clr>
            <a:srgbClr val="F26B43"/>
          </p15:clr>
        </p15:guide>
        <p15:guide id="7" pos="7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D0028-517E-5F2C-F6C7-9F4DE0BE6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40" y="1846362"/>
            <a:ext cx="10225136" cy="2463880"/>
          </a:xfrm>
        </p:spPr>
        <p:txBody>
          <a:bodyPr/>
          <a:lstStyle/>
          <a:p>
            <a:r>
              <a:rPr lang="en-GB" sz="4000" dirty="0">
                <a:latin typeface="SDCC Display" pitchFamily="2" charset="0"/>
              </a:rPr>
              <a:t>Part 8 Proposal </a:t>
            </a:r>
            <a:br>
              <a:rPr lang="en-GB" sz="4000" dirty="0">
                <a:latin typeface="SDCC Display" pitchFamily="2" charset="0"/>
              </a:rPr>
            </a:br>
            <a:br>
              <a:rPr lang="en-GB" sz="4000" dirty="0">
                <a:latin typeface="SDCC Display" pitchFamily="2" charset="0"/>
              </a:rPr>
            </a:br>
            <a:r>
              <a:rPr lang="en-GB" sz="4000" dirty="0">
                <a:latin typeface="SDCC Display" pitchFamily="2" charset="0"/>
              </a:rPr>
              <a:t>Proposed Mixed Tenure Housing Development at Oldcastle Park, Clondalkin, Dublin 22</a:t>
            </a:r>
            <a:endParaRPr lang="en-IE" sz="4000" dirty="0">
              <a:latin typeface="SDCC Display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DCD251-B27D-50D5-5C37-D56866D3F954}"/>
              </a:ext>
            </a:extLst>
          </p:cNvPr>
          <p:cNvSpPr txBox="1"/>
          <p:nvPr/>
        </p:nvSpPr>
        <p:spPr>
          <a:xfrm>
            <a:off x="551384" y="5157192"/>
            <a:ext cx="11521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  <a:latin typeface="SDCC Display" pitchFamily="2" charset="0"/>
              </a:rPr>
              <a:t>Meeting of Clondalkin, Newcastle, Rathcoole, Saggart and Brittas Area Committee 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  <a:latin typeface="SDCC Display" pitchFamily="2" charset="0"/>
              </a:rPr>
              <a:t>16th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293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D7D33-6056-BFC7-2ABE-CD4261A5B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368" y="764704"/>
            <a:ext cx="10992130" cy="4948883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Introduction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Proposed Part 8 Planning Process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In accordance with the Planning and Development Act 2000 (as amended) (the Act) and Part 8 of the Planning and Development Regulations, 2001 (as amended) (the </a:t>
            </a:r>
            <a:r>
              <a:rPr lang="en-GB" sz="2600" kern="100" dirty="0"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egulations), South Dublin County Council will now proceed to seek planning consent for a social and affordable mixed tenure housing development at Oldcastle Park, Clondalkin Dublin 22 .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The proposed development consists of 140 units in total: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38 no. 1 bed apartments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18 no. 2 bed apartments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8 no. 3 bed apartments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34  no. 2  bed houses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36 no. 3 bed houses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6 no. 4 bed houses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Provision for Traveller Specific Housing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nd  with all necessary associated works on the site comprising 4.59 hectares.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8540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>
            <a:extLst>
              <a:ext uri="{FF2B5EF4-FFF2-40B4-BE49-F238E27FC236}">
                <a16:creationId xmlns:a16="http://schemas.microsoft.com/office/drawing/2014/main" id="{CDFAE018-3D74-03AB-5CB8-32AE54FF8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69" y="471704"/>
            <a:ext cx="8687875" cy="856798"/>
          </a:xfrm>
        </p:spPr>
        <p:txBody>
          <a:bodyPr vert="horz" lIns="0" tIns="0" rIns="0" bIns="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2400" b="1" dirty="0">
                <a:latin typeface="SDCC Display" pitchFamily="2" charset="0"/>
              </a:rPr>
              <a:t>Proposed Old Castle Park Mixed Tenure Housing Development </a:t>
            </a:r>
            <a:br>
              <a:rPr lang="en-GB" sz="1300" b="1" dirty="0">
                <a:latin typeface="SDCC Display" pitchFamily="2" charset="0"/>
              </a:rPr>
            </a:br>
            <a:br>
              <a:rPr lang="en-US" sz="1300" dirty="0">
                <a:latin typeface="SDCC Display" pitchFamily="2" charset="0"/>
              </a:rPr>
            </a:br>
            <a:endParaRPr lang="en-US" sz="1300" dirty="0">
              <a:latin typeface="SDCC Display" pitchFamily="2" charset="0"/>
            </a:endParaRPr>
          </a:p>
        </p:txBody>
      </p:sp>
      <p:graphicFrame>
        <p:nvGraphicFramePr>
          <p:cNvPr id="18" name="TextBox 1">
            <a:extLst>
              <a:ext uri="{FF2B5EF4-FFF2-40B4-BE49-F238E27FC236}">
                <a16:creationId xmlns:a16="http://schemas.microsoft.com/office/drawing/2014/main" id="{1B9CEDAD-5667-4586-CD59-6976FD8DC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6887237"/>
              </p:ext>
            </p:extLst>
          </p:nvPr>
        </p:nvGraphicFramePr>
        <p:xfrm>
          <a:off x="504469" y="1412776"/>
          <a:ext cx="8984590" cy="43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4273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B692D0-314D-2825-706E-0CEA030A53DB}"/>
              </a:ext>
            </a:extLst>
          </p:cNvPr>
          <p:cNvSpPr txBox="1"/>
          <p:nvPr/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363A92"/>
                </a:solidFill>
                <a:latin typeface="SDCC Display" pitchFamily="2" charset="0"/>
                <a:ea typeface="+mj-ea"/>
                <a:cs typeface="Arial" panose="020B0604020202020204" pitchFamily="34" charset="0"/>
              </a:rPr>
              <a:t>Oldcastle Park  - Site Location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F493C7-3524-0E3E-C917-8E8071FE3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4" b="12954"/>
          <a:stretch/>
        </p:blipFill>
        <p:spPr>
          <a:xfrm>
            <a:off x="504471" y="1577802"/>
            <a:ext cx="9695985" cy="4346416"/>
          </a:xfrm>
          <a:prstGeom prst="roundRect">
            <a:avLst>
              <a:gd name="adj" fmla="val 10141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67628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E1A9F-695F-EFCD-44C8-3477ECEBD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D52FC1-228E-4B85-6CF0-AE84E1F0112B}"/>
              </a:ext>
            </a:extLst>
          </p:cNvPr>
          <p:cNvSpPr txBox="1"/>
          <p:nvPr/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363A92"/>
                </a:solidFill>
                <a:latin typeface="SDCC Display" pitchFamily="2" charset="0"/>
                <a:ea typeface="+mj-ea"/>
                <a:cs typeface="Arial" panose="020B0604020202020204" pitchFamily="34" charset="0"/>
              </a:rPr>
              <a:t>Oldcastle Park  - Boundary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5996CF-F190-7999-370C-56997A558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72" y="1328502"/>
            <a:ext cx="10195200" cy="526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30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012FF-DCF0-2B13-C4D8-8FCFBAA2B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7CF578-74DA-A973-68B8-63E4F786B8D1}"/>
              </a:ext>
            </a:extLst>
          </p:cNvPr>
          <p:cNvSpPr txBox="1"/>
          <p:nvPr/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363A92"/>
                </a:solidFill>
                <a:latin typeface="SDCC Display" pitchFamily="2" charset="0"/>
                <a:ea typeface="+mj-ea"/>
                <a:cs typeface="Arial" panose="020B0604020202020204" pitchFamily="34" charset="0"/>
              </a:rPr>
              <a:t>Oldcastle Park – Zoning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2429B8-5529-6BB3-FA7A-3AB593EC2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70" y="1328502"/>
            <a:ext cx="10056026" cy="51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2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8C982-84D1-D09D-2C22-AB124E797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35C648-1521-C927-1F96-6C619CBD2DF8}"/>
              </a:ext>
            </a:extLst>
          </p:cNvPr>
          <p:cNvSpPr txBox="1"/>
          <p:nvPr/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363A92"/>
                </a:solidFill>
                <a:latin typeface="SDCC Display" pitchFamily="2" charset="0"/>
                <a:ea typeface="+mj-ea"/>
                <a:cs typeface="Arial" panose="020B0604020202020204" pitchFamily="34" charset="0"/>
              </a:rPr>
              <a:t>Oldcastle Park – Topography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2A9C4-3018-C530-2424-0C16415B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554" y="1328502"/>
            <a:ext cx="9832918" cy="52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62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66E8C-C4F2-3C21-E594-F10B869A4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367DCC-4AAC-CC6B-1686-7A9A8FFC7A1E}"/>
              </a:ext>
            </a:extLst>
          </p:cNvPr>
          <p:cNvSpPr txBox="1"/>
          <p:nvPr/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363A92"/>
                </a:solidFill>
                <a:latin typeface="SDCC Display" pitchFamily="2" charset="0"/>
                <a:ea typeface="+mj-ea"/>
                <a:cs typeface="Arial" panose="020B0604020202020204" pitchFamily="34" charset="0"/>
              </a:rPr>
              <a:t>Oldcastle Park  – Utilities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A44424-2434-70B8-F113-BAC23F94B8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71" y="1328502"/>
            <a:ext cx="9767993" cy="52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19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6337A-6182-465C-CF57-EEBAA6241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B21A9DD-616C-691D-51A3-0C95E6444F61}"/>
              </a:ext>
            </a:extLst>
          </p:cNvPr>
          <p:cNvSpPr txBox="1"/>
          <p:nvPr/>
        </p:nvSpPr>
        <p:spPr>
          <a:xfrm>
            <a:off x="504471" y="471704"/>
            <a:ext cx="8615865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363A92"/>
                </a:solidFill>
                <a:effectLst/>
                <a:uLnTx/>
                <a:uFillTx/>
                <a:latin typeface="SDCC Display" pitchFamily="2" charset="0"/>
                <a:ea typeface="+mj-ea"/>
                <a:cs typeface="Arial" panose="020B0604020202020204" pitchFamily="34" charset="0"/>
              </a:rPr>
              <a:t>Oldcastle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63A92"/>
                </a:solidFill>
                <a:effectLst/>
                <a:uLnTx/>
                <a:uFillTx/>
                <a:latin typeface="SDCC Display" pitchFamily="2" charset="0"/>
                <a:ea typeface="+mj-ea"/>
                <a:cs typeface="Arial" panose="020B0604020202020204" pitchFamily="34" charset="0"/>
              </a:rPr>
              <a:t> Park  – Overall Plan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35D2C6-4A09-097E-C884-1ECDEA543E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124205"/>
            <a:ext cx="8279996" cy="571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84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0059-9367-B8FF-015E-6FCB4D719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0" y="235079"/>
            <a:ext cx="7967794" cy="856798"/>
          </a:xfrm>
        </p:spPr>
        <p:txBody>
          <a:bodyPr>
            <a:normAutofit/>
          </a:bodyPr>
          <a:lstStyle/>
          <a:p>
            <a:r>
              <a:rPr lang="en-IE" sz="2800" dirty="0">
                <a:latin typeface="SDCC Display" pitchFamily="2" charset="0"/>
              </a:rPr>
              <a:t>Oldcastle</a:t>
            </a:r>
            <a:r>
              <a:rPr lang="en-IE" sz="3000" dirty="0">
                <a:latin typeface="SDCC Display" pitchFamily="2" charset="0"/>
              </a:rPr>
              <a:t> Park  – Landscape Plan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CED536-23F3-BD7A-1F53-E4C12D9E431B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E41EB2-9405-9FC9-D87B-CBD7A0B9B3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0" t="12200" r="591" b="3836"/>
          <a:stretch>
            <a:fillRect/>
          </a:stretch>
        </p:blipFill>
        <p:spPr>
          <a:xfrm>
            <a:off x="4179549" y="980728"/>
            <a:ext cx="4464496" cy="57583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1A88DF-799A-1966-0806-2B43E8F5F7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013318"/>
            <a:ext cx="3675079" cy="26181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77804E-262F-C5FF-9AA1-24AD1459C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642177"/>
            <a:ext cx="3675079" cy="26181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4C5BCC-5D1D-D2E6-BB87-0E0CE726EC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0" r="49596"/>
          <a:stretch>
            <a:fillRect/>
          </a:stretch>
        </p:blipFill>
        <p:spPr>
          <a:xfrm>
            <a:off x="8903515" y="980728"/>
            <a:ext cx="2902140" cy="467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99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E0DD3-2F6B-2CD0-3067-70894BA8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C691-2213-B25A-17AA-0D24F574A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8078"/>
            <a:ext cx="10992130" cy="856798"/>
          </a:xfrm>
        </p:spPr>
        <p:txBody>
          <a:bodyPr>
            <a:normAutofit/>
          </a:bodyPr>
          <a:lstStyle/>
          <a:p>
            <a:r>
              <a:rPr lang="en-IE" sz="3000" dirty="0">
                <a:latin typeface="SDCC Display" pitchFamily="2" charset="0"/>
              </a:rPr>
              <a:t>Oldcastle Park  – House Types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95F684-27CE-9707-5F93-4DC07350EF2A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6F5EE-0206-2E34-E493-C67162A997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138" y="1104876"/>
            <a:ext cx="7524542" cy="5327596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4548A6-DA97-D2DA-056F-7B46B18B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758" y="6023043"/>
            <a:ext cx="1517770" cy="4320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Types H2 &amp; H3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8413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E85C9-44B1-71EE-1342-2AA7E3E1E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988F-577F-4805-9380-9EBA3B9B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8078"/>
            <a:ext cx="10992130" cy="856798"/>
          </a:xfrm>
        </p:spPr>
        <p:txBody>
          <a:bodyPr>
            <a:normAutofit/>
          </a:bodyPr>
          <a:lstStyle/>
          <a:p>
            <a:r>
              <a:rPr lang="en-IE" sz="3000" dirty="0">
                <a:latin typeface="SDCC Display" pitchFamily="2" charset="0"/>
              </a:rPr>
              <a:t>Oldcastle </a:t>
            </a:r>
            <a:r>
              <a:rPr lang="en-IE" sz="2800" dirty="0">
                <a:latin typeface="SDCC Display" pitchFamily="2" charset="0"/>
              </a:rPr>
              <a:t>Park</a:t>
            </a:r>
            <a:r>
              <a:rPr lang="en-IE" sz="3000" dirty="0">
                <a:latin typeface="SDCC Display" pitchFamily="2" charset="0"/>
              </a:rPr>
              <a:t>  – House Types</a:t>
            </a:r>
            <a:endParaRPr lang="en-IE" sz="3000" b="1" dirty="0">
              <a:latin typeface="SDCC Display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95BDA5-60D0-4D9F-3B91-444DE1BD9165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1C072-79E1-5901-39D9-7B61C7D843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110" y="1079322"/>
            <a:ext cx="7590101" cy="5374013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94286D4-8CCA-FB6F-6D4C-5513D16C0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758" y="6023043"/>
            <a:ext cx="1517770" cy="4320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Types H13 &amp; H8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58034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89580-83CA-5C23-0684-F6AB012C8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084A-2672-BB56-128B-591E2AF4B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8078"/>
            <a:ext cx="10992130" cy="856798"/>
          </a:xfrm>
        </p:spPr>
        <p:txBody>
          <a:bodyPr>
            <a:normAutofit/>
          </a:bodyPr>
          <a:lstStyle/>
          <a:p>
            <a:r>
              <a:rPr lang="en-IE" sz="2800" dirty="0">
                <a:latin typeface="SDCC Display" pitchFamily="2" charset="0"/>
              </a:rPr>
              <a:t>Oldcastle</a:t>
            </a:r>
            <a:r>
              <a:rPr lang="en-IE" sz="3200" dirty="0">
                <a:latin typeface="SDCC Display" pitchFamily="2" charset="0"/>
              </a:rPr>
              <a:t> Park  – House Types</a:t>
            </a:r>
            <a:endParaRPr lang="en-IE" sz="3200" b="1" dirty="0">
              <a:latin typeface="SDCC Display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78C38A-3272-DD09-3E28-5DF708F7856D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517EA-6E79-051B-D708-AC4E46B4AB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092" y="1104876"/>
            <a:ext cx="7579816" cy="5366731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BFE0142-A59D-F01C-7720-EEE54BE76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758" y="6023043"/>
            <a:ext cx="1517770" cy="43204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Types H9 &amp; HUD+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54533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B9D5C-DF28-F85F-490E-6592663EF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868AB-F159-15F6-094E-989216151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8078"/>
            <a:ext cx="10992130" cy="856798"/>
          </a:xfrm>
        </p:spPr>
        <p:txBody>
          <a:bodyPr>
            <a:normAutofit/>
          </a:bodyPr>
          <a:lstStyle/>
          <a:p>
            <a:r>
              <a:rPr lang="en-IE" sz="2800" dirty="0">
                <a:latin typeface="SDCC Display" pitchFamily="2" charset="0"/>
              </a:rPr>
              <a:t>Oldcastle</a:t>
            </a:r>
            <a:r>
              <a:rPr lang="en-IE" sz="3200" dirty="0">
                <a:latin typeface="SDCC Display" pitchFamily="2" charset="0"/>
              </a:rPr>
              <a:t> Park  – House Types</a:t>
            </a:r>
            <a:endParaRPr lang="en-IE" sz="3200" b="1" dirty="0">
              <a:latin typeface="SDCC Display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615C0F-A8AA-4BFA-D2C7-E73EEFC32B06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49017-2CB0-FA35-610F-D808BBB9E3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196752"/>
            <a:ext cx="7435308" cy="526441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65E3F93-A0A4-92B9-C03F-EACF411F8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3758" y="6023043"/>
            <a:ext cx="1517770" cy="43204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600" kern="100" dirty="0">
                <a:effectLst/>
                <a:latin typeface="SDCC Display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Types T1 &amp; H12</a:t>
            </a:r>
            <a:endParaRPr lang="en-IE" sz="2600" kern="100" dirty="0">
              <a:effectLst/>
              <a:latin typeface="SDCC Display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58818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C0986-BB34-93F5-7E4A-AE27907F9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9D051-0957-6EF0-D8C5-510817980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60648"/>
            <a:ext cx="10992130" cy="856798"/>
          </a:xfrm>
        </p:spPr>
        <p:txBody>
          <a:bodyPr>
            <a:normAutofit/>
          </a:bodyPr>
          <a:lstStyle/>
          <a:p>
            <a:r>
              <a:rPr lang="en-IE" sz="2800" dirty="0">
                <a:latin typeface="SDCC Display" pitchFamily="2" charset="0"/>
              </a:rPr>
              <a:t>Oldcastle Park  – Apartment Types</a:t>
            </a:r>
            <a:endParaRPr lang="en-IE" sz="2800" b="1" dirty="0">
              <a:latin typeface="SDCC Display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84533C-9386-4584-DA16-A6B0E1ACAA8B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B3C34-EAF9-8BDB-98B6-5468C2FC1B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213" y="1063473"/>
            <a:ext cx="7955574" cy="553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36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70D73-1334-B7A3-432F-0C7031416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445AA-56EA-3850-32F2-C477AF03D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248078"/>
            <a:ext cx="10992130" cy="856798"/>
          </a:xfrm>
        </p:spPr>
        <p:txBody>
          <a:bodyPr>
            <a:normAutofit/>
          </a:bodyPr>
          <a:lstStyle/>
          <a:p>
            <a:r>
              <a:rPr lang="en-IE" sz="3000">
                <a:latin typeface="SDCC Display" pitchFamily="2" charset="0"/>
              </a:rPr>
              <a:t>Oldcastle Park  – 3D View</a:t>
            </a:r>
            <a:endParaRPr lang="en-IE" sz="3000" b="1">
              <a:latin typeface="SDCC Display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D4A4C2-4EFF-0C79-2886-611F32E20CEB}"/>
              </a:ext>
            </a:extLst>
          </p:cNvPr>
          <p:cNvSpPr txBox="1"/>
          <p:nvPr/>
        </p:nvSpPr>
        <p:spPr>
          <a:xfrm>
            <a:off x="2639616" y="2780928"/>
            <a:ext cx="158747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0963656-228B-8165-0E94-7A39F36CC7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0" t="8417" r="16335" b="5735"/>
          <a:stretch>
            <a:fillRect/>
          </a:stretch>
        </p:blipFill>
        <p:spPr>
          <a:xfrm>
            <a:off x="1127448" y="989320"/>
            <a:ext cx="9361040" cy="565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4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D25DCE-C82B-FCD7-F972-1F3CC8DBF08E}"/>
              </a:ext>
            </a:extLst>
          </p:cNvPr>
          <p:cNvSpPr txBox="1"/>
          <p:nvPr/>
        </p:nvSpPr>
        <p:spPr>
          <a:xfrm>
            <a:off x="551384" y="1484784"/>
            <a:ext cx="110172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bg1"/>
              </a:solidFill>
              <a:latin typeface="SDCC Display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  <a:latin typeface="SDCC Display" pitchFamily="2" charset="0"/>
              </a:rPr>
              <a:t>To Advertise in September 2026.</a:t>
            </a:r>
          </a:p>
          <a:p>
            <a:endParaRPr lang="en-GB" sz="2200" dirty="0">
              <a:solidFill>
                <a:schemeClr val="bg1"/>
              </a:solidFill>
              <a:latin typeface="SDCC Display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  <a:latin typeface="SDCC Display" pitchFamily="2" charset="0"/>
              </a:rPr>
              <a:t>Chief Executives Report to full Council in December 2026.</a:t>
            </a:r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86FBB-8796-4A0C-2443-EC197CAA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10" y="374815"/>
            <a:ext cx="7057950" cy="893945"/>
          </a:xfrm>
        </p:spPr>
        <p:txBody>
          <a:bodyPr>
            <a:normAutofit/>
          </a:bodyPr>
          <a:lstStyle/>
          <a:p>
            <a:r>
              <a:rPr lang="en-IE" dirty="0">
                <a:latin typeface="SDCC Display" pitchFamily="2" charset="0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428605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CC3082C-98D6-FB56-364E-02C9E05467DB}"/>
              </a:ext>
            </a:extLst>
          </p:cNvPr>
          <p:cNvSpPr txBox="1"/>
          <p:nvPr/>
        </p:nvSpPr>
        <p:spPr>
          <a:xfrm>
            <a:off x="5951984" y="1988840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>
                <a:solidFill>
                  <a:schemeClr val="bg1"/>
                </a:solidFill>
                <a:latin typeface="SDCC Display" pitchFamily="2" charset="0"/>
              </a:rPr>
              <a:t>Thank you </a:t>
            </a:r>
            <a:endParaRPr lang="en-IE" sz="7200" dirty="0">
              <a:solidFill>
                <a:schemeClr val="bg1"/>
              </a:solidFill>
              <a:latin typeface="SDCC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301867"/>
      </p:ext>
    </p:extLst>
  </p:cSld>
  <p:clrMapOvr>
    <a:masterClrMapping/>
  </p:clrMapOvr>
</p:sld>
</file>

<file path=ppt/theme/theme1.xml><?xml version="1.0" encoding="utf-8"?>
<a:theme xmlns:a="http://schemas.openxmlformats.org/drawingml/2006/main" name="SDCC Master">
  <a:themeElements>
    <a:clrScheme name="Custom 2">
      <a:dk1>
        <a:srgbClr val="000000"/>
      </a:dk1>
      <a:lt1>
        <a:srgbClr val="FFFFFF"/>
      </a:lt1>
      <a:dk2>
        <a:srgbClr val="271B5B"/>
      </a:dk2>
      <a:lt2>
        <a:srgbClr val="BFC2C7"/>
      </a:lt2>
      <a:accent1>
        <a:srgbClr val="363A92"/>
      </a:accent1>
      <a:accent2>
        <a:srgbClr val="F26959"/>
      </a:accent2>
      <a:accent3>
        <a:srgbClr val="79D750"/>
      </a:accent3>
      <a:accent4>
        <a:srgbClr val="9D7EB8"/>
      </a:accent4>
      <a:accent5>
        <a:srgbClr val="7DA6D7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CC_presentation_template Updated.potx" id="{809AE0C1-FB5C-4E8E-BCFD-4BFD462B0860}" vid="{0323FABC-5CF3-46D9-93D9-E0827CAEE1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8984A99D37844EA728838D117CC21F" ma:contentTypeVersion="18" ma:contentTypeDescription="Create a new document." ma:contentTypeScope="" ma:versionID="2ce695f631198abc04733fd2914446cc">
  <xsd:schema xmlns:xsd="http://www.w3.org/2001/XMLSchema" xmlns:xs="http://www.w3.org/2001/XMLSchema" xmlns:p="http://schemas.microsoft.com/office/2006/metadata/properties" xmlns:ns3="0a273788-a56b-48c8-ae5a-1b8588215b5c" xmlns:ns4="f70abbc7-760c-4631-b865-6ef9d371c53c" targetNamespace="http://schemas.microsoft.com/office/2006/metadata/properties" ma:root="true" ma:fieldsID="08be61a356722ccb3045f7a684ebaf2c" ns3:_="" ns4:_="">
    <xsd:import namespace="0a273788-a56b-48c8-ae5a-1b8588215b5c"/>
    <xsd:import namespace="f70abbc7-760c-4631-b865-6ef9d371c5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73788-a56b-48c8-ae5a-1b8588215b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abbc7-760c-4631-b865-6ef9d371c53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a273788-a56b-48c8-ae5a-1b8588215b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996119-93C9-4F16-B12C-2442CE0BFD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273788-a56b-48c8-ae5a-1b8588215b5c"/>
    <ds:schemaRef ds:uri="f70abbc7-760c-4631-b865-6ef9d371c5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8EAFD5-9638-4AEB-9F26-495B8311904F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f70abbc7-760c-4631-b865-6ef9d371c53c"/>
    <ds:schemaRef ds:uri="0a273788-a56b-48c8-ae5a-1b8588215b5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283EFE-2C39-4ADF-BE80-9189230263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SDCC_presentation_template Updated</Template>
  <TotalTime>8529</TotalTime>
  <Words>308</Words>
  <Application>Microsoft Office PowerPoint</Application>
  <PresentationFormat>Widescreen</PresentationFormat>
  <Paragraphs>48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SDCC Display</vt:lpstr>
      <vt:lpstr>SDCC Sans</vt:lpstr>
      <vt:lpstr>SDCC Master</vt:lpstr>
      <vt:lpstr>Part 8 Proposal   Proposed Mixed Tenure Housing Development at Oldcastle Park, Clondalkin, Dublin 22</vt:lpstr>
      <vt:lpstr>PowerPoint Presentation</vt:lpstr>
      <vt:lpstr>Proposed Old Castle Park Mixed Tenure Housing Development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Oldcastle Park  – Landscape Plan</vt:lpstr>
      <vt:lpstr>Oldcastle Park  – House Types</vt:lpstr>
      <vt:lpstr>Oldcastle Park  – House Types</vt:lpstr>
      <vt:lpstr>Oldcastle Park  – House Types</vt:lpstr>
      <vt:lpstr>Oldcastle Park  – House Types</vt:lpstr>
      <vt:lpstr>Oldcastle Park  – Apartment Types</vt:lpstr>
      <vt:lpstr>Oldcastle Park  – 3D View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Declan Healy</dc:creator>
  <cp:lastModifiedBy>Roisin Ralph</cp:lastModifiedBy>
  <cp:revision>35</cp:revision>
  <cp:lastPrinted>2026-09-11T09:44:22Z</cp:lastPrinted>
  <dcterms:created xsi:type="dcterms:W3CDTF">2025-05-27T21:24:40Z</dcterms:created>
  <dcterms:modified xsi:type="dcterms:W3CDTF">2026-09-16T10:56:22Z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2025-05-09T00:00:00Z</vt:filetime>
  </property>
  <property fmtid="{D5CDD505-2E9C-101B-9397-08002B2CF9AE}" pid="3" name="Creator">
    <vt:lpwstr>Adobe Illustrator 29.4 (Macintosh)</vt:lpwstr>
  </property>
  <property fmtid="{D5CDD505-2E9C-101B-9397-08002B2CF9AE}" pid="4" name="LastSaved">
    <vt:filetime>2025-05-09T00:00:00Z</vt:filetime>
  </property>
  <property fmtid="{D5CDD505-2E9C-101B-9397-08002B2CF9AE}" pid="5" name="Producer">
    <vt:lpwstr>Adobe PDF library 17.00</vt:lpwstr>
  </property>
  <property fmtid="{D5CDD505-2E9C-101B-9397-08002B2CF9AE}" pid="6" name="ContentTypeId">
    <vt:lpwstr>0x0101005B8984A99D37844EA728838D117CC21F</vt:lpwstr>
  </property>
</Properties>
</file>