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04" r:id="rId2"/>
    <p:sldId id="256" r:id="rId3"/>
    <p:sldId id="259" r:id="rId4"/>
    <p:sldId id="308" r:id="rId5"/>
    <p:sldId id="309" r:id="rId6"/>
    <p:sldId id="307" r:id="rId7"/>
    <p:sldId id="274" r:id="rId8"/>
  </p:sldIdLst>
  <p:sldSz cx="12192000" cy="6858000"/>
  <p:notesSz cx="6808788" cy="9940925"/>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041" autoAdjust="0"/>
  </p:normalViewPr>
  <p:slideViewPr>
    <p:cSldViewPr>
      <p:cViewPr varScale="1">
        <p:scale>
          <a:sx n="101" d="100"/>
          <a:sy n="101" d="100"/>
        </p:scale>
        <p:origin x="990" y="96"/>
      </p:cViewPr>
      <p:guideLst/>
    </p:cSldViewPr>
  </p:slideViewPr>
  <p:notesTextViewPr>
    <p:cViewPr>
      <p:scale>
        <a:sx n="3" d="2"/>
        <a:sy n="3" d="2"/>
      </p:scale>
      <p:origin x="0" y="0"/>
    </p:cViewPr>
  </p:notesTextViewPr>
  <p:notesViewPr>
    <p:cSldViewPr>
      <p:cViewPr varScale="1">
        <p:scale>
          <a:sx n="77" d="100"/>
          <a:sy n="77" d="100"/>
        </p:scale>
        <p:origin x="40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618" cy="498163"/>
          </a:xfrm>
          <a:prstGeom prst="rect">
            <a:avLst/>
          </a:prstGeom>
        </p:spPr>
        <p:txBody>
          <a:bodyPr vert="horz" lIns="48756" tIns="24378" rIns="48756" bIns="24378" rtlCol="0"/>
          <a:lstStyle>
            <a:lvl1pPr algn="l">
              <a:defRPr sz="600"/>
            </a:lvl1pPr>
          </a:lstStyle>
          <a:p>
            <a:endParaRPr lang="en-US"/>
          </a:p>
        </p:txBody>
      </p:sp>
      <p:sp>
        <p:nvSpPr>
          <p:cNvPr id="3" name="Date Placeholder 2"/>
          <p:cNvSpPr>
            <a:spLocks noGrp="1"/>
          </p:cNvSpPr>
          <p:nvPr>
            <p:ph type="dt" idx="1"/>
          </p:nvPr>
        </p:nvSpPr>
        <p:spPr>
          <a:xfrm>
            <a:off x="3856557" y="0"/>
            <a:ext cx="2950618" cy="498163"/>
          </a:xfrm>
          <a:prstGeom prst="rect">
            <a:avLst/>
          </a:prstGeom>
        </p:spPr>
        <p:txBody>
          <a:bodyPr vert="horz" lIns="48756" tIns="24378" rIns="48756" bIns="24378" rtlCol="0"/>
          <a:lstStyle>
            <a:lvl1pPr algn="r">
              <a:defRPr sz="600"/>
            </a:lvl1pPr>
          </a:lstStyle>
          <a:p>
            <a:fld id="{9F6A2F78-8593-D34B-A54B-A913B4ADD88D}" type="datetimeFigureOut">
              <a:rPr lang="en-US" smtClean="0"/>
              <a:t>9/10/2026</a:t>
            </a:fld>
            <a:endParaRPr lang="en-US"/>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48756" tIns="24378" rIns="48756" bIns="24378" rtlCol="0" anchor="ctr"/>
          <a:lstStyle/>
          <a:p>
            <a:endParaRPr lang="en-US"/>
          </a:p>
        </p:txBody>
      </p:sp>
      <p:sp>
        <p:nvSpPr>
          <p:cNvPr id="5" name="Notes Placeholder 4"/>
          <p:cNvSpPr>
            <a:spLocks noGrp="1"/>
          </p:cNvSpPr>
          <p:nvPr>
            <p:ph type="body" sz="quarter" idx="3"/>
          </p:nvPr>
        </p:nvSpPr>
        <p:spPr>
          <a:xfrm>
            <a:off x="680664" y="4783478"/>
            <a:ext cx="5447460" cy="3915530"/>
          </a:xfrm>
          <a:prstGeom prst="rect">
            <a:avLst/>
          </a:prstGeom>
        </p:spPr>
        <p:txBody>
          <a:bodyPr vert="horz" lIns="48756" tIns="24378" rIns="48756" bIns="24378"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9442763"/>
            <a:ext cx="2950618" cy="498162"/>
          </a:xfrm>
          <a:prstGeom prst="rect">
            <a:avLst/>
          </a:prstGeom>
        </p:spPr>
        <p:txBody>
          <a:bodyPr vert="horz" lIns="48756" tIns="24378" rIns="48756" bIns="24378" rtlCol="0" anchor="b"/>
          <a:lstStyle>
            <a:lvl1pPr algn="l">
              <a:defRPr sz="600"/>
            </a:lvl1pPr>
          </a:lstStyle>
          <a:p>
            <a:endParaRPr lang="en-US"/>
          </a:p>
        </p:txBody>
      </p:sp>
      <p:sp>
        <p:nvSpPr>
          <p:cNvPr id="7" name="Slide Number Placeholder 6"/>
          <p:cNvSpPr>
            <a:spLocks noGrp="1"/>
          </p:cNvSpPr>
          <p:nvPr>
            <p:ph type="sldNum" sz="quarter" idx="5"/>
          </p:nvPr>
        </p:nvSpPr>
        <p:spPr>
          <a:xfrm>
            <a:off x="3856557" y="9442763"/>
            <a:ext cx="2950618" cy="498162"/>
          </a:xfrm>
          <a:prstGeom prst="rect">
            <a:avLst/>
          </a:prstGeom>
        </p:spPr>
        <p:txBody>
          <a:bodyPr vert="horz" lIns="48756" tIns="24378" rIns="48756" bIns="24378" rtlCol="0" anchor="b"/>
          <a:lstStyle>
            <a:lvl1pPr algn="r">
              <a:defRPr sz="6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1</a:t>
            </a:fld>
            <a:endParaRPr lang="en-US"/>
          </a:p>
        </p:txBody>
      </p:sp>
    </p:spTree>
    <p:extLst>
      <p:ext uri="{BB962C8B-B14F-4D97-AF65-F5344CB8AC3E}">
        <p14:creationId xmlns:p14="http://schemas.microsoft.com/office/powerpoint/2010/main" val="227288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fld id="{F374F5B9-8B24-7A4E-B5A9-4C8F6F8C6B31}" type="slidenum">
              <a:rPr lang="en-US" smtClean="0"/>
              <a:t>2</a:t>
            </a:fld>
            <a:endParaRPr lang="en-US"/>
          </a:p>
        </p:txBody>
      </p:sp>
    </p:spTree>
    <p:extLst>
      <p:ext uri="{BB962C8B-B14F-4D97-AF65-F5344CB8AC3E}">
        <p14:creationId xmlns:p14="http://schemas.microsoft.com/office/powerpoint/2010/main" val="89277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057275"/>
            <a:ext cx="5964238" cy="3354388"/>
          </a:xfrm>
        </p:spPr>
      </p:sp>
      <p:sp>
        <p:nvSpPr>
          <p:cNvPr id="3" name="Notes Placeholder 2"/>
          <p:cNvSpPr>
            <a:spLocks noGrp="1"/>
          </p:cNvSpPr>
          <p:nvPr>
            <p:ph type="body" idx="1"/>
          </p:nvPr>
        </p:nvSpPr>
        <p:spPr>
          <a:xfrm>
            <a:off x="680664" y="4610421"/>
            <a:ext cx="5447460" cy="4832341"/>
          </a:xfrm>
        </p:spPr>
        <p:txBody>
          <a:bodyPr/>
          <a:lstStyle/>
          <a:p>
            <a:endParaRPr lang="en-IE" sz="1200"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a:p>
        </p:txBody>
      </p:sp>
    </p:spTree>
    <p:extLst>
      <p:ext uri="{BB962C8B-B14F-4D97-AF65-F5344CB8AC3E}">
        <p14:creationId xmlns:p14="http://schemas.microsoft.com/office/powerpoint/2010/main" val="18200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8673-08EE-EECD-5A7E-6C8D58926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32B02-9D35-3C15-96B1-C72696C9473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C7644A6E-A5C0-6B1A-13D0-3AEA4F98F3C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AC5F4E28-9969-4B1C-3B3D-9647981F12C3}"/>
              </a:ext>
            </a:extLst>
          </p:cNvPr>
          <p:cNvSpPr>
            <a:spLocks noGrp="1"/>
          </p:cNvSpPr>
          <p:nvPr>
            <p:ph type="sldNum" sz="quarter" idx="5"/>
          </p:nvPr>
        </p:nvSpPr>
        <p:spPr/>
        <p:txBody>
          <a:bodyPr/>
          <a:lstStyle/>
          <a:p>
            <a:fld id="{F374F5B9-8B24-7A4E-B5A9-4C8F6F8C6B31}" type="slidenum">
              <a:rPr lang="en-US" smtClean="0"/>
              <a:t>4</a:t>
            </a:fld>
            <a:endParaRPr lang="en-US"/>
          </a:p>
        </p:txBody>
      </p:sp>
    </p:spTree>
    <p:extLst>
      <p:ext uri="{BB962C8B-B14F-4D97-AF65-F5344CB8AC3E}">
        <p14:creationId xmlns:p14="http://schemas.microsoft.com/office/powerpoint/2010/main" val="2247504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464E7-E64A-1E21-E253-1C8F5657F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617D2-B75D-4769-F040-4DCC25EB8C4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A2D3D6C1-A3E8-591B-F0DD-6198A5B3D69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9C5E1969-BBB6-B361-C629-0E261500D812}"/>
              </a:ext>
            </a:extLst>
          </p:cNvPr>
          <p:cNvSpPr>
            <a:spLocks noGrp="1"/>
          </p:cNvSpPr>
          <p:nvPr>
            <p:ph type="sldNum" sz="quarter" idx="5"/>
          </p:nvPr>
        </p:nvSpPr>
        <p:spPr/>
        <p:txBody>
          <a:bodyPr/>
          <a:lstStyle/>
          <a:p>
            <a:fld id="{F374F5B9-8B24-7A4E-B5A9-4C8F6F8C6B31}" type="slidenum">
              <a:rPr lang="en-US" smtClean="0"/>
              <a:t>5</a:t>
            </a:fld>
            <a:endParaRPr lang="en-US"/>
          </a:p>
        </p:txBody>
      </p:sp>
    </p:spTree>
    <p:extLst>
      <p:ext uri="{BB962C8B-B14F-4D97-AF65-F5344CB8AC3E}">
        <p14:creationId xmlns:p14="http://schemas.microsoft.com/office/powerpoint/2010/main" val="982423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E51B5-E3A6-7F43-3E53-DC73C06A8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B665-2E89-BB83-A05A-C5A62DC8B910}"/>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2CB5B2FA-714F-B287-5E9C-D694BA6047D9}"/>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CA0FEE14-398E-4F99-E9E7-2013F77AD18A}"/>
              </a:ext>
            </a:extLst>
          </p:cNvPr>
          <p:cNvSpPr>
            <a:spLocks noGrp="1"/>
          </p:cNvSpPr>
          <p:nvPr>
            <p:ph type="sldNum" sz="quarter" idx="5"/>
          </p:nvPr>
        </p:nvSpPr>
        <p:spPr/>
        <p:txBody>
          <a:bodyPr/>
          <a:lstStyle/>
          <a:p>
            <a:fld id="{F374F5B9-8B24-7A4E-B5A9-4C8F6F8C6B31}" type="slidenum">
              <a:rPr lang="en-US" smtClean="0"/>
              <a:t>6</a:t>
            </a:fld>
            <a:endParaRPr lang="en-US"/>
          </a:p>
        </p:txBody>
      </p:sp>
    </p:spTree>
    <p:extLst>
      <p:ext uri="{BB962C8B-B14F-4D97-AF65-F5344CB8AC3E}">
        <p14:creationId xmlns:p14="http://schemas.microsoft.com/office/powerpoint/2010/main" val="206167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7</a:t>
            </a:fld>
            <a:endParaRPr lang="en-US"/>
          </a:p>
        </p:txBody>
      </p:sp>
    </p:spTree>
    <p:extLst>
      <p:ext uri="{BB962C8B-B14F-4D97-AF65-F5344CB8AC3E}">
        <p14:creationId xmlns:p14="http://schemas.microsoft.com/office/powerpoint/2010/main" val="2516221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GB" sz="5321" b="0" strike="noStrike" spc="-1">
              <a:latin typeface="Arial"/>
            </a:endParaRPr>
          </a:p>
        </p:txBody>
      </p:sp>
      <p:sp>
        <p:nvSpPr>
          <p:cNvPr id="6" name="PlaceHolder 2"/>
          <p:cNvSpPr>
            <a:spLocks noGrp="1"/>
          </p:cNvSpPr>
          <p:nvPr>
            <p:ph type="subTitle"/>
          </p:nvPr>
        </p:nvSpPr>
        <p:spPr>
          <a:xfrm>
            <a:off x="609562" y="1604399"/>
            <a:ext cx="10971684" cy="3976819"/>
          </a:xfrm>
          <a:prstGeom prst="rect">
            <a:avLst/>
          </a:prstGeom>
          <a:noFill/>
          <a:ln w="0">
            <a:noFill/>
          </a:ln>
        </p:spPr>
        <p:txBody>
          <a:bodyPr lIns="0" tIns="0" rIns="0" bIns="0" anchor="ctr">
            <a:noAutofit/>
          </a:bodyPr>
          <a:lstStyle/>
          <a:p>
            <a:pPr algn="ctr">
              <a:buNone/>
            </a:pPr>
            <a:endParaRPr lang="en-GB" sz="387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E3476F3-8F62-48A5-9B4A-96B31845AE82}" type="slidenum">
              <a:t>‹#›</a:t>
            </a:fld>
            <a:endParaRPr/>
          </a:p>
        </p:txBody>
      </p:sp>
      <p:sp>
        <p:nvSpPr>
          <p:cNvPr id="3"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220796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8" r:id="rId22"/>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Image 7">
            <a:extLst>
              <a:ext uri="{FF2B5EF4-FFF2-40B4-BE49-F238E27FC236}">
                <a16:creationId xmlns:a16="http://schemas.microsoft.com/office/drawing/2014/main" id="{07482F98-2FC7-FD26-C3AB-4C18F6151EA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0630" y="1174686"/>
            <a:ext cx="2090738" cy="858837"/>
          </a:xfrm>
          <a:prstGeom prst="rect">
            <a:avLst/>
          </a:prstGeom>
          <a:noFill/>
          <a:extLst>
            <a:ext uri="{909E8E84-426E-40DD-AFC4-6F175D3DCCD1}">
              <a14:hiddenFill xmlns:a14="http://schemas.microsoft.com/office/drawing/2010/main">
                <a:solidFill>
                  <a:srgbClr val="FFFFFF"/>
                </a:solidFill>
              </a14:hiddenFill>
            </a:ext>
          </a:extLst>
        </p:spPr>
      </p:pic>
      <p:pic>
        <p:nvPicPr>
          <p:cNvPr id="3093" name="Image 8">
            <a:extLst>
              <a:ext uri="{FF2B5EF4-FFF2-40B4-BE49-F238E27FC236}">
                <a16:creationId xmlns:a16="http://schemas.microsoft.com/office/drawing/2014/main" id="{E20A11ED-55EF-0A59-8097-07AF248B04C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0555" y="2344482"/>
            <a:ext cx="750888" cy="9175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3">
            <a:extLst>
              <a:ext uri="{FF2B5EF4-FFF2-40B4-BE49-F238E27FC236}">
                <a16:creationId xmlns:a16="http://schemas.microsoft.com/office/drawing/2014/main" id="{87CBC0B9-5382-BCF8-1F84-CE69DDACD83D}"/>
              </a:ext>
            </a:extLst>
          </p:cNvPr>
          <p:cNvSpPr>
            <a:spLocks noChangeArrowheads="1"/>
          </p:cNvSpPr>
          <p:nvPr/>
        </p:nvSpPr>
        <p:spPr bwMode="auto">
          <a:xfrm>
            <a:off x="3050134" y="620688"/>
            <a:ext cx="6091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SDCC Sans" pitchFamily="2" charset="0"/>
                <a:cs typeface="SDCC Sans" pitchFamily="2" charset="0"/>
              </a:rPr>
              <a:t>COMHAIRLE CONTAE ÁTHA CLIATH THEAS SOUTH DUBLIN COUNTY COUNCIL</a:t>
            </a:r>
            <a:endParaRPr kumimoji="0" lang="en-IE" altLang="en-US"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sp>
        <p:nvSpPr>
          <p:cNvPr id="17" name="Rectangle 24">
            <a:extLst>
              <a:ext uri="{FF2B5EF4-FFF2-40B4-BE49-F238E27FC236}">
                <a16:creationId xmlns:a16="http://schemas.microsoft.com/office/drawing/2014/main" id="{15B5AC74-12B7-0ECF-100E-95E242DA0F66}"/>
              </a:ext>
            </a:extLst>
          </p:cNvPr>
          <p:cNvSpPr>
            <a:spLocks noChangeArrowheads="1"/>
          </p:cNvSpPr>
          <p:nvPr/>
        </p:nvSpPr>
        <p:spPr bwMode="auto">
          <a:xfrm>
            <a:off x="9867386" y="1373907"/>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SDCC Sans" pitchFamily="2" charset="0"/>
                <a:cs typeface="SDCC Sans" pitchFamily="2"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74A289AB-57D9-9ED6-3331-09E1DFE75822}"/>
              </a:ext>
            </a:extLst>
          </p:cNvPr>
          <p:cNvSpPr txBox="1"/>
          <p:nvPr/>
        </p:nvSpPr>
        <p:spPr>
          <a:xfrm>
            <a:off x="2927648" y="3558985"/>
            <a:ext cx="6624736" cy="1754326"/>
          </a:xfrm>
          <a:prstGeom prst="rect">
            <a:avLst/>
          </a:prstGeom>
          <a:noFill/>
        </p:spPr>
        <p:txBody>
          <a:bodyPr wrap="square" rtlCol="0">
            <a:spAutoFit/>
          </a:bodyPr>
          <a:lstStyle/>
          <a:p>
            <a:pPr algn="ctr"/>
            <a:r>
              <a:rPr lang="en-US" sz="1800" b="1" u="sng" dirty="0"/>
              <a:t>MEETING OF </a:t>
            </a:r>
            <a:r>
              <a:rPr lang="en-GB" sz="1800" b="1" u="sng" dirty="0"/>
              <a:t>Clondalkin, Newcastle, Rathcoole, Saggart and Brittas Area Committee</a:t>
            </a:r>
            <a:endParaRPr lang="en-IE" sz="1800" dirty="0"/>
          </a:p>
          <a:p>
            <a:pPr algn="ctr"/>
            <a:endParaRPr lang="en-IE" dirty="0"/>
          </a:p>
          <a:p>
            <a:pPr algn="ctr"/>
            <a:r>
              <a:rPr lang="en-US" sz="1800" b="1" u="sng" dirty="0"/>
              <a:t>September 2026</a:t>
            </a:r>
          </a:p>
          <a:p>
            <a:pPr algn="ctr"/>
            <a:endParaRPr lang="en-US" sz="1800" b="1" u="sng" dirty="0"/>
          </a:p>
          <a:p>
            <a:pPr algn="ctr"/>
            <a:r>
              <a:rPr lang="en-US" sz="1800" b="1" u="sng" dirty="0"/>
              <a:t>Arts </a:t>
            </a:r>
            <a:r>
              <a:rPr lang="en-US" sz="1800" b="1" u="sng" dirty="0" err="1"/>
              <a:t>Programme</a:t>
            </a:r>
            <a:r>
              <a:rPr lang="en-US" sz="1800" b="1" u="sng" dirty="0"/>
              <a:t> Update</a:t>
            </a:r>
            <a:endParaRPr lang="en-IE" dirty="0"/>
          </a:p>
        </p:txBody>
      </p:sp>
    </p:spTree>
    <p:extLst>
      <p:ext uri="{BB962C8B-B14F-4D97-AF65-F5344CB8AC3E}">
        <p14:creationId xmlns:p14="http://schemas.microsoft.com/office/powerpoint/2010/main" val="340942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894609" y="1189414"/>
            <a:ext cx="6700065" cy="4479175"/>
          </a:xfrm>
        </p:spPr>
        <p:txBody>
          <a:bodyPr/>
          <a:lstStyle/>
          <a:p>
            <a:r>
              <a:rPr lang="en-US" dirty="0"/>
              <a:t>SDCC </a:t>
            </a:r>
            <a:br>
              <a:rPr lang="en-US" dirty="0"/>
            </a:br>
            <a:r>
              <a:rPr lang="en-US" dirty="0"/>
              <a:t>Arts Office September ACM Report</a:t>
            </a:r>
          </a:p>
        </p:txBody>
      </p:sp>
      <p:sp>
        <p:nvSpPr>
          <p:cNvPr id="3" name="Text Placeholder 2">
            <a:extLst>
              <a:ext uri="{FF2B5EF4-FFF2-40B4-BE49-F238E27FC236}">
                <a16:creationId xmlns:a16="http://schemas.microsoft.com/office/drawing/2014/main" id="{86033DE9-FC18-E1FB-2675-20D9FBCB756C}"/>
              </a:ext>
            </a:extLst>
          </p:cNvPr>
          <p:cNvSpPr>
            <a:spLocks noGrp="1"/>
          </p:cNvSpPr>
          <p:nvPr>
            <p:ph type="body" sz="quarter" idx="10"/>
          </p:nvPr>
        </p:nvSpPr>
        <p:spPr/>
        <p:txBody>
          <a:bodyPr>
            <a:normAutofit/>
          </a:bodyPr>
          <a:lstStyle/>
          <a:p>
            <a:r>
              <a:rPr lang="en-US" dirty="0"/>
              <a:t>Created by</a:t>
            </a:r>
            <a:br>
              <a:rPr lang="en-US" dirty="0"/>
            </a:br>
            <a:r>
              <a:rPr lang="en-US" dirty="0"/>
              <a:t>Arts Office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Richie O’Sullivan</a:t>
            </a:r>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a:xfrm>
            <a:off x="319626" y="6206296"/>
            <a:ext cx="1167862" cy="360000"/>
          </a:xfrm>
        </p:spPr>
        <p:txBody>
          <a:bodyPr/>
          <a:lstStyle/>
          <a:p>
            <a:pPr algn="ctr"/>
            <a:r>
              <a:rPr lang="en-GB" dirty="0"/>
              <a:t>September 2026</a:t>
            </a:r>
          </a:p>
        </p:txBody>
      </p:sp>
    </p:spTree>
    <p:extLst>
      <p:ext uri="{BB962C8B-B14F-4D97-AF65-F5344CB8AC3E}">
        <p14:creationId xmlns:p14="http://schemas.microsoft.com/office/powerpoint/2010/main" val="19305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BC497D-C7E3-80F9-BDD1-159DF3A8FC3D}"/>
              </a:ext>
            </a:extLst>
          </p:cNvPr>
          <p:cNvSpPr>
            <a:spLocks noGrp="1"/>
          </p:cNvSpPr>
          <p:nvPr/>
        </p:nvSpPr>
        <p:spPr>
          <a:xfrm>
            <a:off x="664698" y="764704"/>
            <a:ext cx="8023589" cy="856798"/>
          </a:xfrm>
          <a:prstGeom prst="rect">
            <a:avLst/>
          </a:prstGeom>
        </p:spPr>
        <p:txBody>
          <a:bodyPr vert="horz" lIns="0" tIns="0" rIns="0" bIns="0" rtlCol="0" anchor="ctr">
            <a:noAutofit/>
          </a:bodyPr>
          <a:lstStyle>
            <a:lvl1pPr eaLnBrk="1" hangingPunct="1">
              <a:defRPr sz="3275" b="0" i="0">
                <a:solidFill>
                  <a:schemeClr val="bg1"/>
                </a:solidFill>
                <a:latin typeface="+mn-lt"/>
                <a:ea typeface="+mj-ea"/>
                <a:cs typeface="Arial" panose="020B0604020202020204" pitchFamily="34" charset="0"/>
              </a:defRPr>
            </a:lvl1pPr>
          </a:lstStyle>
          <a:p>
            <a:pPr>
              <a:lnSpc>
                <a:spcPct val="100000"/>
              </a:lnSpc>
            </a:pPr>
            <a:r>
              <a:rPr lang="en-IE" sz="4400" dirty="0"/>
              <a:t>Arts Office Team Update	</a:t>
            </a:r>
          </a:p>
        </p:txBody>
      </p:sp>
      <p:sp>
        <p:nvSpPr>
          <p:cNvPr id="6" name="Text Placeholder 6">
            <a:extLst>
              <a:ext uri="{FF2B5EF4-FFF2-40B4-BE49-F238E27FC236}">
                <a16:creationId xmlns:a16="http://schemas.microsoft.com/office/drawing/2014/main" id="{DFDB26AC-A797-390C-D27E-BF5E66F6D540}"/>
              </a:ext>
            </a:extLst>
          </p:cNvPr>
          <p:cNvSpPr>
            <a:spLocks noGrp="1"/>
          </p:cNvSpPr>
          <p:nvPr/>
        </p:nvSpPr>
        <p:spPr>
          <a:xfrm>
            <a:off x="664698" y="2204864"/>
            <a:ext cx="10278946" cy="4104455"/>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3200" dirty="0"/>
              <a:t>The Arts Office are delighted that Yasmin Mello has joined the team recently as the new Assistant Arts Officer for Early Years, Children, and Young People. </a:t>
            </a:r>
          </a:p>
          <a:p>
            <a:endParaRPr lang="en-IE" sz="4400" dirty="0"/>
          </a:p>
          <a:p>
            <a:endParaRPr lang="en-IE" sz="4400" dirty="0"/>
          </a:p>
          <a:p>
            <a:br>
              <a:rPr lang="en-GB" sz="2400" dirty="0"/>
            </a:br>
            <a:endParaRPr lang="en-GB" sz="2800" dirty="0"/>
          </a:p>
        </p:txBody>
      </p:sp>
    </p:spTree>
    <p:extLst>
      <p:ext uri="{BB962C8B-B14F-4D97-AF65-F5344CB8AC3E}">
        <p14:creationId xmlns:p14="http://schemas.microsoft.com/office/powerpoint/2010/main" val="240654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0C4F-88B2-59AD-EC0A-C244D684BB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7F551E-2630-9AE2-A64B-A3A96F7C42B1}"/>
              </a:ext>
            </a:extLst>
          </p:cNvPr>
          <p:cNvSpPr>
            <a:spLocks noGrp="1"/>
          </p:cNvSpPr>
          <p:nvPr/>
        </p:nvSpPr>
        <p:spPr>
          <a:xfrm>
            <a:off x="504471" y="548680"/>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lnSpc>
                <a:spcPct val="90000"/>
              </a:lnSpc>
              <a:spcAft>
                <a:spcPts val="600"/>
              </a:spcAft>
            </a:pPr>
            <a:r>
              <a:rPr lang="en-US" sz="2800" dirty="0"/>
              <a:t>Creative Ireland South Dublin Schools Culture Award </a:t>
            </a:r>
          </a:p>
        </p:txBody>
      </p:sp>
      <p:sp>
        <p:nvSpPr>
          <p:cNvPr id="6" name="Text Placeholder 6">
            <a:extLst>
              <a:ext uri="{FF2B5EF4-FFF2-40B4-BE49-F238E27FC236}">
                <a16:creationId xmlns:a16="http://schemas.microsoft.com/office/drawing/2014/main" id="{8BD59786-B403-7F2B-F5DE-D947F0D134D4}"/>
              </a:ext>
            </a:extLst>
          </p:cNvPr>
          <p:cNvSpPr>
            <a:spLocks noGrp="1"/>
          </p:cNvSpPr>
          <p:nvPr/>
        </p:nvSpPr>
        <p:spPr>
          <a:xfrm>
            <a:off x="504471" y="1667285"/>
            <a:ext cx="5375505" cy="5196842"/>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gn="l"/>
            <a:r>
              <a:rPr lang="en-IE" sz="1600" dirty="0"/>
              <a:t>The Creative Ireland South Dublin, Schools Culture Award 2026 seeks applications from interested schools located in South Dublin County for cultural projects. This initiative seeks to support primary schools, second level schools and programmes that support early school leavers, to develop programmes and projects that will enrich arts practice in schools in the county, in the disciplines of Drama, Dance and Visual Arts. Awards will be granted in the region of €500 - €2,000. The maximum amount of any award is €2,000. </a:t>
            </a:r>
          </a:p>
          <a:p>
            <a:pPr algn="l"/>
            <a:r>
              <a:rPr lang="en-IE" sz="1600" dirty="0"/>
              <a:t>For more information, please contact Eithne Swaine, Creative Communities Engagement Officer on eswaine@sdublincoco.ie </a:t>
            </a:r>
          </a:p>
          <a:p>
            <a:pPr algn="l"/>
            <a:r>
              <a:rPr lang="en-IE" sz="1600" dirty="0"/>
              <a:t>The deadline for queries is </a:t>
            </a:r>
            <a:r>
              <a:rPr lang="en-IE" sz="1600" b="1" dirty="0"/>
              <a:t>Wednesday 16</a:t>
            </a:r>
            <a:r>
              <a:rPr lang="en-IE" sz="1600" b="1" baseline="30000" dirty="0"/>
              <a:t>th</a:t>
            </a:r>
            <a:r>
              <a:rPr lang="en-IE" sz="1600" b="1" dirty="0"/>
              <a:t> of September</a:t>
            </a:r>
            <a:endParaRPr lang="en-IE" sz="1600" dirty="0"/>
          </a:p>
          <a:p>
            <a:pPr algn="l"/>
            <a:r>
              <a:rPr lang="en-IE" sz="1600" dirty="0"/>
              <a:t>Deadline for applications: </a:t>
            </a:r>
            <a:r>
              <a:rPr lang="en-IE" sz="1600" b="1" dirty="0"/>
              <a:t>Friday 25</a:t>
            </a:r>
            <a:r>
              <a:rPr lang="en-IE" sz="1600" b="1" baseline="30000" dirty="0"/>
              <a:t>th</a:t>
            </a:r>
            <a:r>
              <a:rPr lang="en-IE" sz="1600" b="1" dirty="0"/>
              <a:t> Sept 2026 @ 5pm</a:t>
            </a:r>
          </a:p>
          <a:p>
            <a:endParaRPr lang="en-IE" sz="1600" dirty="0"/>
          </a:p>
          <a:p>
            <a:br>
              <a:rPr lang="en-IE" sz="1600" dirty="0"/>
            </a:br>
            <a:endParaRPr lang="en-IE" sz="1600" dirty="0"/>
          </a:p>
        </p:txBody>
      </p:sp>
      <p:pic>
        <p:nvPicPr>
          <p:cNvPr id="3" name="Picture 2">
            <a:extLst>
              <a:ext uri="{FF2B5EF4-FFF2-40B4-BE49-F238E27FC236}">
                <a16:creationId xmlns:a16="http://schemas.microsoft.com/office/drawing/2014/main" id="{34EFDD21-4795-4B43-B237-80508CE72DB7}"/>
              </a:ext>
            </a:extLst>
          </p:cNvPr>
          <p:cNvPicPr>
            <a:picLocks noChangeAspect="1"/>
          </p:cNvPicPr>
          <p:nvPr/>
        </p:nvPicPr>
        <p:blipFill>
          <a:blip r:embed="rId3" cstate="print">
            <a:extLst>
              <a:ext uri="{28A0092B-C50C-407E-A947-70E740481C1C}">
                <a14:useLocalDpi xmlns:a14="http://schemas.microsoft.com/office/drawing/2010/main" val="0"/>
              </a:ext>
            </a:extLst>
          </a:blip>
          <a:srcRect l="1353" r="-2" b="-2"/>
          <a:stretch>
            <a:fillRect/>
          </a:stretch>
        </p:blipFill>
        <p:spPr>
          <a:xfrm>
            <a:off x="6168008" y="1731362"/>
            <a:ext cx="5605146" cy="3395276"/>
          </a:xfrm>
          <a:prstGeom prst="roundRect">
            <a:avLst>
              <a:gd name="adj" fmla="val 10628"/>
            </a:avLst>
          </a:prstGeom>
          <a:noFill/>
        </p:spPr>
      </p:pic>
    </p:spTree>
    <p:extLst>
      <p:ext uri="{BB962C8B-B14F-4D97-AF65-F5344CB8AC3E}">
        <p14:creationId xmlns:p14="http://schemas.microsoft.com/office/powerpoint/2010/main" val="109295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6E31C-1B32-8616-EEB7-889C6A0E35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7DD9AF-C6BF-7190-1AB2-B5F81A91B0B4}"/>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sz="3000"/>
              <a:t>Creative Ireland Film Award </a:t>
            </a:r>
          </a:p>
        </p:txBody>
      </p:sp>
      <p:sp>
        <p:nvSpPr>
          <p:cNvPr id="6" name="Text Placeholder 6">
            <a:extLst>
              <a:ext uri="{FF2B5EF4-FFF2-40B4-BE49-F238E27FC236}">
                <a16:creationId xmlns:a16="http://schemas.microsoft.com/office/drawing/2014/main" id="{0FC599B1-41FF-786B-0568-6A68BDA5692E}"/>
              </a:ext>
            </a:extLst>
          </p:cNvPr>
          <p:cNvSpPr>
            <a:spLocks noGrp="1"/>
          </p:cNvSpPr>
          <p:nvPr/>
        </p:nvSpPr>
        <p:spPr>
          <a:xfrm>
            <a:off x="504470" y="1439180"/>
            <a:ext cx="3675573" cy="4485038"/>
          </a:xfrm>
          <a:prstGeom prst="rect">
            <a:avLst/>
          </a:prstGeom>
        </p:spPr>
        <p:txBody>
          <a:bodyPr vert="horz" lIns="0" tIns="0" rIns="0" bIns="0" rtlCol="0">
            <a:normAutofit fontScale="92500" lnSpcReduction="10000"/>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b="1" dirty="0"/>
              <a:t> </a:t>
            </a:r>
            <a:endParaRPr lang="en-IE" dirty="0"/>
          </a:p>
          <a:p>
            <a:r>
              <a:rPr lang="en-IE" dirty="0"/>
              <a:t>Creative Ireland South Dublin is seeking applications from filmmakers living in South Dublin County, who have a developed a script which has been seen by a Director and has input from a Producer, for the </a:t>
            </a:r>
            <a:r>
              <a:rPr lang="en-IE" b="1" dirty="0"/>
              <a:t>Film Award 2026</a:t>
            </a:r>
            <a:r>
              <a:rPr lang="en-IE" dirty="0"/>
              <a:t>. The aim of the award is to develop talent, creativity, and activity in filmmaking within the county</a:t>
            </a:r>
          </a:p>
          <a:p>
            <a:r>
              <a:rPr lang="en-IE" b="1" dirty="0"/>
              <a:t>For strand A :</a:t>
            </a:r>
            <a:r>
              <a:rPr lang="en-IE" dirty="0"/>
              <a:t> The Award of up to €10,000 will be made to a filmmaker or film company towards the cost of production of a short film (drama or documentary) of 12 – 15 minutes in duration to be shot in South Dublin County administrative area</a:t>
            </a:r>
            <a:r>
              <a:rPr lang="en-IE" b="1" dirty="0"/>
              <a:t>. </a:t>
            </a:r>
            <a:endParaRPr lang="en-IE" dirty="0"/>
          </a:p>
          <a:p>
            <a:r>
              <a:rPr lang="en-IE" b="1" dirty="0"/>
              <a:t>For Strand B: </a:t>
            </a:r>
            <a:r>
              <a:rPr lang="en-IE" dirty="0"/>
              <a:t>This year we are also inviting applications from emerging filmmakers who are currently developing a script with the view to being selected for a film industry mentoring day covering application writing, scriptwriting and networking workshops.</a:t>
            </a:r>
          </a:p>
          <a:p>
            <a:r>
              <a:rPr lang="en-IE" b="1" dirty="0"/>
              <a:t>Deadline: Monday, September 21, 2026 at 5:00 PM</a:t>
            </a:r>
            <a:endParaRPr lang="en-IE" dirty="0"/>
          </a:p>
        </p:txBody>
      </p:sp>
      <p:pic>
        <p:nvPicPr>
          <p:cNvPr id="3" name="Picture 2">
            <a:extLst>
              <a:ext uri="{FF2B5EF4-FFF2-40B4-BE49-F238E27FC236}">
                <a16:creationId xmlns:a16="http://schemas.microsoft.com/office/drawing/2014/main" id="{AABAB161-44C9-304A-4B62-3F4ED55F2D1C}"/>
              </a:ext>
            </a:extLst>
          </p:cNvPr>
          <p:cNvPicPr>
            <a:picLocks noChangeAspect="1"/>
          </p:cNvPicPr>
          <p:nvPr/>
        </p:nvPicPr>
        <p:blipFill>
          <a:blip r:embed="rId3" cstate="print">
            <a:extLst>
              <a:ext uri="{28A0092B-C50C-407E-A947-70E740481C1C}">
                <a14:useLocalDpi xmlns:a14="http://schemas.microsoft.com/office/drawing/2010/main" val="0"/>
              </a:ext>
            </a:extLst>
          </a:blip>
          <a:srcRect t="643" r="-2" b="7475"/>
          <a:stretch>
            <a:fillRect/>
          </a:stretch>
        </p:blipFill>
        <p:spPr>
          <a:xfrm>
            <a:off x="4600241" y="1577802"/>
            <a:ext cx="7086934" cy="4346416"/>
          </a:xfrm>
          <a:prstGeom prst="roundRect">
            <a:avLst>
              <a:gd name="adj" fmla="val 10628"/>
            </a:avLst>
          </a:prstGeom>
          <a:noFill/>
        </p:spPr>
      </p:pic>
    </p:spTree>
    <p:extLst>
      <p:ext uri="{BB962C8B-B14F-4D97-AF65-F5344CB8AC3E}">
        <p14:creationId xmlns:p14="http://schemas.microsoft.com/office/powerpoint/2010/main" val="361286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233-2E01-568F-E9BF-17DC3F3E80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220AA4-3DE4-8386-8A8C-8FF94A6D212C}"/>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a:t>Creativity for Brain Health</a:t>
            </a:r>
          </a:p>
        </p:txBody>
      </p:sp>
      <p:sp>
        <p:nvSpPr>
          <p:cNvPr id="6" name="Text Placeholder 6">
            <a:extLst>
              <a:ext uri="{FF2B5EF4-FFF2-40B4-BE49-F238E27FC236}">
                <a16:creationId xmlns:a16="http://schemas.microsoft.com/office/drawing/2014/main" id="{BF000B73-ABF1-A90E-4B50-FEEBED039C18}"/>
              </a:ext>
            </a:extLst>
          </p:cNvPr>
          <p:cNvSpPr>
            <a:spLocks noGrp="1"/>
          </p:cNvSpPr>
          <p:nvPr/>
        </p:nvSpPr>
        <p:spPr>
          <a:xfrm>
            <a:off x="504470" y="1577340"/>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2000" dirty="0"/>
              <a:t>We are delighted to continue the Creativity for Brain Health programme with </a:t>
            </a:r>
            <a:r>
              <a:rPr lang="en-IE" sz="2000" i="1" dirty="0"/>
              <a:t>Dance for Brain Health</a:t>
            </a:r>
            <a:r>
              <a:rPr lang="en-IE" sz="2000" dirty="0"/>
              <a:t> with dancer in residence Philippa </a:t>
            </a:r>
            <a:r>
              <a:rPr lang="en-IE" sz="2000" dirty="0" err="1"/>
              <a:t>Donnelan</a:t>
            </a:r>
            <a:r>
              <a:rPr lang="en-IE" sz="2000" dirty="0"/>
              <a:t> alongside Senior Occupational Therapist Moya Doyle from HSE </a:t>
            </a:r>
            <a:r>
              <a:rPr lang="en-IE" sz="2000" dirty="0" err="1"/>
              <a:t>Ballyboden</a:t>
            </a:r>
            <a:r>
              <a:rPr lang="en-IE" sz="2000" dirty="0"/>
              <a:t>. </a:t>
            </a:r>
          </a:p>
          <a:p>
            <a:r>
              <a:rPr lang="en-IE" sz="2000" dirty="0"/>
              <a:t>This is the second iteration of the pilot programme for adults engaged with the HSE Memory Clinic, the first was Drama for Brain Health and we will run both Creative Writing for Brain Health and a Visual Art for Brain Health blocks in the Autumn months.  </a:t>
            </a:r>
          </a:p>
        </p:txBody>
      </p:sp>
      <p:pic>
        <p:nvPicPr>
          <p:cNvPr id="9" name="Picture 8">
            <a:extLst>
              <a:ext uri="{FF2B5EF4-FFF2-40B4-BE49-F238E27FC236}">
                <a16:creationId xmlns:a16="http://schemas.microsoft.com/office/drawing/2014/main" id="{B5F76CE3-3A03-97EC-3297-B704CBF7581F}"/>
              </a:ext>
            </a:extLst>
          </p:cNvPr>
          <p:cNvPicPr>
            <a:picLocks noChangeAspect="1"/>
          </p:cNvPicPr>
          <p:nvPr/>
        </p:nvPicPr>
        <p:blipFill>
          <a:blip r:embed="rId3"/>
          <a:srcRect l="65710"/>
          <a:stretch>
            <a:fillRect/>
          </a:stretch>
        </p:blipFill>
        <p:spPr>
          <a:xfrm>
            <a:off x="6816080" y="1484784"/>
            <a:ext cx="3675573" cy="3458058"/>
          </a:xfrm>
          <a:prstGeom prst="rect">
            <a:avLst/>
          </a:prstGeom>
        </p:spPr>
      </p:pic>
    </p:spTree>
    <p:extLst>
      <p:ext uri="{BB962C8B-B14F-4D97-AF65-F5344CB8AC3E}">
        <p14:creationId xmlns:p14="http://schemas.microsoft.com/office/powerpoint/2010/main" val="2563906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963</TotalTime>
  <Words>483</Words>
  <Application>Microsoft Office PowerPoint</Application>
  <PresentationFormat>Widescreen</PresentationFormat>
  <Paragraphs>40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SDCC Master</vt:lpstr>
      <vt:lpstr>PowerPoint Presentation</vt:lpstr>
      <vt:lpstr>SDCC  Arts Office September ACM Report</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Richie O’Sullivan</cp:lastModifiedBy>
  <cp:revision>129</cp:revision>
  <cp:lastPrinted>2026-05-20T10:55:59Z</cp:lastPrinted>
  <dcterms:created xsi:type="dcterms:W3CDTF">2025-05-27T21:24:40Z</dcterms:created>
  <dcterms:modified xsi:type="dcterms:W3CDTF">2026-09-10T08:33:49Z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