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7" r:id="rId5"/>
    <p:sldId id="258" r:id="rId6"/>
    <p:sldId id="276" r:id="rId7"/>
    <p:sldId id="277" r:id="rId8"/>
    <p:sldId id="271" r:id="rId9"/>
    <p:sldId id="280" r:id="rId10"/>
    <p:sldId id="279" r:id="rId11"/>
    <p:sldId id="281" r:id="rId12"/>
    <p:sldId id="282" r:id="rId13"/>
    <p:sldId id="267" r:id="rId14"/>
    <p:sldId id="269" r:id="rId15"/>
  </p:sldIdLst>
  <p:sldSz cx="12192000" cy="6858000"/>
  <p:notesSz cx="20104100" cy="11309350"/>
  <p:defaultTextStyle>
    <a:defPPr>
      <a:defRPr kern="0"/>
    </a:defPPr>
  </p:defaultTextStyle>
  <p:extLst>
    <p:ext uri="{EFAFB233-063F-42B5-8137-9DF3F51BA10A}">
      <p15:sldGuideLst xmlns:p15="http://schemas.microsoft.com/office/powerpoint/2012/main">
        <p15:guide id="1" orient="horz" pos="981" userDrawn="1">
          <p15:clr>
            <a:srgbClr val="A4A3A4"/>
          </p15:clr>
        </p15:guide>
        <p15:guide id="2" orient="horz" pos="3974" userDrawn="1">
          <p15:clr>
            <a:srgbClr val="A4A3A4"/>
          </p15:clr>
        </p15:guide>
        <p15:guide id="3" orient="horz" pos="3748" userDrawn="1">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1525" autoAdjust="0"/>
  </p:normalViewPr>
  <p:slideViewPr>
    <p:cSldViewPr>
      <p:cViewPr varScale="1">
        <p:scale>
          <a:sx n="95" d="100"/>
          <a:sy n="95" d="100"/>
        </p:scale>
        <p:origin x="1128" y="-486"/>
      </p:cViewPr>
      <p:guideLst>
        <p:guide orient="horz" pos="981"/>
        <p:guide orient="horz" pos="3974"/>
        <p:guide orient="horz" pos="3748"/>
        <p:guide pos="3840"/>
      </p:guideLst>
    </p:cSldViewPr>
  </p:slideViewPr>
  <p:notesTextViewPr>
    <p:cViewPr>
      <p:scale>
        <a:sx n="20" d="100"/>
        <a:sy n="2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4958C4-28D4-4CB7-A6C2-2EFA9BB1511B}"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n-GB"/>
        </a:p>
      </dgm:t>
    </dgm:pt>
    <dgm:pt modelId="{0D70C2A1-3704-470D-A3D7-B3ADB6215FBD}">
      <dgm:prSet custT="1"/>
      <dgm:spPr/>
      <dgm:t>
        <a:bodyPr anchor="t" anchorCtr="0"/>
        <a:lstStyle/>
        <a:p>
          <a:r>
            <a:rPr lang="en-US" sz="1400" dirty="0"/>
            <a:t>Constraints:</a:t>
          </a:r>
          <a:endParaRPr lang="en-GB" sz="1400" dirty="0"/>
        </a:p>
      </dgm:t>
    </dgm:pt>
    <dgm:pt modelId="{E1DC7043-8102-4266-BA6A-93099B722C1F}" type="parTrans" cxnId="{0B12304A-CD2E-4ECA-A67B-6302E49EA634}">
      <dgm:prSet/>
      <dgm:spPr/>
      <dgm:t>
        <a:bodyPr/>
        <a:lstStyle/>
        <a:p>
          <a:endParaRPr lang="en-GB"/>
        </a:p>
      </dgm:t>
    </dgm:pt>
    <dgm:pt modelId="{0DF15DE5-334D-4ADA-AA90-EE08AFC5CF8F}" type="sibTrans" cxnId="{0B12304A-CD2E-4ECA-A67B-6302E49EA634}">
      <dgm:prSet/>
      <dgm:spPr/>
      <dgm:t>
        <a:bodyPr/>
        <a:lstStyle/>
        <a:p>
          <a:endParaRPr lang="en-GB"/>
        </a:p>
      </dgm:t>
    </dgm:pt>
    <dgm:pt modelId="{624BB8F9-4FAB-46FE-B4C0-25E244A0D5A3}">
      <dgm:prSet custT="1"/>
      <dgm:spPr>
        <a:solidFill>
          <a:schemeClr val="accent1">
            <a:tint val="40000"/>
            <a:hueOff val="0"/>
            <a:satOff val="0"/>
            <a:lumOff val="0"/>
            <a:alpha val="60000"/>
          </a:schemeClr>
        </a:solidFill>
      </dgm:spPr>
      <dgm:t>
        <a:bodyPr/>
        <a:lstStyle/>
        <a:p>
          <a:pPr>
            <a:spcAft>
              <a:spcPts val="600"/>
            </a:spcAft>
          </a:pPr>
          <a:r>
            <a:rPr lang="en-US" sz="1200" dirty="0"/>
            <a:t>ESB network cables to the east and north-east of the site</a:t>
          </a:r>
          <a:endParaRPr lang="en-GB" sz="1200" dirty="0"/>
        </a:p>
      </dgm:t>
    </dgm:pt>
    <dgm:pt modelId="{C5A8230D-F950-4698-BD2F-1EE49D981D52}" type="parTrans" cxnId="{6FDDBFAD-B3C3-4D67-AA93-F2B677AD6523}">
      <dgm:prSet/>
      <dgm:spPr/>
      <dgm:t>
        <a:bodyPr/>
        <a:lstStyle/>
        <a:p>
          <a:endParaRPr lang="en-GB"/>
        </a:p>
      </dgm:t>
    </dgm:pt>
    <dgm:pt modelId="{64362134-EE90-4B72-953A-8B438A21A469}" type="sibTrans" cxnId="{6FDDBFAD-B3C3-4D67-AA93-F2B677AD6523}">
      <dgm:prSet/>
      <dgm:spPr/>
      <dgm:t>
        <a:bodyPr/>
        <a:lstStyle/>
        <a:p>
          <a:endParaRPr lang="en-GB"/>
        </a:p>
      </dgm:t>
    </dgm:pt>
    <dgm:pt modelId="{B30486DE-0B86-4E97-B35F-BB19DDAD657D}">
      <dgm:prSet custT="1"/>
      <dgm:spPr>
        <a:solidFill>
          <a:schemeClr val="accent1">
            <a:tint val="40000"/>
            <a:hueOff val="0"/>
            <a:satOff val="0"/>
            <a:lumOff val="0"/>
            <a:alpha val="60000"/>
          </a:schemeClr>
        </a:solidFill>
      </dgm:spPr>
      <dgm:t>
        <a:bodyPr/>
        <a:lstStyle/>
        <a:p>
          <a:pPr>
            <a:spcAft>
              <a:spcPts val="600"/>
            </a:spcAft>
          </a:pPr>
          <a:r>
            <a:rPr lang="en-US" sz="1200" dirty="0"/>
            <a:t>Gentle site slope</a:t>
          </a:r>
          <a:endParaRPr lang="en-GB" sz="1200" dirty="0"/>
        </a:p>
      </dgm:t>
    </dgm:pt>
    <dgm:pt modelId="{C94D7866-4455-423B-8FF2-32DE6517E1C4}" type="parTrans" cxnId="{01C5997F-0505-4133-A93F-2042F04D5C5B}">
      <dgm:prSet/>
      <dgm:spPr/>
      <dgm:t>
        <a:bodyPr/>
        <a:lstStyle/>
        <a:p>
          <a:endParaRPr lang="en-GB"/>
        </a:p>
      </dgm:t>
    </dgm:pt>
    <dgm:pt modelId="{968D6790-E205-4542-8E6D-7470945F3BBB}" type="sibTrans" cxnId="{01C5997F-0505-4133-A93F-2042F04D5C5B}">
      <dgm:prSet/>
      <dgm:spPr/>
      <dgm:t>
        <a:bodyPr/>
        <a:lstStyle/>
        <a:p>
          <a:endParaRPr lang="en-GB"/>
        </a:p>
      </dgm:t>
    </dgm:pt>
    <dgm:pt modelId="{C274661B-755D-4E65-B66B-454E06E77D92}">
      <dgm:prSet custT="1"/>
      <dgm:spPr>
        <a:solidFill>
          <a:schemeClr val="accent1">
            <a:tint val="40000"/>
            <a:hueOff val="0"/>
            <a:satOff val="0"/>
            <a:lumOff val="0"/>
            <a:alpha val="60000"/>
          </a:schemeClr>
        </a:solidFill>
      </dgm:spPr>
      <dgm:t>
        <a:bodyPr/>
        <a:lstStyle/>
        <a:p>
          <a:pPr>
            <a:spcAft>
              <a:spcPct val="15000"/>
            </a:spcAft>
          </a:pPr>
          <a:r>
            <a:rPr lang="en-US" sz="1200" dirty="0"/>
            <a:t>Neighbouring two-storey dwellings</a:t>
          </a:r>
          <a:endParaRPr lang="en-GB" sz="1200" dirty="0"/>
        </a:p>
      </dgm:t>
    </dgm:pt>
    <dgm:pt modelId="{C8E21548-985F-4440-9213-09ACED75A8FD}" type="parTrans" cxnId="{001C8369-4042-42EC-A85D-F20FDD67603B}">
      <dgm:prSet/>
      <dgm:spPr/>
      <dgm:t>
        <a:bodyPr/>
        <a:lstStyle/>
        <a:p>
          <a:endParaRPr lang="en-GB"/>
        </a:p>
      </dgm:t>
    </dgm:pt>
    <dgm:pt modelId="{F07F2269-2B3C-41BE-87FC-EE3901BDD963}" type="sibTrans" cxnId="{001C8369-4042-42EC-A85D-F20FDD67603B}">
      <dgm:prSet/>
      <dgm:spPr/>
      <dgm:t>
        <a:bodyPr/>
        <a:lstStyle/>
        <a:p>
          <a:endParaRPr lang="en-GB"/>
        </a:p>
      </dgm:t>
    </dgm:pt>
    <dgm:pt modelId="{D4F3FE7F-604D-4BD6-935D-39E3079BBEB1}">
      <dgm:prSet custT="1"/>
      <dgm:spPr/>
      <dgm:t>
        <a:bodyPr/>
        <a:lstStyle/>
        <a:p>
          <a:r>
            <a:rPr lang="en-US" sz="1400" dirty="0"/>
            <a:t>Opportunities</a:t>
          </a:r>
          <a:r>
            <a:rPr lang="en-US" sz="1100" dirty="0"/>
            <a:t>:</a:t>
          </a:r>
          <a:endParaRPr lang="en-GB" sz="1100" dirty="0"/>
        </a:p>
      </dgm:t>
    </dgm:pt>
    <dgm:pt modelId="{D039F5E7-7858-407B-BA56-66F81DDCC56B}" type="parTrans" cxnId="{9F69D523-BE52-429F-A44E-9F0BCECF0157}">
      <dgm:prSet/>
      <dgm:spPr/>
      <dgm:t>
        <a:bodyPr/>
        <a:lstStyle/>
        <a:p>
          <a:endParaRPr lang="en-GB"/>
        </a:p>
      </dgm:t>
    </dgm:pt>
    <dgm:pt modelId="{18A63964-9CDF-424C-92BD-F9888F5E52AC}" type="sibTrans" cxnId="{9F69D523-BE52-429F-A44E-9F0BCECF0157}">
      <dgm:prSet/>
      <dgm:spPr/>
      <dgm:t>
        <a:bodyPr/>
        <a:lstStyle/>
        <a:p>
          <a:endParaRPr lang="en-GB"/>
        </a:p>
      </dgm:t>
    </dgm:pt>
    <dgm:pt modelId="{11B2B1EA-6637-4185-85B9-CF65992CCE11}">
      <dgm:prSet custT="1"/>
      <dgm:spPr>
        <a:solidFill>
          <a:schemeClr val="accent1">
            <a:tint val="40000"/>
            <a:hueOff val="0"/>
            <a:satOff val="0"/>
            <a:lumOff val="0"/>
            <a:alpha val="60000"/>
          </a:schemeClr>
        </a:solidFill>
      </dgm:spPr>
      <dgm:t>
        <a:bodyPr/>
        <a:lstStyle/>
        <a:p>
          <a:pPr>
            <a:spcAft>
              <a:spcPts val="600"/>
            </a:spcAft>
          </a:pPr>
          <a:r>
            <a:rPr lang="en-US" sz="1200" dirty="0"/>
            <a:t>Deliver a sports facility to support community needs</a:t>
          </a:r>
          <a:endParaRPr lang="en-GB" sz="1200" dirty="0"/>
        </a:p>
      </dgm:t>
    </dgm:pt>
    <dgm:pt modelId="{2CFBF27D-D011-4CBA-877F-8B8E2A7AF9CF}" type="parTrans" cxnId="{BA148E8D-1D00-47A7-A7D8-0808B4F3939A}">
      <dgm:prSet/>
      <dgm:spPr/>
      <dgm:t>
        <a:bodyPr/>
        <a:lstStyle/>
        <a:p>
          <a:endParaRPr lang="en-GB"/>
        </a:p>
      </dgm:t>
    </dgm:pt>
    <dgm:pt modelId="{66BA4143-AC93-4C40-9BF1-A23252A7792B}" type="sibTrans" cxnId="{BA148E8D-1D00-47A7-A7D8-0808B4F3939A}">
      <dgm:prSet/>
      <dgm:spPr/>
      <dgm:t>
        <a:bodyPr/>
        <a:lstStyle/>
        <a:p>
          <a:endParaRPr lang="en-GB"/>
        </a:p>
      </dgm:t>
    </dgm:pt>
    <dgm:pt modelId="{1B343340-3503-4F53-9553-D08002685366}">
      <dgm:prSet custT="1"/>
      <dgm:spPr>
        <a:solidFill>
          <a:schemeClr val="accent1">
            <a:tint val="40000"/>
            <a:hueOff val="0"/>
            <a:satOff val="0"/>
            <a:lumOff val="0"/>
            <a:alpha val="60000"/>
          </a:schemeClr>
        </a:solidFill>
      </dgm:spPr>
      <dgm:t>
        <a:bodyPr/>
        <a:lstStyle/>
        <a:p>
          <a:pPr>
            <a:spcAft>
              <a:spcPct val="15000"/>
            </a:spcAft>
          </a:pPr>
          <a:r>
            <a:rPr lang="en-US" sz="1200" dirty="0"/>
            <a:t>Provide a new public open space</a:t>
          </a:r>
          <a:endParaRPr lang="en-GB" sz="1200" dirty="0"/>
        </a:p>
      </dgm:t>
    </dgm:pt>
    <dgm:pt modelId="{D646E911-162A-4408-8ED5-75B91FC85849}" type="parTrans" cxnId="{735D161A-982D-42B6-8A7E-F75C4C5B4D47}">
      <dgm:prSet/>
      <dgm:spPr/>
      <dgm:t>
        <a:bodyPr/>
        <a:lstStyle/>
        <a:p>
          <a:endParaRPr lang="en-GB"/>
        </a:p>
      </dgm:t>
    </dgm:pt>
    <dgm:pt modelId="{9F6A0020-4981-43D2-A109-5091ED4D03F8}" type="sibTrans" cxnId="{735D161A-982D-42B6-8A7E-F75C4C5B4D47}">
      <dgm:prSet/>
      <dgm:spPr/>
      <dgm:t>
        <a:bodyPr/>
        <a:lstStyle/>
        <a:p>
          <a:endParaRPr lang="en-GB"/>
        </a:p>
      </dgm:t>
    </dgm:pt>
    <dgm:pt modelId="{F7478066-E05C-483D-8A35-9D38E9751A34}">
      <dgm:prSet custT="1"/>
      <dgm:spPr/>
      <dgm:t>
        <a:bodyPr/>
        <a:lstStyle/>
        <a:p>
          <a:r>
            <a:rPr lang="en-US" sz="1400" dirty="0"/>
            <a:t>Approach:</a:t>
          </a:r>
          <a:endParaRPr lang="en-GB" sz="1400" dirty="0"/>
        </a:p>
      </dgm:t>
    </dgm:pt>
    <dgm:pt modelId="{93BDE4E4-241D-421C-8B49-42C175682816}" type="parTrans" cxnId="{187509FF-CA1C-4306-A186-F2C66AF820EC}">
      <dgm:prSet/>
      <dgm:spPr/>
      <dgm:t>
        <a:bodyPr/>
        <a:lstStyle/>
        <a:p>
          <a:endParaRPr lang="en-GB"/>
        </a:p>
      </dgm:t>
    </dgm:pt>
    <dgm:pt modelId="{60812A87-EC64-4309-8FE3-876B560D09BE}" type="sibTrans" cxnId="{187509FF-CA1C-4306-A186-F2C66AF820EC}">
      <dgm:prSet/>
      <dgm:spPr/>
      <dgm:t>
        <a:bodyPr/>
        <a:lstStyle/>
        <a:p>
          <a:endParaRPr lang="en-GB"/>
        </a:p>
      </dgm:t>
    </dgm:pt>
    <dgm:pt modelId="{26A2B989-B201-4124-842F-501D66CBA6D3}">
      <dgm:prSet custT="1"/>
      <dgm:spPr>
        <a:solidFill>
          <a:schemeClr val="accent1">
            <a:tint val="40000"/>
            <a:hueOff val="0"/>
            <a:satOff val="0"/>
            <a:lumOff val="0"/>
            <a:alpha val="60000"/>
          </a:schemeClr>
        </a:solidFill>
      </dgm:spPr>
      <dgm:t>
        <a:bodyPr/>
        <a:lstStyle/>
        <a:p>
          <a:pPr>
            <a:spcAft>
              <a:spcPts val="600"/>
            </a:spcAft>
          </a:pPr>
          <a:r>
            <a:rPr lang="en-US" sz="1200" dirty="0"/>
            <a:t>Step back from boundary where possible </a:t>
          </a:r>
          <a:r>
            <a:rPr lang="en-GB" sz="1200" b="0" i="0" dirty="0"/>
            <a:t>on elevations facing neighbouring residential properties and boundaries walls</a:t>
          </a:r>
          <a:endParaRPr lang="en-GB" sz="1200" dirty="0"/>
        </a:p>
      </dgm:t>
    </dgm:pt>
    <dgm:pt modelId="{0089CB1A-CFA9-4B49-B877-2CC0E4BE418E}" type="parTrans" cxnId="{E52B8395-28B4-4339-8B62-5D35E95CDC8B}">
      <dgm:prSet/>
      <dgm:spPr/>
      <dgm:t>
        <a:bodyPr/>
        <a:lstStyle/>
        <a:p>
          <a:endParaRPr lang="en-GB"/>
        </a:p>
      </dgm:t>
    </dgm:pt>
    <dgm:pt modelId="{ABCB279C-7B33-4EA2-8C8E-F46E3D539CD8}" type="sibTrans" cxnId="{E52B8395-28B4-4339-8B62-5D35E95CDC8B}">
      <dgm:prSet/>
      <dgm:spPr/>
      <dgm:t>
        <a:bodyPr/>
        <a:lstStyle/>
        <a:p>
          <a:endParaRPr lang="en-GB"/>
        </a:p>
      </dgm:t>
    </dgm:pt>
    <dgm:pt modelId="{E8DAEEDF-0FE3-4F37-882E-7B90F87BA236}">
      <dgm:prSet custT="1"/>
      <dgm:spPr>
        <a:solidFill>
          <a:schemeClr val="accent1">
            <a:tint val="40000"/>
            <a:hueOff val="0"/>
            <a:satOff val="0"/>
            <a:lumOff val="0"/>
            <a:alpha val="60000"/>
          </a:schemeClr>
        </a:solidFill>
      </dgm:spPr>
      <dgm:t>
        <a:bodyPr/>
        <a:lstStyle/>
        <a:p>
          <a:pPr>
            <a:spcAft>
              <a:spcPts val="600"/>
            </a:spcAft>
          </a:pPr>
          <a:r>
            <a:rPr lang="en-GB" sz="1200" dirty="0"/>
            <a:t>Provide </a:t>
          </a:r>
          <a:r>
            <a:rPr lang="en-GB" sz="1200" b="0" i="0" dirty="0"/>
            <a:t>a connection with the adjoining school grounds.</a:t>
          </a:r>
          <a:endParaRPr lang="en-GB" sz="1200" dirty="0"/>
        </a:p>
      </dgm:t>
    </dgm:pt>
    <dgm:pt modelId="{1D47E0B0-8C5D-4D51-B7CD-629DE3A37A50}" type="parTrans" cxnId="{AA95AF54-C648-43C2-A2F2-4AF4A216F483}">
      <dgm:prSet/>
      <dgm:spPr/>
      <dgm:t>
        <a:bodyPr/>
        <a:lstStyle/>
        <a:p>
          <a:endParaRPr lang="en-GB"/>
        </a:p>
      </dgm:t>
    </dgm:pt>
    <dgm:pt modelId="{C84252DF-053F-4748-BBC2-A0AF6C4127EB}" type="sibTrans" cxnId="{AA95AF54-C648-43C2-A2F2-4AF4A216F483}">
      <dgm:prSet/>
      <dgm:spPr/>
      <dgm:t>
        <a:bodyPr/>
        <a:lstStyle/>
        <a:p>
          <a:endParaRPr lang="en-GB"/>
        </a:p>
      </dgm:t>
    </dgm:pt>
    <dgm:pt modelId="{3F544937-79CA-45F2-AEE6-01E00982C8E5}">
      <dgm:prSet/>
      <dgm:spPr>
        <a:solidFill>
          <a:schemeClr val="accent1">
            <a:tint val="40000"/>
            <a:hueOff val="0"/>
            <a:satOff val="0"/>
            <a:lumOff val="0"/>
            <a:alpha val="60000"/>
          </a:schemeClr>
        </a:solidFill>
      </dgm:spPr>
      <dgm:t>
        <a:bodyPr/>
        <a:lstStyle/>
        <a:p>
          <a:pPr>
            <a:buNone/>
          </a:pPr>
          <a:endParaRPr lang="en-GB" dirty="0"/>
        </a:p>
      </dgm:t>
    </dgm:pt>
    <dgm:pt modelId="{13563B6F-F51E-47D7-BB48-88F3B398DE00}" type="parTrans" cxnId="{84704E29-FF93-48C3-948F-1394C6B7239D}">
      <dgm:prSet/>
      <dgm:spPr/>
      <dgm:t>
        <a:bodyPr/>
        <a:lstStyle/>
        <a:p>
          <a:endParaRPr lang="en-GB"/>
        </a:p>
      </dgm:t>
    </dgm:pt>
    <dgm:pt modelId="{C62ADB1A-92D2-48B5-A80A-B46083A93CC2}" type="sibTrans" cxnId="{84704E29-FF93-48C3-948F-1394C6B7239D}">
      <dgm:prSet/>
      <dgm:spPr/>
      <dgm:t>
        <a:bodyPr/>
        <a:lstStyle/>
        <a:p>
          <a:endParaRPr lang="en-GB"/>
        </a:p>
      </dgm:t>
    </dgm:pt>
    <dgm:pt modelId="{010E93C6-B27E-4F14-B28D-ACB59EC218C0}">
      <dgm:prSet/>
      <dgm:spPr>
        <a:solidFill>
          <a:schemeClr val="accent1">
            <a:tint val="40000"/>
            <a:hueOff val="0"/>
            <a:satOff val="0"/>
            <a:lumOff val="0"/>
            <a:alpha val="60000"/>
          </a:schemeClr>
        </a:solidFill>
      </dgm:spPr>
      <dgm:t>
        <a:bodyPr/>
        <a:lstStyle/>
        <a:p>
          <a:pPr>
            <a:buNone/>
          </a:pPr>
          <a:endParaRPr lang="en-GB" dirty="0"/>
        </a:p>
      </dgm:t>
    </dgm:pt>
    <dgm:pt modelId="{C6E5C2C0-DA91-4CF6-B02B-977A7393FE49}" type="parTrans" cxnId="{F8C8E308-49AC-4A8F-A240-B30DF9AA0F85}">
      <dgm:prSet/>
      <dgm:spPr/>
      <dgm:t>
        <a:bodyPr/>
        <a:lstStyle/>
        <a:p>
          <a:endParaRPr lang="en-GB"/>
        </a:p>
      </dgm:t>
    </dgm:pt>
    <dgm:pt modelId="{6E39A0A0-BE90-41EA-87A0-ECF5BB1BDF84}" type="sibTrans" cxnId="{F8C8E308-49AC-4A8F-A240-B30DF9AA0F85}">
      <dgm:prSet/>
      <dgm:spPr/>
      <dgm:t>
        <a:bodyPr/>
        <a:lstStyle/>
        <a:p>
          <a:endParaRPr lang="en-GB"/>
        </a:p>
      </dgm:t>
    </dgm:pt>
    <dgm:pt modelId="{141EA90B-2AC8-4FE2-AF24-147707E12F03}">
      <dgm:prSet custT="1"/>
      <dgm:spPr>
        <a:solidFill>
          <a:schemeClr val="accent1">
            <a:tint val="40000"/>
            <a:hueOff val="0"/>
            <a:satOff val="0"/>
            <a:lumOff val="0"/>
            <a:alpha val="60000"/>
          </a:schemeClr>
        </a:solidFill>
      </dgm:spPr>
      <dgm:t>
        <a:bodyPr/>
        <a:lstStyle/>
        <a:p>
          <a:pPr>
            <a:spcAft>
              <a:spcPts val="600"/>
            </a:spcAft>
          </a:pPr>
          <a:r>
            <a:rPr lang="en-GB" sz="1200" dirty="0"/>
            <a:t>Retain and enhance existing vegetation </a:t>
          </a:r>
        </a:p>
      </dgm:t>
    </dgm:pt>
    <dgm:pt modelId="{C8D380B2-56D3-4E85-879B-6A5856594ED0}" type="parTrans" cxnId="{BEBD25B8-4B5B-48B7-9906-D7EF93F95D7B}">
      <dgm:prSet/>
      <dgm:spPr/>
      <dgm:t>
        <a:bodyPr/>
        <a:lstStyle/>
        <a:p>
          <a:endParaRPr lang="en-IE"/>
        </a:p>
      </dgm:t>
    </dgm:pt>
    <dgm:pt modelId="{676A5776-69AD-4813-BDF3-7E56B52BB511}" type="sibTrans" cxnId="{BEBD25B8-4B5B-48B7-9906-D7EF93F95D7B}">
      <dgm:prSet/>
      <dgm:spPr/>
      <dgm:t>
        <a:bodyPr/>
        <a:lstStyle/>
        <a:p>
          <a:endParaRPr lang="en-IE"/>
        </a:p>
      </dgm:t>
    </dgm:pt>
    <dgm:pt modelId="{F621E474-D833-4C3A-ACAD-4DD4FFFD65AF}" type="pres">
      <dgm:prSet presAssocID="{424958C4-28D4-4CB7-A6C2-2EFA9BB1511B}" presName="Name0" presStyleCnt="0">
        <dgm:presLayoutVars>
          <dgm:dir/>
          <dgm:animLvl val="lvl"/>
          <dgm:resizeHandles val="exact"/>
        </dgm:presLayoutVars>
      </dgm:prSet>
      <dgm:spPr/>
    </dgm:pt>
    <dgm:pt modelId="{338B8F0E-7461-424B-A6E8-9981379DC444}" type="pres">
      <dgm:prSet presAssocID="{0D70C2A1-3704-470D-A3D7-B3ADB6215FBD}" presName="composite" presStyleCnt="0"/>
      <dgm:spPr/>
    </dgm:pt>
    <dgm:pt modelId="{67E3573F-1D1D-4627-99B5-997B28D4E943}" type="pres">
      <dgm:prSet presAssocID="{0D70C2A1-3704-470D-A3D7-B3ADB6215FBD}" presName="parTx" presStyleLbl="alignNode1" presStyleIdx="0" presStyleCnt="3">
        <dgm:presLayoutVars>
          <dgm:chMax val="0"/>
          <dgm:chPref val="0"/>
          <dgm:bulletEnabled val="1"/>
        </dgm:presLayoutVars>
      </dgm:prSet>
      <dgm:spPr/>
    </dgm:pt>
    <dgm:pt modelId="{97DAD056-BB5B-4E5D-8D43-5646DE9C7653}" type="pres">
      <dgm:prSet presAssocID="{0D70C2A1-3704-470D-A3D7-B3ADB6215FBD}" presName="desTx" presStyleLbl="alignAccFollowNode1" presStyleIdx="0" presStyleCnt="3">
        <dgm:presLayoutVars>
          <dgm:bulletEnabled val="1"/>
        </dgm:presLayoutVars>
      </dgm:prSet>
      <dgm:spPr/>
    </dgm:pt>
    <dgm:pt modelId="{E3F6A182-CD24-4D6A-B336-EB7EAE6C4B16}" type="pres">
      <dgm:prSet presAssocID="{0DF15DE5-334D-4ADA-AA90-EE08AFC5CF8F}" presName="space" presStyleCnt="0"/>
      <dgm:spPr/>
    </dgm:pt>
    <dgm:pt modelId="{FE9F9647-13AD-4641-B54A-DC060A3CB730}" type="pres">
      <dgm:prSet presAssocID="{D4F3FE7F-604D-4BD6-935D-39E3079BBEB1}" presName="composite" presStyleCnt="0"/>
      <dgm:spPr/>
    </dgm:pt>
    <dgm:pt modelId="{7292EEAD-27FD-4883-A491-E72989BCA2B4}" type="pres">
      <dgm:prSet presAssocID="{D4F3FE7F-604D-4BD6-935D-39E3079BBEB1}" presName="parTx" presStyleLbl="alignNode1" presStyleIdx="1" presStyleCnt="3">
        <dgm:presLayoutVars>
          <dgm:chMax val="0"/>
          <dgm:chPref val="0"/>
          <dgm:bulletEnabled val="1"/>
        </dgm:presLayoutVars>
      </dgm:prSet>
      <dgm:spPr/>
    </dgm:pt>
    <dgm:pt modelId="{2906B59E-0770-4219-B031-FA9D7FF96D7E}" type="pres">
      <dgm:prSet presAssocID="{D4F3FE7F-604D-4BD6-935D-39E3079BBEB1}" presName="desTx" presStyleLbl="alignAccFollowNode1" presStyleIdx="1" presStyleCnt="3">
        <dgm:presLayoutVars>
          <dgm:bulletEnabled val="1"/>
        </dgm:presLayoutVars>
      </dgm:prSet>
      <dgm:spPr/>
    </dgm:pt>
    <dgm:pt modelId="{8A7EFE0C-954B-483F-A2AD-0F314AE56B38}" type="pres">
      <dgm:prSet presAssocID="{18A63964-9CDF-424C-92BD-F9888F5E52AC}" presName="space" presStyleCnt="0"/>
      <dgm:spPr/>
    </dgm:pt>
    <dgm:pt modelId="{13122AC8-D99B-4080-9641-6C18C6C82208}" type="pres">
      <dgm:prSet presAssocID="{F7478066-E05C-483D-8A35-9D38E9751A34}" presName="composite" presStyleCnt="0"/>
      <dgm:spPr/>
    </dgm:pt>
    <dgm:pt modelId="{5291E6DD-09D8-44F8-947B-A6123EE01C8C}" type="pres">
      <dgm:prSet presAssocID="{F7478066-E05C-483D-8A35-9D38E9751A34}" presName="parTx" presStyleLbl="alignNode1" presStyleIdx="2" presStyleCnt="3">
        <dgm:presLayoutVars>
          <dgm:chMax val="0"/>
          <dgm:chPref val="0"/>
          <dgm:bulletEnabled val="1"/>
        </dgm:presLayoutVars>
      </dgm:prSet>
      <dgm:spPr/>
    </dgm:pt>
    <dgm:pt modelId="{B874E872-467E-47ED-BDB1-179F82C8DFD9}" type="pres">
      <dgm:prSet presAssocID="{F7478066-E05C-483D-8A35-9D38E9751A34}" presName="desTx" presStyleLbl="alignAccFollowNode1" presStyleIdx="2" presStyleCnt="3">
        <dgm:presLayoutVars>
          <dgm:bulletEnabled val="1"/>
        </dgm:presLayoutVars>
      </dgm:prSet>
      <dgm:spPr/>
    </dgm:pt>
  </dgm:ptLst>
  <dgm:cxnLst>
    <dgm:cxn modelId="{F8C8E308-49AC-4A8F-A240-B30DF9AA0F85}" srcId="{F7478066-E05C-483D-8A35-9D38E9751A34}" destId="{010E93C6-B27E-4F14-B28D-ACB59EC218C0}" srcOrd="3" destOrd="0" parTransId="{C6E5C2C0-DA91-4CF6-B02B-977A7393FE49}" sibTransId="{6E39A0A0-BE90-41EA-87A0-ECF5BB1BDF84}"/>
    <dgm:cxn modelId="{B36D450B-1D04-48E7-8BEE-AECD0331920E}" type="presOf" srcId="{424958C4-28D4-4CB7-A6C2-2EFA9BB1511B}" destId="{F621E474-D833-4C3A-ACAD-4DD4FFFD65AF}" srcOrd="0" destOrd="0" presId="urn:microsoft.com/office/officeart/2005/8/layout/hList1"/>
    <dgm:cxn modelId="{772F2316-5BB2-4EFC-94C0-0EFF801B1519}" type="presOf" srcId="{C274661B-755D-4E65-B66B-454E06E77D92}" destId="{97DAD056-BB5B-4E5D-8D43-5646DE9C7653}" srcOrd="0" destOrd="2" presId="urn:microsoft.com/office/officeart/2005/8/layout/hList1"/>
    <dgm:cxn modelId="{735D161A-982D-42B6-8A7E-F75C4C5B4D47}" srcId="{D4F3FE7F-604D-4BD6-935D-39E3079BBEB1}" destId="{1B343340-3503-4F53-9553-D08002685366}" srcOrd="1" destOrd="0" parTransId="{D646E911-162A-4408-8ED5-75B91FC85849}" sibTransId="{9F6A0020-4981-43D2-A109-5091ED4D03F8}"/>
    <dgm:cxn modelId="{98276A1E-0077-4D14-B55F-0942E2251E89}" type="presOf" srcId="{E8DAEEDF-0FE3-4F37-882E-7B90F87BA236}" destId="{B874E872-467E-47ED-BDB1-179F82C8DFD9}" srcOrd="0" destOrd="1" presId="urn:microsoft.com/office/officeart/2005/8/layout/hList1"/>
    <dgm:cxn modelId="{D3BB881E-CA85-4D54-B2FB-86A4E73F351C}" type="presOf" srcId="{B30486DE-0B86-4E97-B35F-BB19DDAD657D}" destId="{97DAD056-BB5B-4E5D-8D43-5646DE9C7653}" srcOrd="0" destOrd="1" presId="urn:microsoft.com/office/officeart/2005/8/layout/hList1"/>
    <dgm:cxn modelId="{9F69D523-BE52-429F-A44E-9F0BCECF0157}" srcId="{424958C4-28D4-4CB7-A6C2-2EFA9BB1511B}" destId="{D4F3FE7F-604D-4BD6-935D-39E3079BBEB1}" srcOrd="1" destOrd="0" parTransId="{D039F5E7-7858-407B-BA56-66F81DDCC56B}" sibTransId="{18A63964-9CDF-424C-92BD-F9888F5E52AC}"/>
    <dgm:cxn modelId="{84704E29-FF93-48C3-948F-1394C6B7239D}" srcId="{F7478066-E05C-483D-8A35-9D38E9751A34}" destId="{3F544937-79CA-45F2-AEE6-01E00982C8E5}" srcOrd="4" destOrd="0" parTransId="{13563B6F-F51E-47D7-BB48-88F3B398DE00}" sibTransId="{C62ADB1A-92D2-48B5-A80A-B46083A93CC2}"/>
    <dgm:cxn modelId="{FFDF4731-7DBC-4381-AAB4-97F98A8544D3}" type="presOf" srcId="{0D70C2A1-3704-470D-A3D7-B3ADB6215FBD}" destId="{67E3573F-1D1D-4627-99B5-997B28D4E943}" srcOrd="0" destOrd="0" presId="urn:microsoft.com/office/officeart/2005/8/layout/hList1"/>
    <dgm:cxn modelId="{AFD8F45C-1040-42FE-9C8C-99624F407631}" type="presOf" srcId="{1B343340-3503-4F53-9553-D08002685366}" destId="{2906B59E-0770-4219-B031-FA9D7FF96D7E}" srcOrd="0" destOrd="1" presId="urn:microsoft.com/office/officeart/2005/8/layout/hList1"/>
    <dgm:cxn modelId="{9B775245-29AC-495A-A0A8-929ABDA1F609}" type="presOf" srcId="{26A2B989-B201-4124-842F-501D66CBA6D3}" destId="{B874E872-467E-47ED-BDB1-179F82C8DFD9}" srcOrd="0" destOrd="0" presId="urn:microsoft.com/office/officeart/2005/8/layout/hList1"/>
    <dgm:cxn modelId="{A7F3E645-61B9-49FA-8540-CB855357DEB5}" type="presOf" srcId="{010E93C6-B27E-4F14-B28D-ACB59EC218C0}" destId="{B874E872-467E-47ED-BDB1-179F82C8DFD9}" srcOrd="0" destOrd="3" presId="urn:microsoft.com/office/officeart/2005/8/layout/hList1"/>
    <dgm:cxn modelId="{001C8369-4042-42EC-A85D-F20FDD67603B}" srcId="{0D70C2A1-3704-470D-A3D7-B3ADB6215FBD}" destId="{C274661B-755D-4E65-B66B-454E06E77D92}" srcOrd="2" destOrd="0" parTransId="{C8E21548-985F-4440-9213-09ACED75A8FD}" sibTransId="{F07F2269-2B3C-41BE-87FC-EE3901BDD963}"/>
    <dgm:cxn modelId="{0B12304A-CD2E-4ECA-A67B-6302E49EA634}" srcId="{424958C4-28D4-4CB7-A6C2-2EFA9BB1511B}" destId="{0D70C2A1-3704-470D-A3D7-B3ADB6215FBD}" srcOrd="0" destOrd="0" parTransId="{E1DC7043-8102-4266-BA6A-93099B722C1F}" sibTransId="{0DF15DE5-334D-4ADA-AA90-EE08AFC5CF8F}"/>
    <dgm:cxn modelId="{AA95AF54-C648-43C2-A2F2-4AF4A216F483}" srcId="{F7478066-E05C-483D-8A35-9D38E9751A34}" destId="{E8DAEEDF-0FE3-4F37-882E-7B90F87BA236}" srcOrd="1" destOrd="0" parTransId="{1D47E0B0-8C5D-4D51-B7CD-629DE3A37A50}" sibTransId="{C84252DF-053F-4748-BBC2-A0AF6C4127EB}"/>
    <dgm:cxn modelId="{01C5997F-0505-4133-A93F-2042F04D5C5B}" srcId="{0D70C2A1-3704-470D-A3D7-B3ADB6215FBD}" destId="{B30486DE-0B86-4E97-B35F-BB19DDAD657D}" srcOrd="1" destOrd="0" parTransId="{C94D7866-4455-423B-8FF2-32DE6517E1C4}" sibTransId="{968D6790-E205-4542-8E6D-7470945F3BBB}"/>
    <dgm:cxn modelId="{BA148E8D-1D00-47A7-A7D8-0808B4F3939A}" srcId="{D4F3FE7F-604D-4BD6-935D-39E3079BBEB1}" destId="{11B2B1EA-6637-4185-85B9-CF65992CCE11}" srcOrd="0" destOrd="0" parTransId="{2CFBF27D-D011-4CBA-877F-8B8E2A7AF9CF}" sibTransId="{66BA4143-AC93-4C40-9BF1-A23252A7792B}"/>
    <dgm:cxn modelId="{DBC3D98D-6948-4E17-A472-B26D49A62C68}" type="presOf" srcId="{3F544937-79CA-45F2-AEE6-01E00982C8E5}" destId="{B874E872-467E-47ED-BDB1-179F82C8DFD9}" srcOrd="0" destOrd="4" presId="urn:microsoft.com/office/officeart/2005/8/layout/hList1"/>
    <dgm:cxn modelId="{266A7E90-6913-48DF-B9B1-178B10B32A3F}" type="presOf" srcId="{11B2B1EA-6637-4185-85B9-CF65992CCE11}" destId="{2906B59E-0770-4219-B031-FA9D7FF96D7E}" srcOrd="0" destOrd="0" presId="urn:microsoft.com/office/officeart/2005/8/layout/hList1"/>
    <dgm:cxn modelId="{E52B8395-28B4-4339-8B62-5D35E95CDC8B}" srcId="{F7478066-E05C-483D-8A35-9D38E9751A34}" destId="{26A2B989-B201-4124-842F-501D66CBA6D3}" srcOrd="0" destOrd="0" parTransId="{0089CB1A-CFA9-4B49-B877-2CC0E4BE418E}" sibTransId="{ABCB279C-7B33-4EA2-8C8E-F46E3D539CD8}"/>
    <dgm:cxn modelId="{6FDDBFAD-B3C3-4D67-AA93-F2B677AD6523}" srcId="{0D70C2A1-3704-470D-A3D7-B3ADB6215FBD}" destId="{624BB8F9-4FAB-46FE-B4C0-25E244A0D5A3}" srcOrd="0" destOrd="0" parTransId="{C5A8230D-F950-4698-BD2F-1EE49D981D52}" sibTransId="{64362134-EE90-4B72-953A-8B438A21A469}"/>
    <dgm:cxn modelId="{BEBD25B8-4B5B-48B7-9906-D7EF93F95D7B}" srcId="{F7478066-E05C-483D-8A35-9D38E9751A34}" destId="{141EA90B-2AC8-4FE2-AF24-147707E12F03}" srcOrd="2" destOrd="0" parTransId="{C8D380B2-56D3-4E85-879B-6A5856594ED0}" sibTransId="{676A5776-69AD-4813-BDF3-7E56B52BB511}"/>
    <dgm:cxn modelId="{4C9AE6D4-5438-4F5F-9B1A-FED35B410F3A}" type="presOf" srcId="{624BB8F9-4FAB-46FE-B4C0-25E244A0D5A3}" destId="{97DAD056-BB5B-4E5D-8D43-5646DE9C7653}" srcOrd="0" destOrd="0" presId="urn:microsoft.com/office/officeart/2005/8/layout/hList1"/>
    <dgm:cxn modelId="{CCC53CDE-99DB-41FE-8A11-3EDB361260A8}" type="presOf" srcId="{F7478066-E05C-483D-8A35-9D38E9751A34}" destId="{5291E6DD-09D8-44F8-947B-A6123EE01C8C}" srcOrd="0" destOrd="0" presId="urn:microsoft.com/office/officeart/2005/8/layout/hList1"/>
    <dgm:cxn modelId="{26D2D8E1-4E98-46BD-AC72-27AB9465D048}" type="presOf" srcId="{141EA90B-2AC8-4FE2-AF24-147707E12F03}" destId="{B874E872-467E-47ED-BDB1-179F82C8DFD9}" srcOrd="0" destOrd="2" presId="urn:microsoft.com/office/officeart/2005/8/layout/hList1"/>
    <dgm:cxn modelId="{AAF455EE-68B3-405E-A44A-029EFDD77487}" type="presOf" srcId="{D4F3FE7F-604D-4BD6-935D-39E3079BBEB1}" destId="{7292EEAD-27FD-4883-A491-E72989BCA2B4}" srcOrd="0" destOrd="0" presId="urn:microsoft.com/office/officeart/2005/8/layout/hList1"/>
    <dgm:cxn modelId="{187509FF-CA1C-4306-A186-F2C66AF820EC}" srcId="{424958C4-28D4-4CB7-A6C2-2EFA9BB1511B}" destId="{F7478066-E05C-483D-8A35-9D38E9751A34}" srcOrd="2" destOrd="0" parTransId="{93BDE4E4-241D-421C-8B49-42C175682816}" sibTransId="{60812A87-EC64-4309-8FE3-876B560D09BE}"/>
    <dgm:cxn modelId="{70D8451A-4756-4BD9-B816-BA75262BB291}" type="presParOf" srcId="{F621E474-D833-4C3A-ACAD-4DD4FFFD65AF}" destId="{338B8F0E-7461-424B-A6E8-9981379DC444}" srcOrd="0" destOrd="0" presId="urn:microsoft.com/office/officeart/2005/8/layout/hList1"/>
    <dgm:cxn modelId="{52E2A374-7DF7-477E-B8CA-D3D6D0D462BD}" type="presParOf" srcId="{338B8F0E-7461-424B-A6E8-9981379DC444}" destId="{67E3573F-1D1D-4627-99B5-997B28D4E943}" srcOrd="0" destOrd="0" presId="urn:microsoft.com/office/officeart/2005/8/layout/hList1"/>
    <dgm:cxn modelId="{8FF4B37A-836B-40A3-8A67-B3B4198FF881}" type="presParOf" srcId="{338B8F0E-7461-424B-A6E8-9981379DC444}" destId="{97DAD056-BB5B-4E5D-8D43-5646DE9C7653}" srcOrd="1" destOrd="0" presId="urn:microsoft.com/office/officeart/2005/8/layout/hList1"/>
    <dgm:cxn modelId="{D105EAE0-1EA1-4BB3-84DC-78AC12D71404}" type="presParOf" srcId="{F621E474-D833-4C3A-ACAD-4DD4FFFD65AF}" destId="{E3F6A182-CD24-4D6A-B336-EB7EAE6C4B16}" srcOrd="1" destOrd="0" presId="urn:microsoft.com/office/officeart/2005/8/layout/hList1"/>
    <dgm:cxn modelId="{5C3C2A58-74AB-4C96-80D6-D8E6F8F54DA5}" type="presParOf" srcId="{F621E474-D833-4C3A-ACAD-4DD4FFFD65AF}" destId="{FE9F9647-13AD-4641-B54A-DC060A3CB730}" srcOrd="2" destOrd="0" presId="urn:microsoft.com/office/officeart/2005/8/layout/hList1"/>
    <dgm:cxn modelId="{655FA7B0-9220-4961-BE48-4040E42B7DE8}" type="presParOf" srcId="{FE9F9647-13AD-4641-B54A-DC060A3CB730}" destId="{7292EEAD-27FD-4883-A491-E72989BCA2B4}" srcOrd="0" destOrd="0" presId="urn:microsoft.com/office/officeart/2005/8/layout/hList1"/>
    <dgm:cxn modelId="{FE6236AD-B066-4E95-919F-D8738C761E34}" type="presParOf" srcId="{FE9F9647-13AD-4641-B54A-DC060A3CB730}" destId="{2906B59E-0770-4219-B031-FA9D7FF96D7E}" srcOrd="1" destOrd="0" presId="urn:microsoft.com/office/officeart/2005/8/layout/hList1"/>
    <dgm:cxn modelId="{8E6D0DA0-E8D5-4335-9F4F-64C218AD4770}" type="presParOf" srcId="{F621E474-D833-4C3A-ACAD-4DD4FFFD65AF}" destId="{8A7EFE0C-954B-483F-A2AD-0F314AE56B38}" srcOrd="3" destOrd="0" presId="urn:microsoft.com/office/officeart/2005/8/layout/hList1"/>
    <dgm:cxn modelId="{7E2FEC9C-C3A6-4C11-8194-107AEE3B0925}" type="presParOf" srcId="{F621E474-D833-4C3A-ACAD-4DD4FFFD65AF}" destId="{13122AC8-D99B-4080-9641-6C18C6C82208}" srcOrd="4" destOrd="0" presId="urn:microsoft.com/office/officeart/2005/8/layout/hList1"/>
    <dgm:cxn modelId="{373F089E-4E53-4BDE-AD59-33A4FE63FD55}" type="presParOf" srcId="{13122AC8-D99B-4080-9641-6C18C6C82208}" destId="{5291E6DD-09D8-44F8-947B-A6123EE01C8C}" srcOrd="0" destOrd="0" presId="urn:microsoft.com/office/officeart/2005/8/layout/hList1"/>
    <dgm:cxn modelId="{4C1A9B30-2FEC-45EB-B65D-2152C8AD414F}" type="presParOf" srcId="{13122AC8-D99B-4080-9641-6C18C6C82208}" destId="{B874E872-467E-47ED-BDB1-179F82C8DFD9}"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3573F-1D1D-4627-99B5-997B28D4E943}">
      <dsp:nvSpPr>
        <dsp:cNvPr id="0" name=""/>
        <dsp:cNvSpPr/>
      </dsp:nvSpPr>
      <dsp:spPr>
        <a:xfrm>
          <a:off x="10842" y="0"/>
          <a:ext cx="2560000" cy="30937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t" anchorCtr="0">
          <a:noAutofit/>
        </a:bodyPr>
        <a:lstStyle/>
        <a:p>
          <a:pPr marL="0" lvl="0" indent="0" algn="ctr" defTabSz="622300">
            <a:lnSpc>
              <a:spcPct val="90000"/>
            </a:lnSpc>
            <a:spcBef>
              <a:spcPct val="0"/>
            </a:spcBef>
            <a:spcAft>
              <a:spcPct val="35000"/>
            </a:spcAft>
            <a:buNone/>
          </a:pPr>
          <a:r>
            <a:rPr lang="en-US" sz="1400" kern="1200" dirty="0"/>
            <a:t>Constraints:</a:t>
          </a:r>
          <a:endParaRPr lang="en-GB" sz="1400" kern="1200" dirty="0"/>
        </a:p>
      </dsp:txBody>
      <dsp:txXfrm>
        <a:off x="10842" y="0"/>
        <a:ext cx="2560000" cy="309375"/>
      </dsp:txXfrm>
    </dsp:sp>
    <dsp:sp modelId="{97DAD056-BB5B-4E5D-8D43-5646DE9C7653}">
      <dsp:nvSpPr>
        <dsp:cNvPr id="0" name=""/>
        <dsp:cNvSpPr/>
      </dsp:nvSpPr>
      <dsp:spPr>
        <a:xfrm>
          <a:off x="10842" y="309375"/>
          <a:ext cx="2560000" cy="1714921"/>
        </a:xfrm>
        <a:prstGeom prst="rect">
          <a:avLst/>
        </a:prstGeom>
        <a:solidFill>
          <a:schemeClr val="accent1">
            <a:tint val="40000"/>
            <a:hueOff val="0"/>
            <a:satOff val="0"/>
            <a:lumOff val="0"/>
            <a:alpha val="6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ts val="600"/>
            </a:spcAft>
            <a:buChar char="•"/>
          </a:pPr>
          <a:r>
            <a:rPr lang="en-US" sz="1200" kern="1200" dirty="0"/>
            <a:t>ESB network cables to the east and north-east of the site</a:t>
          </a:r>
          <a:endParaRPr lang="en-GB" sz="1200" kern="1200" dirty="0"/>
        </a:p>
        <a:p>
          <a:pPr marL="114300" lvl="1" indent="-114300" algn="l" defTabSz="533400">
            <a:lnSpc>
              <a:spcPct val="90000"/>
            </a:lnSpc>
            <a:spcBef>
              <a:spcPct val="0"/>
            </a:spcBef>
            <a:spcAft>
              <a:spcPts val="600"/>
            </a:spcAft>
            <a:buChar char="•"/>
          </a:pPr>
          <a:r>
            <a:rPr lang="en-US" sz="1200" kern="1200" dirty="0"/>
            <a:t>Gentle site slope</a:t>
          </a:r>
          <a:endParaRPr lang="en-GB" sz="1200" kern="1200" dirty="0"/>
        </a:p>
        <a:p>
          <a:pPr marL="114300" lvl="1" indent="-114300" algn="l" defTabSz="533400">
            <a:lnSpc>
              <a:spcPct val="90000"/>
            </a:lnSpc>
            <a:spcBef>
              <a:spcPct val="0"/>
            </a:spcBef>
            <a:spcAft>
              <a:spcPct val="15000"/>
            </a:spcAft>
            <a:buChar char="•"/>
          </a:pPr>
          <a:r>
            <a:rPr lang="en-US" sz="1200" kern="1200" dirty="0"/>
            <a:t>Neighbouring two-storey dwellings</a:t>
          </a:r>
          <a:endParaRPr lang="en-GB" sz="1200" kern="1200" dirty="0"/>
        </a:p>
      </dsp:txBody>
      <dsp:txXfrm>
        <a:off x="10842" y="309375"/>
        <a:ext cx="2560000" cy="1714921"/>
      </dsp:txXfrm>
    </dsp:sp>
    <dsp:sp modelId="{7292EEAD-27FD-4883-A491-E72989BCA2B4}">
      <dsp:nvSpPr>
        <dsp:cNvPr id="0" name=""/>
        <dsp:cNvSpPr/>
      </dsp:nvSpPr>
      <dsp:spPr>
        <a:xfrm>
          <a:off x="2929243" y="0"/>
          <a:ext cx="2560000" cy="30937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Opportunities</a:t>
          </a:r>
          <a:r>
            <a:rPr lang="en-US" sz="1100" kern="1200" dirty="0"/>
            <a:t>:</a:t>
          </a:r>
          <a:endParaRPr lang="en-GB" sz="1100" kern="1200" dirty="0"/>
        </a:p>
      </dsp:txBody>
      <dsp:txXfrm>
        <a:off x="2929243" y="0"/>
        <a:ext cx="2560000" cy="309375"/>
      </dsp:txXfrm>
    </dsp:sp>
    <dsp:sp modelId="{2906B59E-0770-4219-B031-FA9D7FF96D7E}">
      <dsp:nvSpPr>
        <dsp:cNvPr id="0" name=""/>
        <dsp:cNvSpPr/>
      </dsp:nvSpPr>
      <dsp:spPr>
        <a:xfrm>
          <a:off x="2929243" y="309375"/>
          <a:ext cx="2560000" cy="1714921"/>
        </a:xfrm>
        <a:prstGeom prst="rect">
          <a:avLst/>
        </a:prstGeom>
        <a:solidFill>
          <a:schemeClr val="accent1">
            <a:tint val="40000"/>
            <a:hueOff val="0"/>
            <a:satOff val="0"/>
            <a:lumOff val="0"/>
            <a:alpha val="6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ts val="600"/>
            </a:spcAft>
            <a:buChar char="•"/>
          </a:pPr>
          <a:r>
            <a:rPr lang="en-US" sz="1200" kern="1200" dirty="0"/>
            <a:t>Deliver a sports facility to support community needs</a:t>
          </a:r>
          <a:endParaRPr lang="en-GB" sz="1200" kern="1200" dirty="0"/>
        </a:p>
        <a:p>
          <a:pPr marL="114300" lvl="1" indent="-114300" algn="l" defTabSz="533400">
            <a:lnSpc>
              <a:spcPct val="90000"/>
            </a:lnSpc>
            <a:spcBef>
              <a:spcPct val="0"/>
            </a:spcBef>
            <a:spcAft>
              <a:spcPct val="15000"/>
            </a:spcAft>
            <a:buChar char="•"/>
          </a:pPr>
          <a:r>
            <a:rPr lang="en-US" sz="1200" kern="1200" dirty="0"/>
            <a:t>Provide a new public open space</a:t>
          </a:r>
          <a:endParaRPr lang="en-GB" sz="1200" kern="1200" dirty="0"/>
        </a:p>
      </dsp:txBody>
      <dsp:txXfrm>
        <a:off x="2929243" y="309375"/>
        <a:ext cx="2560000" cy="1714921"/>
      </dsp:txXfrm>
    </dsp:sp>
    <dsp:sp modelId="{5291E6DD-09D8-44F8-947B-A6123EE01C8C}">
      <dsp:nvSpPr>
        <dsp:cNvPr id="0" name=""/>
        <dsp:cNvSpPr/>
      </dsp:nvSpPr>
      <dsp:spPr>
        <a:xfrm>
          <a:off x="5847643" y="0"/>
          <a:ext cx="2560000" cy="30937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Approach:</a:t>
          </a:r>
          <a:endParaRPr lang="en-GB" sz="1400" kern="1200" dirty="0"/>
        </a:p>
      </dsp:txBody>
      <dsp:txXfrm>
        <a:off x="5847643" y="0"/>
        <a:ext cx="2560000" cy="309375"/>
      </dsp:txXfrm>
    </dsp:sp>
    <dsp:sp modelId="{B874E872-467E-47ED-BDB1-179F82C8DFD9}">
      <dsp:nvSpPr>
        <dsp:cNvPr id="0" name=""/>
        <dsp:cNvSpPr/>
      </dsp:nvSpPr>
      <dsp:spPr>
        <a:xfrm>
          <a:off x="5847643" y="309375"/>
          <a:ext cx="2560000" cy="1714921"/>
        </a:xfrm>
        <a:prstGeom prst="rect">
          <a:avLst/>
        </a:prstGeom>
        <a:solidFill>
          <a:schemeClr val="accent1">
            <a:tint val="40000"/>
            <a:hueOff val="0"/>
            <a:satOff val="0"/>
            <a:lumOff val="0"/>
            <a:alpha val="6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ts val="600"/>
            </a:spcAft>
            <a:buChar char="•"/>
          </a:pPr>
          <a:r>
            <a:rPr lang="en-US" sz="1200" kern="1200" dirty="0"/>
            <a:t>Step back from boundary where possible </a:t>
          </a:r>
          <a:r>
            <a:rPr lang="en-GB" sz="1200" b="0" i="0" kern="1200" dirty="0"/>
            <a:t>on elevations facing neighbouring residential properties and boundaries walls</a:t>
          </a:r>
          <a:endParaRPr lang="en-GB" sz="1200" kern="1200" dirty="0"/>
        </a:p>
        <a:p>
          <a:pPr marL="114300" lvl="1" indent="-114300" algn="l" defTabSz="533400">
            <a:lnSpc>
              <a:spcPct val="90000"/>
            </a:lnSpc>
            <a:spcBef>
              <a:spcPct val="0"/>
            </a:spcBef>
            <a:spcAft>
              <a:spcPts val="600"/>
            </a:spcAft>
            <a:buChar char="•"/>
          </a:pPr>
          <a:r>
            <a:rPr lang="en-GB" sz="1200" kern="1200" dirty="0"/>
            <a:t>Provide </a:t>
          </a:r>
          <a:r>
            <a:rPr lang="en-GB" sz="1200" b="0" i="0" kern="1200" dirty="0"/>
            <a:t>a connection with the adjoining school grounds.</a:t>
          </a:r>
          <a:endParaRPr lang="en-GB" sz="1200" kern="1200" dirty="0"/>
        </a:p>
        <a:p>
          <a:pPr marL="114300" lvl="1" indent="-114300" algn="l" defTabSz="533400">
            <a:lnSpc>
              <a:spcPct val="90000"/>
            </a:lnSpc>
            <a:spcBef>
              <a:spcPct val="0"/>
            </a:spcBef>
            <a:spcAft>
              <a:spcPts val="600"/>
            </a:spcAft>
            <a:buChar char="•"/>
          </a:pPr>
          <a:r>
            <a:rPr lang="en-GB" sz="1200" kern="1200" dirty="0"/>
            <a:t>Retain and enhance existing vegetation </a:t>
          </a:r>
        </a:p>
        <a:p>
          <a:pPr marL="285750" lvl="1" indent="-285750" algn="l" defTabSz="1600200">
            <a:lnSpc>
              <a:spcPct val="90000"/>
            </a:lnSpc>
            <a:spcBef>
              <a:spcPct val="0"/>
            </a:spcBef>
            <a:spcAft>
              <a:spcPct val="15000"/>
            </a:spcAft>
            <a:buNone/>
          </a:pPr>
          <a:endParaRPr lang="en-GB" sz="3600" kern="1200" dirty="0"/>
        </a:p>
        <a:p>
          <a:pPr marL="285750" lvl="1" indent="-285750" algn="l" defTabSz="1600200">
            <a:lnSpc>
              <a:spcPct val="90000"/>
            </a:lnSpc>
            <a:spcBef>
              <a:spcPct val="0"/>
            </a:spcBef>
            <a:spcAft>
              <a:spcPct val="15000"/>
            </a:spcAft>
            <a:buNone/>
          </a:pPr>
          <a:endParaRPr lang="en-GB" sz="3600" kern="1200" dirty="0"/>
        </a:p>
      </dsp:txBody>
      <dsp:txXfrm>
        <a:off x="5847643" y="309375"/>
        <a:ext cx="2560000" cy="171492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F6A2F78-8593-D34B-A54B-A913B4ADD88D}" type="datetimeFigureOut">
              <a:rPr lang="en-US" smtClean="0"/>
              <a:t>9/7/2026</a:t>
            </a:fld>
            <a:endParaRPr lang="en-US" dirty="0"/>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374F5B9-8B24-7A4E-B5A9-4C8F6F8C6B31}" type="slidenum">
              <a:rPr lang="en-US" smtClean="0"/>
              <a:t>‹#›</a:t>
            </a:fld>
            <a:endParaRPr lang="en-US" dirty="0"/>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dirty="0"/>
          </a:p>
        </p:txBody>
      </p:sp>
    </p:spTree>
    <p:extLst>
      <p:ext uri="{BB962C8B-B14F-4D97-AF65-F5344CB8AC3E}">
        <p14:creationId xmlns:p14="http://schemas.microsoft.com/office/powerpoint/2010/main" val="2414871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3BEF7-5B02-5AEB-AD8D-1EE8FE9AD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535FA4-CC69-154E-23DF-430A666EA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B6A5A8-D805-3109-C3DF-A3AE6FA9295E}"/>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D0ED193B-24F7-8472-3BFB-B08323F0A127}"/>
              </a:ext>
            </a:extLst>
          </p:cNvPr>
          <p:cNvSpPr>
            <a:spLocks noGrp="1"/>
          </p:cNvSpPr>
          <p:nvPr>
            <p:ph type="sldNum" sz="quarter" idx="5"/>
          </p:nvPr>
        </p:nvSpPr>
        <p:spPr/>
        <p:txBody>
          <a:bodyPr/>
          <a:lstStyle/>
          <a:p>
            <a:fld id="{F374F5B9-8B24-7A4E-B5A9-4C8F6F8C6B31}" type="slidenum">
              <a:rPr lang="en-US" smtClean="0"/>
              <a:t>4</a:t>
            </a:fld>
            <a:endParaRPr lang="en-US" dirty="0"/>
          </a:p>
        </p:txBody>
      </p:sp>
    </p:spTree>
    <p:extLst>
      <p:ext uri="{BB962C8B-B14F-4D97-AF65-F5344CB8AC3E}">
        <p14:creationId xmlns:p14="http://schemas.microsoft.com/office/powerpoint/2010/main" val="3341020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374F5B9-8B24-7A4E-B5A9-4C8F6F8C6B31}" type="slidenum">
              <a:rPr lang="en-US" smtClean="0"/>
              <a:t>5</a:t>
            </a:fld>
            <a:endParaRPr lang="en-US" dirty="0"/>
          </a:p>
        </p:txBody>
      </p:sp>
    </p:spTree>
    <p:extLst>
      <p:ext uri="{BB962C8B-B14F-4D97-AF65-F5344CB8AC3E}">
        <p14:creationId xmlns:p14="http://schemas.microsoft.com/office/powerpoint/2010/main" val="4005429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0A03D-205F-50BA-B1C4-0B3ECC394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D166B-812F-3135-2F94-4DC798F52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224AD-12BE-5D7C-F09D-17C91D8D0E92}"/>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8680344-64D6-A79E-D889-26B35663BDF8}"/>
              </a:ext>
            </a:extLst>
          </p:cNvPr>
          <p:cNvSpPr>
            <a:spLocks noGrp="1"/>
          </p:cNvSpPr>
          <p:nvPr>
            <p:ph type="sldNum" sz="quarter" idx="5"/>
          </p:nvPr>
        </p:nvSpPr>
        <p:spPr/>
        <p:txBody>
          <a:bodyPr/>
          <a:lstStyle/>
          <a:p>
            <a:fld id="{F374F5B9-8B24-7A4E-B5A9-4C8F6F8C6B31}" type="slidenum">
              <a:rPr lang="en-US" smtClean="0"/>
              <a:t>6</a:t>
            </a:fld>
            <a:endParaRPr lang="en-US" dirty="0"/>
          </a:p>
        </p:txBody>
      </p:sp>
    </p:spTree>
    <p:extLst>
      <p:ext uri="{BB962C8B-B14F-4D97-AF65-F5344CB8AC3E}">
        <p14:creationId xmlns:p14="http://schemas.microsoft.com/office/powerpoint/2010/main" val="114982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74F5B9-8B24-7A4E-B5A9-4C8F6F8C6B31}" type="slidenum">
              <a:rPr lang="en-US" smtClean="0"/>
              <a:t>7</a:t>
            </a:fld>
            <a:endParaRPr lang="en-US" dirty="0"/>
          </a:p>
        </p:txBody>
      </p:sp>
    </p:spTree>
    <p:extLst>
      <p:ext uri="{BB962C8B-B14F-4D97-AF65-F5344CB8AC3E}">
        <p14:creationId xmlns:p14="http://schemas.microsoft.com/office/powerpoint/2010/main" val="723578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dirty="0"/>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dirty="0"/>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dirty="0"/>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dirty="0"/>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diagramColors" Target="../diagrams/colors1.xml"/><Relationship Id="rId12"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QuickStyle" Target="../diagrams/quickStyle1.xml"/><Relationship Id="rId11" Type="http://schemas.openxmlformats.org/officeDocument/2006/relationships/image" Target="../media/image17.jpg"/><Relationship Id="rId5" Type="http://schemas.openxmlformats.org/officeDocument/2006/relationships/diagramLayout" Target="../diagrams/layout1.xml"/><Relationship Id="rId10" Type="http://schemas.openxmlformats.org/officeDocument/2006/relationships/image" Target="../media/image16.jpg"/><Relationship Id="rId4" Type="http://schemas.openxmlformats.org/officeDocument/2006/relationships/diagramData" Target="../diagrams/data1.xml"/><Relationship Id="rId9"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D0028-517E-5F2C-F6C7-9F4DE0BE69C8}"/>
              </a:ext>
            </a:extLst>
          </p:cNvPr>
          <p:cNvSpPr>
            <a:spLocks noGrp="1"/>
          </p:cNvSpPr>
          <p:nvPr>
            <p:ph type="ctrTitle"/>
          </p:nvPr>
        </p:nvSpPr>
        <p:spPr>
          <a:xfrm>
            <a:off x="2315580" y="1245224"/>
            <a:ext cx="7992888" cy="4265911"/>
          </a:xfrm>
        </p:spPr>
        <p:txBody>
          <a:bodyPr/>
          <a:lstStyle/>
          <a:p>
            <a:pPr>
              <a:lnSpc>
                <a:spcPct val="115000"/>
              </a:lnSpc>
              <a:buNone/>
            </a:pPr>
            <a:r>
              <a:rPr lang="en-GB" sz="4000">
                <a:latin typeface="SDCC Display" pitchFamily="2" charset="0"/>
              </a:rPr>
              <a:t>Part </a:t>
            </a:r>
            <a:r>
              <a:rPr lang="en-GB" sz="4000" dirty="0">
                <a:latin typeface="SDCC Display" pitchFamily="2" charset="0"/>
              </a:rPr>
              <a:t>8 proposal </a:t>
            </a:r>
            <a:br>
              <a:rPr lang="en-GB" sz="4000" dirty="0">
                <a:latin typeface="SDCC Display" pitchFamily="2" charset="0"/>
              </a:rPr>
            </a:br>
            <a:br>
              <a:rPr lang="en-GB" sz="3600" dirty="0">
                <a:latin typeface="SDCC Display" pitchFamily="2" charset="0"/>
              </a:rPr>
            </a:br>
            <a:r>
              <a:rPr lang="en-GB" sz="3200" dirty="0">
                <a:latin typeface="SDCC Display" pitchFamily="2" charset="0"/>
              </a:rPr>
              <a:t>Development of Sport Facility for Whitechurch Boxing Club and Wanderers GAA Ballyboden, </a:t>
            </a:r>
            <a:br>
              <a:rPr lang="en-GB" sz="3200" dirty="0">
                <a:latin typeface="SDCC Display" pitchFamily="2" charset="0"/>
              </a:rPr>
            </a:br>
            <a:r>
              <a:rPr lang="en-GB" sz="3200" dirty="0">
                <a:latin typeface="SDCC Display" pitchFamily="2" charset="0"/>
              </a:rPr>
              <a:t>at Glenmore Court, Rathfarnham, Dublin 16.</a:t>
            </a:r>
            <a:br>
              <a:rPr lang="en-GB" sz="4000" dirty="0">
                <a:latin typeface="SDCC Display" pitchFamily="2" charset="0"/>
              </a:rPr>
            </a:br>
            <a:endParaRPr lang="en-IE" sz="4000" dirty="0">
              <a:latin typeface="SDCC Display" pitchFamily="2" charset="0"/>
            </a:endParaRPr>
          </a:p>
        </p:txBody>
      </p:sp>
      <p:sp>
        <p:nvSpPr>
          <p:cNvPr id="5" name="TextBox 4">
            <a:extLst>
              <a:ext uri="{FF2B5EF4-FFF2-40B4-BE49-F238E27FC236}">
                <a16:creationId xmlns:a16="http://schemas.microsoft.com/office/drawing/2014/main" id="{90DCD251-B27D-50D5-5C37-D56866D3F954}"/>
              </a:ext>
            </a:extLst>
          </p:cNvPr>
          <p:cNvSpPr txBox="1"/>
          <p:nvPr/>
        </p:nvSpPr>
        <p:spPr>
          <a:xfrm>
            <a:off x="551384" y="5157192"/>
            <a:ext cx="11521280" cy="707886"/>
          </a:xfrm>
          <a:prstGeom prst="rect">
            <a:avLst/>
          </a:prstGeom>
          <a:noFill/>
        </p:spPr>
        <p:txBody>
          <a:bodyPr wrap="square" rtlCol="0">
            <a:spAutoFit/>
          </a:bodyPr>
          <a:lstStyle/>
          <a:p>
            <a:pPr algn="ctr"/>
            <a:r>
              <a:rPr lang="en-GB" sz="2000" dirty="0">
                <a:solidFill>
                  <a:schemeClr val="bg1"/>
                </a:solidFill>
                <a:latin typeface="SDCC Sans" pitchFamily="2" charset="0"/>
              </a:rPr>
              <a:t>Meeting of Rathfarnham, Templeogue, Firhouse and Bohernabreena Area Committee </a:t>
            </a:r>
          </a:p>
          <a:p>
            <a:pPr algn="ctr"/>
            <a:r>
              <a:rPr lang="en-GB" sz="2000" dirty="0">
                <a:solidFill>
                  <a:schemeClr val="bg1"/>
                </a:solidFill>
                <a:latin typeface="SDCC Sans" pitchFamily="2" charset="0"/>
              </a:rPr>
              <a:t>8</a:t>
            </a:r>
            <a:r>
              <a:rPr lang="en-GB" sz="2000" baseline="30000" dirty="0">
                <a:solidFill>
                  <a:schemeClr val="bg1"/>
                </a:solidFill>
                <a:latin typeface="SDCC Sans" pitchFamily="2" charset="0"/>
              </a:rPr>
              <a:t>th</a:t>
            </a:r>
            <a:r>
              <a:rPr lang="en-GB" sz="2000" dirty="0">
                <a:solidFill>
                  <a:schemeClr val="bg1"/>
                </a:solidFill>
                <a:latin typeface="SDCC Sans" pitchFamily="2" charset="0"/>
              </a:rPr>
              <a:t> September 2026</a:t>
            </a:r>
            <a:endParaRPr lang="en-IE" sz="2000" dirty="0">
              <a:solidFill>
                <a:schemeClr val="bg1"/>
              </a:solidFill>
              <a:latin typeface="SDCC Sans" pitchFamily="2" charset="0"/>
            </a:endParaRPr>
          </a:p>
        </p:txBody>
      </p:sp>
    </p:spTree>
    <p:extLst>
      <p:ext uri="{BB962C8B-B14F-4D97-AF65-F5344CB8AC3E}">
        <p14:creationId xmlns:p14="http://schemas.microsoft.com/office/powerpoint/2010/main" val="2782933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4BE1BA-19FB-BA01-99D3-47985823A2A3}"/>
              </a:ext>
            </a:extLst>
          </p:cNvPr>
          <p:cNvSpPr txBox="1">
            <a:spLocks noGrp="1"/>
          </p:cNvSpPr>
          <p:nvPr>
            <p:ph type="title"/>
          </p:nvPr>
        </p:nvSpPr>
        <p:spPr>
          <a:xfrm>
            <a:off x="985871" y="476672"/>
            <a:ext cx="10873208" cy="3276346"/>
          </a:xfrm>
          <a:prstGeom prst="rect">
            <a:avLst/>
          </a:prstGeom>
          <a:noFill/>
        </p:spPr>
        <p:txBody>
          <a:bodyPr wrap="square">
            <a:spAutoFit/>
          </a:bodyPr>
          <a:lstStyle/>
          <a:p>
            <a:pPr algn="l"/>
            <a:r>
              <a:rPr lang="en-GB" sz="2000" b="1" dirty="0">
                <a:latin typeface="SDCC Display" pitchFamily="2" charset="0"/>
              </a:rPr>
              <a:t>Introduction</a:t>
            </a:r>
            <a:br>
              <a:rPr lang="en-GB" sz="2000" b="1" dirty="0">
                <a:latin typeface="SDCC Display" pitchFamily="2" charset="0"/>
              </a:rPr>
            </a:br>
            <a:br>
              <a:rPr lang="en-GB" sz="2000" b="1" dirty="0">
                <a:latin typeface="SDCC Display" pitchFamily="2" charset="0"/>
              </a:rPr>
            </a:br>
            <a:r>
              <a:rPr lang="en-GB" sz="2000" b="1" dirty="0">
                <a:latin typeface="SDCC Display" pitchFamily="2" charset="0"/>
              </a:rPr>
              <a:t>Part 8 Planning Process</a:t>
            </a:r>
          </a:p>
          <a:p>
            <a:pPr algn="l">
              <a:lnSpc>
                <a:spcPct val="107000"/>
              </a:lnSpc>
              <a:buNone/>
            </a:pPr>
            <a:br>
              <a:rPr lang="en-GB" sz="1800" dirty="0">
                <a:latin typeface="SDCC Sans" pitchFamily="2" charset="0"/>
              </a:rPr>
            </a:br>
            <a:r>
              <a:rPr lang="en-GB" sz="1800" dirty="0">
                <a:latin typeface="SDCC Sans" pitchFamily="2" charset="0"/>
              </a:rPr>
              <a:t>In accordance with the Planning and Development Act 2000 (as amended) (the Act) and Part 8 of the Planning and Development Regulations, 2001 (as amended) (the Regulations), South Dublin County Council will now proceed to detail design to seek planning consent for a Development of a single-storey sports facility housing Whitechurch Boxing Club and Wanderers GAA Ballyboden, along with all associated works on undeveloped land north of the sports grounds connected with the school Scoil Mhuire, at Glenmore Court, Rathfarnham, Dublin 16.</a:t>
            </a:r>
            <a:endParaRPr lang="en-IE" sz="2800" dirty="0">
              <a:latin typeface="SDCC Sans" pitchFamily="2" charset="0"/>
            </a:endParaRPr>
          </a:p>
        </p:txBody>
      </p:sp>
      <p:sp>
        <p:nvSpPr>
          <p:cNvPr id="2" name="Title 7">
            <a:extLst>
              <a:ext uri="{FF2B5EF4-FFF2-40B4-BE49-F238E27FC236}">
                <a16:creationId xmlns:a16="http://schemas.microsoft.com/office/drawing/2014/main" id="{225893E9-2E9E-E61A-C404-AF54E5000E7D}"/>
              </a:ext>
            </a:extLst>
          </p:cNvPr>
          <p:cNvSpPr txBox="1">
            <a:spLocks/>
          </p:cNvSpPr>
          <p:nvPr/>
        </p:nvSpPr>
        <p:spPr>
          <a:xfrm>
            <a:off x="985871" y="3933056"/>
            <a:ext cx="10873208" cy="3816429"/>
          </a:xfrm>
          <a:prstGeom prst="rect">
            <a:avLst/>
          </a:prstGeom>
          <a:noFill/>
        </p:spPr>
        <p:txBody>
          <a:bodyPr vert="horz" wrap="square" lIns="0" tIns="0" rIns="0" bIns="0" rtlCol="0" anchor="ctr">
            <a:spAutoFit/>
          </a:bodyPr>
          <a:lstStyle>
            <a:lvl1pPr eaLnBrk="1" hangingPunct="1">
              <a:defRPr sz="3275" b="0" i="0">
                <a:solidFill>
                  <a:srgbClr val="363A92"/>
                </a:solidFill>
                <a:latin typeface="+mj-lt"/>
                <a:ea typeface="+mj-ea"/>
                <a:cs typeface="Arial" panose="020B0604020202020204" pitchFamily="34" charset="0"/>
              </a:defRPr>
            </a:lvl1pPr>
          </a:lstStyle>
          <a:p>
            <a:pPr algn="l">
              <a:spcAft>
                <a:spcPts val="600"/>
              </a:spcAft>
            </a:pPr>
            <a:r>
              <a:rPr lang="en-GB" sz="1800" dirty="0">
                <a:latin typeface="SDCC Sans" pitchFamily="2" charset="0"/>
              </a:rPr>
              <a:t>T</a:t>
            </a:r>
            <a:r>
              <a:rPr lang="en-IE" sz="1800" dirty="0">
                <a:latin typeface="SDCC Sans" pitchFamily="2" charset="0"/>
              </a:rPr>
              <a:t>he proposed development shall consist of:</a:t>
            </a:r>
          </a:p>
          <a:p>
            <a:pPr marL="285750" indent="-285750" algn="l">
              <a:spcAft>
                <a:spcPts val="1200"/>
              </a:spcAft>
              <a:buFont typeface="Arial" panose="020B0604020202020204" pitchFamily="34" charset="0"/>
              <a:buChar char="•"/>
            </a:pPr>
            <a:r>
              <a:rPr lang="en-IE" sz="1800" dirty="0">
                <a:latin typeface="SDCC Sans" pitchFamily="2" charset="0"/>
              </a:rPr>
              <a:t>Construction of a new single-storey community sports facility building with a gross floor area (GFA) of c. 396 sqm, that will accommodate a boxing ring, training spaces, storage rooms, changing facilities, staff offices, and all of the required supporting spaces and services.</a:t>
            </a:r>
            <a:endParaRPr lang="en-GB" sz="1800" dirty="0">
              <a:latin typeface="SDCC Sans" pitchFamily="2" charset="0"/>
            </a:endParaRPr>
          </a:p>
          <a:p>
            <a:pPr marL="285750" indent="-285750" algn="l">
              <a:spcAft>
                <a:spcPts val="1200"/>
              </a:spcAft>
              <a:buFont typeface="Arial" panose="020B0604020202020204" pitchFamily="34" charset="0"/>
              <a:buChar char="•"/>
            </a:pPr>
            <a:r>
              <a:rPr lang="en-IE" sz="1800" dirty="0">
                <a:latin typeface="SDCC Sans" pitchFamily="2" charset="0"/>
              </a:rPr>
              <a:t>All associated site and infrastructural development works, including provision for hard and soft landscape works, paths, lighting and varied site boundary treatment comprising walls and fencing.</a:t>
            </a:r>
            <a:br>
              <a:rPr lang="en-GB" sz="1800" dirty="0">
                <a:latin typeface="SDCC Sans" pitchFamily="2" charset="0"/>
              </a:rPr>
            </a:br>
            <a:br>
              <a:rPr lang="en-GB" sz="1800" dirty="0">
                <a:latin typeface="SDCC Sans" pitchFamily="2" charset="0"/>
              </a:rPr>
            </a:br>
            <a:br>
              <a:rPr lang="en-GB" sz="2800" dirty="0">
                <a:latin typeface="SDCC Sans" pitchFamily="2" charset="0"/>
              </a:rPr>
            </a:br>
            <a:br>
              <a:rPr lang="en-GB" sz="2800" dirty="0">
                <a:latin typeface="SDCC Sans" pitchFamily="2" charset="0"/>
              </a:rPr>
            </a:br>
            <a:endParaRPr lang="en-IE" sz="2800" dirty="0">
              <a:latin typeface="SDCC Sans" pitchFamily="2" charset="0"/>
            </a:endParaRPr>
          </a:p>
        </p:txBody>
      </p:sp>
    </p:spTree>
    <p:extLst>
      <p:ext uri="{BB962C8B-B14F-4D97-AF65-F5344CB8AC3E}">
        <p14:creationId xmlns:p14="http://schemas.microsoft.com/office/powerpoint/2010/main" val="2504273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0A3C8-F04B-90C7-480B-DC16A8EF910E}"/>
              </a:ext>
            </a:extLst>
          </p:cNvPr>
          <p:cNvSpPr>
            <a:spLocks noGrp="1"/>
          </p:cNvSpPr>
          <p:nvPr>
            <p:ph type="title"/>
          </p:nvPr>
        </p:nvSpPr>
        <p:spPr>
          <a:xfrm>
            <a:off x="534169" y="264297"/>
            <a:ext cx="8399841" cy="856798"/>
          </a:xfrm>
        </p:spPr>
        <p:txBody>
          <a:bodyPr anchor="ctr">
            <a:normAutofit/>
          </a:bodyPr>
          <a:lstStyle/>
          <a:p>
            <a:r>
              <a:rPr lang="en-US" sz="3000" dirty="0">
                <a:latin typeface="SDCC Display" pitchFamily="2" charset="0"/>
              </a:rPr>
              <a:t>Zoning, Site Location and Aerial View</a:t>
            </a:r>
          </a:p>
        </p:txBody>
      </p:sp>
      <p:pic>
        <p:nvPicPr>
          <p:cNvPr id="3" name="Picture 2">
            <a:extLst>
              <a:ext uri="{FF2B5EF4-FFF2-40B4-BE49-F238E27FC236}">
                <a16:creationId xmlns:a16="http://schemas.microsoft.com/office/drawing/2014/main" id="{C0663F3D-465D-AAAB-C3F1-C28EC852D35E}"/>
              </a:ext>
            </a:extLst>
          </p:cNvPr>
          <p:cNvPicPr>
            <a:picLocks noChangeAspect="1"/>
          </p:cNvPicPr>
          <p:nvPr/>
        </p:nvPicPr>
        <p:blipFill rotWithShape="1">
          <a:blip r:embed="rId3"/>
          <a:srcRect l="21538" t="6217" r="28785" b="17892"/>
          <a:stretch>
            <a:fillRect/>
          </a:stretch>
        </p:blipFill>
        <p:spPr bwMode="auto">
          <a:xfrm>
            <a:off x="521646" y="1579648"/>
            <a:ext cx="3407717" cy="4493003"/>
          </a:xfrm>
          <a:prstGeom prst="roundRect">
            <a:avLst>
              <a:gd name="adj" fmla="val 8594"/>
            </a:avLst>
          </a:prstGeom>
          <a:solidFill>
            <a:srgbClr val="FFFFFF">
              <a:shade val="85000"/>
            </a:srgbClr>
          </a:solidFill>
          <a:ln>
            <a:noFill/>
          </a:ln>
          <a:effectLst/>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2F94B8C5-53DF-A825-6CB1-0607012BB5EE}"/>
              </a:ext>
            </a:extLst>
          </p:cNvPr>
          <p:cNvPicPr>
            <a:picLocks noChangeAspect="1"/>
          </p:cNvPicPr>
          <p:nvPr/>
        </p:nvPicPr>
        <p:blipFill>
          <a:blip r:embed="rId4"/>
          <a:srcRect r="6706"/>
          <a:stretch>
            <a:fillRect/>
          </a:stretch>
        </p:blipFill>
        <p:spPr>
          <a:xfrm>
            <a:off x="4175125" y="1559004"/>
            <a:ext cx="3570062" cy="4541267"/>
          </a:xfrm>
          <a:prstGeom prst="roundRect">
            <a:avLst>
              <a:gd name="adj" fmla="val 8594"/>
            </a:avLst>
          </a:prstGeom>
          <a:solidFill>
            <a:srgbClr val="FFFFFF">
              <a:shade val="85000"/>
            </a:srgbClr>
          </a:solidFill>
          <a:ln>
            <a:noFill/>
          </a:ln>
          <a:effectLst/>
        </p:spPr>
      </p:pic>
      <p:sp>
        <p:nvSpPr>
          <p:cNvPr id="9" name="Freeform: Shape 8">
            <a:extLst>
              <a:ext uri="{FF2B5EF4-FFF2-40B4-BE49-F238E27FC236}">
                <a16:creationId xmlns:a16="http://schemas.microsoft.com/office/drawing/2014/main" id="{7D535D16-DE6A-3527-5399-28B370BA577A}"/>
              </a:ext>
            </a:extLst>
          </p:cNvPr>
          <p:cNvSpPr/>
          <p:nvPr/>
        </p:nvSpPr>
        <p:spPr>
          <a:xfrm>
            <a:off x="1924493" y="3593805"/>
            <a:ext cx="1222744" cy="542260"/>
          </a:xfrm>
          <a:custGeom>
            <a:avLst/>
            <a:gdLst>
              <a:gd name="csX0" fmla="*/ 31898 w 1222744"/>
              <a:gd name="csY0" fmla="*/ 0 h 542260"/>
              <a:gd name="csX1" fmla="*/ 1222744 w 1222744"/>
              <a:gd name="csY1" fmla="*/ 148855 h 542260"/>
              <a:gd name="csX2" fmla="*/ 1158949 w 1222744"/>
              <a:gd name="csY2" fmla="*/ 542260 h 542260"/>
              <a:gd name="csX3" fmla="*/ 0 w 1222744"/>
              <a:gd name="csY3" fmla="*/ 382772 h 542260"/>
              <a:gd name="csX4" fmla="*/ 31898 w 1222744"/>
              <a:gd name="csY4" fmla="*/ 0 h 542260"/>
            </a:gdLst>
            <a:ahLst/>
            <a:cxnLst>
              <a:cxn ang="0">
                <a:pos x="csX0" y="csY0"/>
              </a:cxn>
              <a:cxn ang="0">
                <a:pos x="csX1" y="csY1"/>
              </a:cxn>
              <a:cxn ang="0">
                <a:pos x="csX2" y="csY2"/>
              </a:cxn>
              <a:cxn ang="0">
                <a:pos x="csX3" y="csY3"/>
              </a:cxn>
              <a:cxn ang="0">
                <a:pos x="csX4" y="csY4"/>
              </a:cxn>
            </a:cxnLst>
            <a:rect l="l" t="t" r="r" b="b"/>
            <a:pathLst>
              <a:path w="1222744" h="542260">
                <a:moveTo>
                  <a:pt x="31898" y="0"/>
                </a:moveTo>
                <a:lnTo>
                  <a:pt x="1222744" y="148855"/>
                </a:lnTo>
                <a:lnTo>
                  <a:pt x="1158949" y="542260"/>
                </a:lnTo>
                <a:lnTo>
                  <a:pt x="0" y="382772"/>
                </a:lnTo>
                <a:lnTo>
                  <a:pt x="31898" y="0"/>
                </a:lnTo>
                <a:close/>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descr="An aerial view of a neighborhood&#10;&#10;Description automatically generated">
            <a:extLst>
              <a:ext uri="{FF2B5EF4-FFF2-40B4-BE49-F238E27FC236}">
                <a16:creationId xmlns:a16="http://schemas.microsoft.com/office/drawing/2014/main" id="{F4235B1C-1486-6457-3A98-ABA2A67DC697}"/>
              </a:ext>
            </a:extLst>
          </p:cNvPr>
          <p:cNvPicPr>
            <a:picLocks noChangeAspect="1"/>
          </p:cNvPicPr>
          <p:nvPr/>
        </p:nvPicPr>
        <p:blipFill>
          <a:blip r:embed="rId5" cstate="print">
            <a:extLst>
              <a:ext uri="{28A0092B-C50C-407E-A947-70E740481C1C}">
                <a14:useLocalDpi xmlns:a14="http://schemas.microsoft.com/office/drawing/2010/main" val="0"/>
              </a:ext>
            </a:extLst>
          </a:blip>
          <a:srcRect l="23624" t="-334" r="36399" b="13659"/>
          <a:stretch>
            <a:fillRect/>
          </a:stretch>
        </p:blipFill>
        <p:spPr>
          <a:xfrm>
            <a:off x="7990949" y="1552362"/>
            <a:ext cx="3538936" cy="4612942"/>
          </a:xfrm>
          <a:prstGeom prst="roundRect">
            <a:avLst>
              <a:gd name="adj" fmla="val 8594"/>
            </a:avLst>
          </a:prstGeom>
          <a:solidFill>
            <a:srgbClr val="FFFFFF">
              <a:shade val="85000"/>
            </a:srgbClr>
          </a:solidFill>
          <a:ln>
            <a:noFill/>
          </a:ln>
          <a:effectLst/>
        </p:spPr>
      </p:pic>
      <p:sp>
        <p:nvSpPr>
          <p:cNvPr id="13" name="Freeform: Shape 12">
            <a:extLst>
              <a:ext uri="{FF2B5EF4-FFF2-40B4-BE49-F238E27FC236}">
                <a16:creationId xmlns:a16="http://schemas.microsoft.com/office/drawing/2014/main" id="{E47CA60B-7AC3-E81F-7F20-FACD1938A212}"/>
              </a:ext>
            </a:extLst>
          </p:cNvPr>
          <p:cNvSpPr/>
          <p:nvPr/>
        </p:nvSpPr>
        <p:spPr>
          <a:xfrm>
            <a:off x="9586292" y="3433763"/>
            <a:ext cx="1246556" cy="504159"/>
          </a:xfrm>
          <a:custGeom>
            <a:avLst/>
            <a:gdLst>
              <a:gd name="csX0" fmla="*/ 31898 w 1222744"/>
              <a:gd name="csY0" fmla="*/ 0 h 542260"/>
              <a:gd name="csX1" fmla="*/ 1222744 w 1222744"/>
              <a:gd name="csY1" fmla="*/ 148855 h 542260"/>
              <a:gd name="csX2" fmla="*/ 1158949 w 1222744"/>
              <a:gd name="csY2" fmla="*/ 542260 h 542260"/>
              <a:gd name="csX3" fmla="*/ 0 w 1222744"/>
              <a:gd name="csY3" fmla="*/ 382772 h 542260"/>
              <a:gd name="csX4" fmla="*/ 31898 w 1222744"/>
              <a:gd name="csY4" fmla="*/ 0 h 542260"/>
              <a:gd name="csX0" fmla="*/ 31898 w 1208456"/>
              <a:gd name="csY0" fmla="*/ 0 h 542260"/>
              <a:gd name="csX1" fmla="*/ 1208456 w 1208456"/>
              <a:gd name="csY1" fmla="*/ 139330 h 542260"/>
              <a:gd name="csX2" fmla="*/ 1158949 w 1208456"/>
              <a:gd name="csY2" fmla="*/ 542260 h 542260"/>
              <a:gd name="csX3" fmla="*/ 0 w 1208456"/>
              <a:gd name="csY3" fmla="*/ 382772 h 542260"/>
              <a:gd name="csX4" fmla="*/ 31898 w 1208456"/>
              <a:gd name="csY4" fmla="*/ 0 h 542260"/>
              <a:gd name="csX0" fmla="*/ 69998 w 1246556"/>
              <a:gd name="csY0" fmla="*/ 0 h 542260"/>
              <a:gd name="csX1" fmla="*/ 1246556 w 1246556"/>
              <a:gd name="csY1" fmla="*/ 139330 h 542260"/>
              <a:gd name="csX2" fmla="*/ 1197049 w 1246556"/>
              <a:gd name="csY2" fmla="*/ 542260 h 542260"/>
              <a:gd name="csX3" fmla="*/ 0 w 1246556"/>
              <a:gd name="csY3" fmla="*/ 382772 h 542260"/>
              <a:gd name="csX4" fmla="*/ 69998 w 1246556"/>
              <a:gd name="csY4" fmla="*/ 0 h 542260"/>
              <a:gd name="csX0" fmla="*/ 31898 w 1246556"/>
              <a:gd name="csY0" fmla="*/ 0 h 561310"/>
              <a:gd name="csX1" fmla="*/ 1246556 w 1246556"/>
              <a:gd name="csY1" fmla="*/ 158380 h 561310"/>
              <a:gd name="csX2" fmla="*/ 1197049 w 1246556"/>
              <a:gd name="csY2" fmla="*/ 561310 h 561310"/>
              <a:gd name="csX3" fmla="*/ 0 w 1246556"/>
              <a:gd name="csY3" fmla="*/ 401822 h 561310"/>
              <a:gd name="csX4" fmla="*/ 31898 w 1246556"/>
              <a:gd name="csY4" fmla="*/ 0 h 561310"/>
              <a:gd name="csX0" fmla="*/ 31898 w 1246556"/>
              <a:gd name="csY0" fmla="*/ 0 h 527972"/>
              <a:gd name="csX1" fmla="*/ 1246556 w 1246556"/>
              <a:gd name="csY1" fmla="*/ 158380 h 527972"/>
              <a:gd name="csX2" fmla="*/ 1192287 w 1246556"/>
              <a:gd name="csY2" fmla="*/ 527972 h 527972"/>
              <a:gd name="csX3" fmla="*/ 0 w 1246556"/>
              <a:gd name="csY3" fmla="*/ 401822 h 527972"/>
              <a:gd name="csX4" fmla="*/ 31898 w 1246556"/>
              <a:gd name="csY4" fmla="*/ 0 h 527972"/>
              <a:gd name="csX0" fmla="*/ 27135 w 1246556"/>
              <a:gd name="csY0" fmla="*/ 0 h 504159"/>
              <a:gd name="csX1" fmla="*/ 1246556 w 1246556"/>
              <a:gd name="csY1" fmla="*/ 134567 h 504159"/>
              <a:gd name="csX2" fmla="*/ 1192287 w 1246556"/>
              <a:gd name="csY2" fmla="*/ 504159 h 504159"/>
              <a:gd name="csX3" fmla="*/ 0 w 1246556"/>
              <a:gd name="csY3" fmla="*/ 378009 h 504159"/>
              <a:gd name="csX4" fmla="*/ 27135 w 1246556"/>
              <a:gd name="csY4" fmla="*/ 0 h 504159"/>
            </a:gdLst>
            <a:ahLst/>
            <a:cxnLst>
              <a:cxn ang="0">
                <a:pos x="csX0" y="csY0"/>
              </a:cxn>
              <a:cxn ang="0">
                <a:pos x="csX1" y="csY1"/>
              </a:cxn>
              <a:cxn ang="0">
                <a:pos x="csX2" y="csY2"/>
              </a:cxn>
              <a:cxn ang="0">
                <a:pos x="csX3" y="csY3"/>
              </a:cxn>
              <a:cxn ang="0">
                <a:pos x="csX4" y="csY4"/>
              </a:cxn>
            </a:cxnLst>
            <a:rect l="l" t="t" r="r" b="b"/>
            <a:pathLst>
              <a:path w="1246556" h="504159">
                <a:moveTo>
                  <a:pt x="27135" y="0"/>
                </a:moveTo>
                <a:lnTo>
                  <a:pt x="1246556" y="134567"/>
                </a:lnTo>
                <a:lnTo>
                  <a:pt x="1192287" y="504159"/>
                </a:lnTo>
                <a:lnTo>
                  <a:pt x="0" y="378009"/>
                </a:lnTo>
                <a:lnTo>
                  <a:pt x="27135" y="0"/>
                </a:lnTo>
                <a:close/>
              </a:path>
            </a:pathLst>
          </a:custGeom>
          <a:solidFill>
            <a:srgbClr val="C00000">
              <a:alpha val="2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7" name="Picture 16">
            <a:extLst>
              <a:ext uri="{FF2B5EF4-FFF2-40B4-BE49-F238E27FC236}">
                <a16:creationId xmlns:a16="http://schemas.microsoft.com/office/drawing/2014/main" id="{87D34579-045D-6316-6610-1DEC834D2E2C}"/>
              </a:ext>
            </a:extLst>
          </p:cNvPr>
          <p:cNvPicPr>
            <a:picLocks noChangeAspect="1"/>
          </p:cNvPicPr>
          <p:nvPr/>
        </p:nvPicPr>
        <p:blipFill>
          <a:blip r:embed="rId6"/>
          <a:stretch>
            <a:fillRect/>
          </a:stretch>
        </p:blipFill>
        <p:spPr>
          <a:xfrm>
            <a:off x="11087620" y="805892"/>
            <a:ext cx="622623" cy="630406"/>
          </a:xfrm>
          <a:prstGeom prst="rect">
            <a:avLst/>
          </a:prstGeom>
        </p:spPr>
      </p:pic>
    </p:spTree>
    <p:extLst>
      <p:ext uri="{BB962C8B-B14F-4D97-AF65-F5344CB8AC3E}">
        <p14:creationId xmlns:p14="http://schemas.microsoft.com/office/powerpoint/2010/main" val="1288403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6577F-4281-F82C-9E86-3FC576EEF19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62D5B9D-67EE-E621-E1D2-351BE8076178}"/>
              </a:ext>
            </a:extLst>
          </p:cNvPr>
          <p:cNvPicPr>
            <a:picLocks noChangeAspect="1"/>
          </p:cNvPicPr>
          <p:nvPr/>
        </p:nvPicPr>
        <p:blipFill>
          <a:blip r:embed="rId3"/>
          <a:srcRect l="-1" r="-6" b="3407"/>
          <a:stretch>
            <a:fillRect/>
          </a:stretch>
        </p:blipFill>
        <p:spPr>
          <a:xfrm>
            <a:off x="508596" y="1792443"/>
            <a:ext cx="8416080" cy="4644067"/>
          </a:xfrm>
          <a:prstGeom prst="rect">
            <a:avLst/>
          </a:prstGeom>
        </p:spPr>
      </p:pic>
      <p:sp>
        <p:nvSpPr>
          <p:cNvPr id="2" name="Title 1">
            <a:extLst>
              <a:ext uri="{FF2B5EF4-FFF2-40B4-BE49-F238E27FC236}">
                <a16:creationId xmlns:a16="http://schemas.microsoft.com/office/drawing/2014/main" id="{C0FA95E5-8202-32A1-DFC9-53DE5F283FC3}"/>
              </a:ext>
            </a:extLst>
          </p:cNvPr>
          <p:cNvSpPr>
            <a:spLocks noGrp="1"/>
          </p:cNvSpPr>
          <p:nvPr>
            <p:ph type="title"/>
          </p:nvPr>
        </p:nvSpPr>
        <p:spPr>
          <a:xfrm>
            <a:off x="504825" y="12446"/>
            <a:ext cx="4944575" cy="856798"/>
          </a:xfrm>
        </p:spPr>
        <p:txBody>
          <a:bodyPr anchor="ctr">
            <a:normAutofit/>
          </a:bodyPr>
          <a:lstStyle/>
          <a:p>
            <a:r>
              <a:rPr lang="en-US" sz="3000" dirty="0">
                <a:latin typeface="SDCC Display" pitchFamily="2" charset="0"/>
              </a:rPr>
              <a:t>Proposed Site Plan</a:t>
            </a:r>
          </a:p>
        </p:txBody>
      </p:sp>
      <p:graphicFrame>
        <p:nvGraphicFramePr>
          <p:cNvPr id="15" name="Diagram 14">
            <a:extLst>
              <a:ext uri="{FF2B5EF4-FFF2-40B4-BE49-F238E27FC236}">
                <a16:creationId xmlns:a16="http://schemas.microsoft.com/office/drawing/2014/main" id="{2A6FBC9E-CA6C-6AF4-4EE9-A475F7FDF234}"/>
              </a:ext>
            </a:extLst>
          </p:cNvPr>
          <p:cNvGraphicFramePr/>
          <p:nvPr>
            <p:extLst>
              <p:ext uri="{D42A27DB-BD31-4B8C-83A1-F6EECF244321}">
                <p14:modId xmlns:p14="http://schemas.microsoft.com/office/powerpoint/2010/main" val="165470935"/>
              </p:ext>
            </p:extLst>
          </p:nvPr>
        </p:nvGraphicFramePr>
        <p:xfrm>
          <a:off x="506189" y="719227"/>
          <a:ext cx="8418487" cy="20242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descr="A green grass field with houses in the background&#10;&#10;AI-generated content may be incorrect.">
            <a:extLst>
              <a:ext uri="{FF2B5EF4-FFF2-40B4-BE49-F238E27FC236}">
                <a16:creationId xmlns:a16="http://schemas.microsoft.com/office/drawing/2014/main" id="{434016C1-CBB5-9059-0C30-AE84E50E6222}"/>
              </a:ext>
            </a:extLst>
          </p:cNvPr>
          <p:cNvPicPr>
            <a:picLocks noChangeAspect="1"/>
          </p:cNvPicPr>
          <p:nvPr/>
        </p:nvPicPr>
        <p:blipFill>
          <a:blip r:embed="rId9"/>
          <a:srcRect l="1203" b="19873"/>
          <a:stretch>
            <a:fillRect/>
          </a:stretch>
        </p:blipFill>
        <p:spPr>
          <a:xfrm>
            <a:off x="9097253" y="5237917"/>
            <a:ext cx="2589900" cy="1183692"/>
          </a:xfrm>
          <a:prstGeom prst="rect">
            <a:avLst/>
          </a:prstGeom>
        </p:spPr>
      </p:pic>
      <p:pic>
        <p:nvPicPr>
          <p:cNvPr id="8" name="Picture 7" descr="A field of grass and a windmill&#10;&#10;AI-generated content may be incorrect.">
            <a:extLst>
              <a:ext uri="{FF2B5EF4-FFF2-40B4-BE49-F238E27FC236}">
                <a16:creationId xmlns:a16="http://schemas.microsoft.com/office/drawing/2014/main" id="{C8498C4A-1C32-4FB3-50B6-5A65979034A0}"/>
              </a:ext>
            </a:extLst>
          </p:cNvPr>
          <p:cNvPicPr>
            <a:picLocks noChangeAspect="1"/>
          </p:cNvPicPr>
          <p:nvPr/>
        </p:nvPicPr>
        <p:blipFill>
          <a:blip r:embed="rId10"/>
          <a:srcRect b="9571"/>
          <a:stretch/>
        </p:blipFill>
        <p:spPr>
          <a:xfrm>
            <a:off x="9097253" y="719227"/>
            <a:ext cx="2589922" cy="1319830"/>
          </a:xfrm>
          <a:prstGeom prst="rect">
            <a:avLst/>
          </a:prstGeom>
        </p:spPr>
      </p:pic>
      <p:pic>
        <p:nvPicPr>
          <p:cNvPr id="10" name="Picture 9" descr="A field of grass with a sign post&#10;&#10;AI-generated content may be incorrect.">
            <a:extLst>
              <a:ext uri="{FF2B5EF4-FFF2-40B4-BE49-F238E27FC236}">
                <a16:creationId xmlns:a16="http://schemas.microsoft.com/office/drawing/2014/main" id="{9EFCAB77-ACF8-DB83-7276-0FA579A2DAD9}"/>
              </a:ext>
            </a:extLst>
          </p:cNvPr>
          <p:cNvPicPr>
            <a:picLocks noChangeAspect="1"/>
          </p:cNvPicPr>
          <p:nvPr/>
        </p:nvPicPr>
        <p:blipFill>
          <a:blip r:embed="rId11"/>
          <a:srcRect l="1513" b="6605"/>
          <a:stretch>
            <a:fillRect/>
          </a:stretch>
        </p:blipFill>
        <p:spPr>
          <a:xfrm>
            <a:off x="9105500" y="2150019"/>
            <a:ext cx="2589923" cy="1384043"/>
          </a:xfrm>
          <a:prstGeom prst="rect">
            <a:avLst/>
          </a:prstGeom>
        </p:spPr>
      </p:pic>
      <p:pic>
        <p:nvPicPr>
          <p:cNvPr id="12" name="Picture 11" descr="A telephone pole in a field&#10;&#10;AI-generated content may be incorrect.">
            <a:extLst>
              <a:ext uri="{FF2B5EF4-FFF2-40B4-BE49-F238E27FC236}">
                <a16:creationId xmlns:a16="http://schemas.microsoft.com/office/drawing/2014/main" id="{D6D9185F-5BED-ACCF-7E21-A6C8FCC442AE}"/>
              </a:ext>
            </a:extLst>
          </p:cNvPr>
          <p:cNvPicPr>
            <a:picLocks noChangeAspect="1"/>
          </p:cNvPicPr>
          <p:nvPr/>
        </p:nvPicPr>
        <p:blipFill>
          <a:blip r:embed="rId12"/>
          <a:stretch>
            <a:fillRect/>
          </a:stretch>
        </p:blipFill>
        <p:spPr>
          <a:xfrm>
            <a:off x="9082922" y="3645024"/>
            <a:ext cx="2629702" cy="1481931"/>
          </a:xfrm>
          <a:prstGeom prst="rect">
            <a:avLst/>
          </a:prstGeom>
        </p:spPr>
      </p:pic>
      <p:sp>
        <p:nvSpPr>
          <p:cNvPr id="17" name="Rectangle 16">
            <a:extLst>
              <a:ext uri="{FF2B5EF4-FFF2-40B4-BE49-F238E27FC236}">
                <a16:creationId xmlns:a16="http://schemas.microsoft.com/office/drawing/2014/main" id="{9D157EC1-2CE3-F212-E428-9BD700E504C2}"/>
              </a:ext>
            </a:extLst>
          </p:cNvPr>
          <p:cNvSpPr/>
          <p:nvPr/>
        </p:nvSpPr>
        <p:spPr>
          <a:xfrm>
            <a:off x="-5474811" y="-2009891"/>
            <a:ext cx="1705715" cy="182307"/>
          </a:xfrm>
          <a:prstGeom prst="rect">
            <a:avLst/>
          </a:prstGeom>
        </p:spPr>
        <p:txBody>
          <a:bodyPr/>
          <a:lstStyle/>
          <a:p>
            <a:pPr lvl="0"/>
            <a:endParaRPr lang="en-GB" sz="1200" dirty="0"/>
          </a:p>
        </p:txBody>
      </p:sp>
      <p:pic>
        <p:nvPicPr>
          <p:cNvPr id="19" name="Picture 18">
            <a:extLst>
              <a:ext uri="{FF2B5EF4-FFF2-40B4-BE49-F238E27FC236}">
                <a16:creationId xmlns:a16="http://schemas.microsoft.com/office/drawing/2014/main" id="{3F9AB336-7E4A-38A8-C50D-A1302B46CEF8}"/>
              </a:ext>
            </a:extLst>
          </p:cNvPr>
          <p:cNvPicPr>
            <a:picLocks noChangeAspect="1"/>
          </p:cNvPicPr>
          <p:nvPr/>
        </p:nvPicPr>
        <p:blipFill>
          <a:blip r:embed="rId13"/>
          <a:stretch>
            <a:fillRect/>
          </a:stretch>
        </p:blipFill>
        <p:spPr>
          <a:xfrm>
            <a:off x="911424" y="5791203"/>
            <a:ext cx="622623" cy="630406"/>
          </a:xfrm>
          <a:prstGeom prst="rect">
            <a:avLst/>
          </a:prstGeom>
        </p:spPr>
      </p:pic>
    </p:spTree>
    <p:extLst>
      <p:ext uri="{BB962C8B-B14F-4D97-AF65-F5344CB8AC3E}">
        <p14:creationId xmlns:p14="http://schemas.microsoft.com/office/powerpoint/2010/main" val="881493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0059-9367-B8FF-015E-6FCB4D719F48}"/>
              </a:ext>
            </a:extLst>
          </p:cNvPr>
          <p:cNvSpPr>
            <a:spLocks noGrp="1"/>
          </p:cNvSpPr>
          <p:nvPr>
            <p:ph type="title"/>
          </p:nvPr>
        </p:nvSpPr>
        <p:spPr>
          <a:xfrm>
            <a:off x="537989" y="109951"/>
            <a:ext cx="7086934" cy="856798"/>
          </a:xfrm>
        </p:spPr>
        <p:txBody>
          <a:bodyPr>
            <a:normAutofit/>
          </a:bodyPr>
          <a:lstStyle/>
          <a:p>
            <a:r>
              <a:rPr lang="en-IE" sz="3000" dirty="0">
                <a:latin typeface="SDCC Display" pitchFamily="2" charset="0"/>
              </a:rPr>
              <a:t>Proposed Ground Floor Plan</a:t>
            </a:r>
          </a:p>
        </p:txBody>
      </p:sp>
      <p:sp>
        <p:nvSpPr>
          <p:cNvPr id="15" name="TextBox 14">
            <a:extLst>
              <a:ext uri="{FF2B5EF4-FFF2-40B4-BE49-F238E27FC236}">
                <a16:creationId xmlns:a16="http://schemas.microsoft.com/office/drawing/2014/main" id="{A5CED536-23F3-BD7A-1F53-E4C12D9E431B}"/>
              </a:ext>
            </a:extLst>
          </p:cNvPr>
          <p:cNvSpPr txBox="1"/>
          <p:nvPr/>
        </p:nvSpPr>
        <p:spPr>
          <a:xfrm>
            <a:off x="2639616" y="2780928"/>
            <a:ext cx="1587479" cy="369332"/>
          </a:xfrm>
          <a:prstGeom prst="rect">
            <a:avLst/>
          </a:prstGeom>
          <a:solidFill>
            <a:schemeClr val="bg1"/>
          </a:solidFill>
        </p:spPr>
        <p:txBody>
          <a:bodyPr wrap="square" rtlCol="0">
            <a:spAutoFit/>
          </a:bodyPr>
          <a:lstStyle/>
          <a:p>
            <a:endParaRPr lang="en-IE" dirty="0"/>
          </a:p>
        </p:txBody>
      </p:sp>
      <p:pic>
        <p:nvPicPr>
          <p:cNvPr id="5" name="Picture 4">
            <a:extLst>
              <a:ext uri="{FF2B5EF4-FFF2-40B4-BE49-F238E27FC236}">
                <a16:creationId xmlns:a16="http://schemas.microsoft.com/office/drawing/2014/main" id="{2A511540-CA69-BC53-4F6B-BE1BA63BBABB}"/>
              </a:ext>
            </a:extLst>
          </p:cNvPr>
          <p:cNvPicPr>
            <a:picLocks noChangeAspect="1"/>
          </p:cNvPicPr>
          <p:nvPr/>
        </p:nvPicPr>
        <p:blipFill>
          <a:blip r:embed="rId3"/>
          <a:stretch>
            <a:fillRect/>
          </a:stretch>
        </p:blipFill>
        <p:spPr>
          <a:xfrm>
            <a:off x="490642" y="1080952"/>
            <a:ext cx="9205758" cy="5227773"/>
          </a:xfrm>
          <a:prstGeom prst="rect">
            <a:avLst/>
          </a:prstGeom>
        </p:spPr>
      </p:pic>
      <p:sp>
        <p:nvSpPr>
          <p:cNvPr id="7" name="TextBox 6">
            <a:extLst>
              <a:ext uri="{FF2B5EF4-FFF2-40B4-BE49-F238E27FC236}">
                <a16:creationId xmlns:a16="http://schemas.microsoft.com/office/drawing/2014/main" id="{84E78B93-A060-38C7-2F42-1A5AD7514A4A}"/>
              </a:ext>
            </a:extLst>
          </p:cNvPr>
          <p:cNvSpPr txBox="1"/>
          <p:nvPr/>
        </p:nvSpPr>
        <p:spPr>
          <a:xfrm>
            <a:off x="9840416" y="1412776"/>
            <a:ext cx="1932950" cy="4939814"/>
          </a:xfrm>
          <a:prstGeom prst="rect">
            <a:avLst/>
          </a:prstGeom>
          <a:noFill/>
        </p:spPr>
        <p:txBody>
          <a:bodyPr wrap="square" rtlCol="0">
            <a:spAutoFit/>
          </a:bodyPr>
          <a:lstStyle/>
          <a:p>
            <a:pPr>
              <a:spcAft>
                <a:spcPts val="600"/>
              </a:spcAft>
            </a:pPr>
            <a:r>
              <a:rPr lang="en-IE" sz="1000" b="1" u="sng" kern="100" dirty="0">
                <a:solidFill>
                  <a:srgbClr val="271B5B"/>
                </a:solidFill>
                <a:effectLst/>
                <a:latin typeface="SDCC Sans Light" pitchFamily="2" charset="0"/>
                <a:ea typeface="Calibri" panose="020F0502020204030204" pitchFamily="34" charset="0"/>
                <a:cs typeface="Calibri" panose="020F0502020204030204" pitchFamily="34" charset="0"/>
              </a:rPr>
              <a:t>NOTES:</a:t>
            </a:r>
            <a:endParaRPr lang="en-GB" sz="1000" u="sng" kern="100" dirty="0">
              <a:solidFill>
                <a:srgbClr val="271B5B"/>
              </a:solidFill>
              <a:latin typeface="SDCC Sans Light" pitchFamily="2" charset="0"/>
              <a:ea typeface="Calibri" panose="020F0502020204030204" pitchFamily="34" charset="0"/>
              <a:cs typeface="Times New Roman" panose="02020603050405020304" pitchFamily="18" charset="0"/>
            </a:endParaRPr>
          </a:p>
          <a:p>
            <a:r>
              <a:rPr lang="en-IE" sz="1000" b="1" kern="100" dirty="0">
                <a:solidFill>
                  <a:srgbClr val="271B5B"/>
                </a:solidFill>
                <a:effectLst/>
                <a:latin typeface="SDCC Sans Light" pitchFamily="2" charset="0"/>
                <a:ea typeface="Calibri" panose="020F0502020204030204" pitchFamily="34" charset="0"/>
                <a:cs typeface="Calibri" panose="020F0502020204030204" pitchFamily="34" charset="0"/>
              </a:rPr>
              <a:t>Wanderers: </a:t>
            </a:r>
            <a:endParaRPr lang="en-GB" sz="1000" b="1"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26 teams since 2018. </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Training of some form every night. 6.00 – 8.30pm. Weekends are more intensive. Go-Games 1.00am - 3.00pm Saturday.</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Use of Scoil Mhuire pitch primarily for training and go-games.</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Age range – 4 years to adults and older adults.</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spcAft>
                <a:spcPts val="600"/>
              </a:spcAft>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500 members – 50-60% female. </a:t>
            </a:r>
            <a:endParaRPr lang="en-GB" sz="1000" kern="100" dirty="0">
              <a:solidFill>
                <a:srgbClr val="271B5B"/>
              </a:solidFill>
              <a:latin typeface="SDCC Sans Light" pitchFamily="2" charset="0"/>
              <a:ea typeface="Calibri" panose="020F0502020204030204" pitchFamily="34" charset="0"/>
              <a:cs typeface="Times New Roman" panose="02020603050405020304" pitchFamily="18" charset="0"/>
            </a:endParaRPr>
          </a:p>
          <a:p>
            <a:pPr lvl="0"/>
            <a:r>
              <a:rPr lang="en-IE" sz="1000" b="1" kern="100" dirty="0">
                <a:solidFill>
                  <a:srgbClr val="271B5B"/>
                </a:solidFill>
                <a:effectLst/>
                <a:latin typeface="SDCC Sans Light" pitchFamily="2" charset="0"/>
                <a:ea typeface="Calibri" panose="020F0502020204030204" pitchFamily="34" charset="0"/>
                <a:cs typeface="Calibri" panose="020F0502020204030204" pitchFamily="34" charset="0"/>
              </a:rPr>
              <a:t>W.B.C.:</a:t>
            </a:r>
            <a:endParaRPr lang="en-GB" sz="1000" b="1"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8 organisers, 90 additional members- 6 – 36 years. 70% male </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training every weeknight.</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Competing at national and international level. </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pPr marL="177800" lvl="0" indent="-177800">
              <a:spcAft>
                <a:spcPts val="600"/>
              </a:spcAft>
              <a:buFont typeface="Arial" panose="020B0604020202020204" pitchFamily="34" charset="0"/>
              <a:buChar char="•"/>
            </a:pPr>
            <a:r>
              <a:rPr lang="en-IE" sz="1000" kern="100" dirty="0">
                <a:solidFill>
                  <a:srgbClr val="271B5B"/>
                </a:solidFill>
                <a:effectLst/>
                <a:latin typeface="SDCC Sans Light" pitchFamily="2" charset="0"/>
                <a:ea typeface="Calibri" panose="020F0502020204030204" pitchFamily="34" charset="0"/>
                <a:cs typeface="Calibri" panose="020F0502020204030204" pitchFamily="34" charset="0"/>
              </a:rPr>
              <a:t>Existing Equipment – 5 heavy bags, floor ring (30 min assembly and 30 min demount), Free weights and medicine balls. </a:t>
            </a:r>
            <a:endParaRPr lang="en-GB" sz="1000" kern="100" dirty="0">
              <a:solidFill>
                <a:srgbClr val="271B5B"/>
              </a:solidFill>
              <a:effectLst/>
              <a:latin typeface="SDCC Sans Light" pitchFamily="2" charset="0"/>
              <a:ea typeface="Calibri" panose="020F0502020204030204" pitchFamily="34" charset="0"/>
              <a:cs typeface="Times New Roman" panose="02020603050405020304" pitchFamily="18" charset="0"/>
            </a:endParaRPr>
          </a:p>
          <a:p>
            <a:endParaRPr lang="en-IE" sz="1000" dirty="0"/>
          </a:p>
        </p:txBody>
      </p:sp>
      <p:pic>
        <p:nvPicPr>
          <p:cNvPr id="10" name="Picture 9">
            <a:extLst>
              <a:ext uri="{FF2B5EF4-FFF2-40B4-BE49-F238E27FC236}">
                <a16:creationId xmlns:a16="http://schemas.microsoft.com/office/drawing/2014/main" id="{95C58563-7F9A-743B-3228-E9966E4F0B47}"/>
              </a:ext>
            </a:extLst>
          </p:cNvPr>
          <p:cNvPicPr>
            <a:picLocks noChangeAspect="1"/>
          </p:cNvPicPr>
          <p:nvPr/>
        </p:nvPicPr>
        <p:blipFill>
          <a:blip r:embed="rId4"/>
          <a:stretch>
            <a:fillRect/>
          </a:stretch>
        </p:blipFill>
        <p:spPr>
          <a:xfrm>
            <a:off x="11067895" y="693255"/>
            <a:ext cx="622623" cy="630406"/>
          </a:xfrm>
          <a:prstGeom prst="rect">
            <a:avLst/>
          </a:prstGeom>
        </p:spPr>
      </p:pic>
    </p:spTree>
    <p:extLst>
      <p:ext uri="{BB962C8B-B14F-4D97-AF65-F5344CB8AC3E}">
        <p14:creationId xmlns:p14="http://schemas.microsoft.com/office/powerpoint/2010/main" val="2336664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A616-A1FA-B791-EF3C-5E901E4AE9C0}"/>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60866A89-18A1-2D14-5383-EE63EA6D0DF6}"/>
              </a:ext>
            </a:extLst>
          </p:cNvPr>
          <p:cNvPicPr>
            <a:picLocks noChangeAspect="1"/>
          </p:cNvPicPr>
          <p:nvPr/>
        </p:nvPicPr>
        <p:blipFill>
          <a:blip r:embed="rId3"/>
          <a:srcRect l="1872"/>
          <a:stretch>
            <a:fillRect/>
          </a:stretch>
        </p:blipFill>
        <p:spPr>
          <a:xfrm>
            <a:off x="525569" y="4698513"/>
            <a:ext cx="6195516" cy="1646063"/>
          </a:xfrm>
          <a:prstGeom prst="rect">
            <a:avLst/>
          </a:prstGeom>
        </p:spPr>
      </p:pic>
      <p:pic>
        <p:nvPicPr>
          <p:cNvPr id="23" name="Picture 22">
            <a:extLst>
              <a:ext uri="{FF2B5EF4-FFF2-40B4-BE49-F238E27FC236}">
                <a16:creationId xmlns:a16="http://schemas.microsoft.com/office/drawing/2014/main" id="{E6A74C37-3AEA-8C50-B862-C1D34C40A4F6}"/>
              </a:ext>
            </a:extLst>
          </p:cNvPr>
          <p:cNvPicPr>
            <a:picLocks noChangeAspect="1"/>
          </p:cNvPicPr>
          <p:nvPr/>
        </p:nvPicPr>
        <p:blipFill>
          <a:blip r:embed="rId4"/>
          <a:srcRect t="13944"/>
          <a:stretch>
            <a:fillRect/>
          </a:stretch>
        </p:blipFill>
        <p:spPr>
          <a:xfrm>
            <a:off x="525569" y="2780928"/>
            <a:ext cx="6104149" cy="1646063"/>
          </a:xfrm>
          <a:prstGeom prst="rect">
            <a:avLst/>
          </a:prstGeom>
        </p:spPr>
      </p:pic>
      <p:sp>
        <p:nvSpPr>
          <p:cNvPr id="2" name="Title 1">
            <a:extLst>
              <a:ext uri="{FF2B5EF4-FFF2-40B4-BE49-F238E27FC236}">
                <a16:creationId xmlns:a16="http://schemas.microsoft.com/office/drawing/2014/main" id="{DA524872-007D-E763-2CFD-73EDF451F190}"/>
              </a:ext>
            </a:extLst>
          </p:cNvPr>
          <p:cNvSpPr>
            <a:spLocks noGrp="1"/>
          </p:cNvSpPr>
          <p:nvPr>
            <p:ph type="title"/>
          </p:nvPr>
        </p:nvSpPr>
        <p:spPr>
          <a:xfrm>
            <a:off x="504825" y="51565"/>
            <a:ext cx="10488074" cy="1105690"/>
          </a:xfrm>
        </p:spPr>
        <p:txBody>
          <a:bodyPr>
            <a:normAutofit/>
          </a:bodyPr>
          <a:lstStyle/>
          <a:p>
            <a:r>
              <a:rPr lang="en-IE" sz="3000" dirty="0">
                <a:latin typeface="SDCC Display" pitchFamily="2" charset="0"/>
              </a:rPr>
              <a:t>Proposed Elevations and Accommodation Schedule </a:t>
            </a:r>
          </a:p>
        </p:txBody>
      </p:sp>
      <p:sp>
        <p:nvSpPr>
          <p:cNvPr id="15" name="TextBox 14">
            <a:extLst>
              <a:ext uri="{FF2B5EF4-FFF2-40B4-BE49-F238E27FC236}">
                <a16:creationId xmlns:a16="http://schemas.microsoft.com/office/drawing/2014/main" id="{056353C7-6784-9DFE-BDD4-2142EAB4E68D}"/>
              </a:ext>
            </a:extLst>
          </p:cNvPr>
          <p:cNvSpPr txBox="1"/>
          <p:nvPr/>
        </p:nvSpPr>
        <p:spPr>
          <a:xfrm>
            <a:off x="2639616" y="2780928"/>
            <a:ext cx="1587479" cy="369332"/>
          </a:xfrm>
          <a:prstGeom prst="rect">
            <a:avLst/>
          </a:prstGeom>
          <a:solidFill>
            <a:schemeClr val="bg1"/>
          </a:solidFill>
        </p:spPr>
        <p:txBody>
          <a:bodyPr wrap="square" rtlCol="0">
            <a:spAutoFit/>
          </a:bodyPr>
          <a:lstStyle/>
          <a:p>
            <a:endParaRPr lang="en-IE" dirty="0"/>
          </a:p>
        </p:txBody>
      </p:sp>
      <p:pic>
        <p:nvPicPr>
          <p:cNvPr id="9" name="Picture 8">
            <a:extLst>
              <a:ext uri="{FF2B5EF4-FFF2-40B4-BE49-F238E27FC236}">
                <a16:creationId xmlns:a16="http://schemas.microsoft.com/office/drawing/2014/main" id="{2EFB6D08-96B3-D9C1-C13B-B2B1A8C56835}"/>
              </a:ext>
            </a:extLst>
          </p:cNvPr>
          <p:cNvPicPr>
            <a:picLocks noChangeAspect="1"/>
          </p:cNvPicPr>
          <p:nvPr/>
        </p:nvPicPr>
        <p:blipFill>
          <a:blip r:embed="rId5"/>
          <a:stretch>
            <a:fillRect/>
          </a:stretch>
        </p:blipFill>
        <p:spPr>
          <a:xfrm>
            <a:off x="7222678" y="876540"/>
            <a:ext cx="4487621" cy="5712150"/>
          </a:xfrm>
          <a:prstGeom prst="rect">
            <a:avLst/>
          </a:prstGeom>
        </p:spPr>
      </p:pic>
      <p:pic>
        <p:nvPicPr>
          <p:cNvPr id="11" name="Picture 10">
            <a:extLst>
              <a:ext uri="{FF2B5EF4-FFF2-40B4-BE49-F238E27FC236}">
                <a16:creationId xmlns:a16="http://schemas.microsoft.com/office/drawing/2014/main" id="{82251337-DE7A-3446-B469-A2D5F55F92C4}"/>
              </a:ext>
            </a:extLst>
          </p:cNvPr>
          <p:cNvPicPr>
            <a:picLocks noChangeAspect="1"/>
          </p:cNvPicPr>
          <p:nvPr/>
        </p:nvPicPr>
        <p:blipFill>
          <a:blip r:embed="rId6"/>
          <a:stretch>
            <a:fillRect/>
          </a:stretch>
        </p:blipFill>
        <p:spPr>
          <a:xfrm>
            <a:off x="509874" y="876539"/>
            <a:ext cx="6523286" cy="1760373"/>
          </a:xfrm>
          <a:prstGeom prst="rect">
            <a:avLst/>
          </a:prstGeom>
        </p:spPr>
      </p:pic>
      <p:sp>
        <p:nvSpPr>
          <p:cNvPr id="17" name="TextBox 16">
            <a:extLst>
              <a:ext uri="{FF2B5EF4-FFF2-40B4-BE49-F238E27FC236}">
                <a16:creationId xmlns:a16="http://schemas.microsoft.com/office/drawing/2014/main" id="{7C344243-6C95-A66D-73AD-916E0DC7AE78}"/>
              </a:ext>
            </a:extLst>
          </p:cNvPr>
          <p:cNvSpPr txBox="1"/>
          <p:nvPr/>
        </p:nvSpPr>
        <p:spPr>
          <a:xfrm>
            <a:off x="426705" y="2591906"/>
            <a:ext cx="2737248" cy="477054"/>
          </a:xfrm>
          <a:prstGeom prst="rect">
            <a:avLst/>
          </a:prstGeom>
          <a:noFill/>
        </p:spPr>
        <p:txBody>
          <a:bodyPr wrap="square" rtlCol="0">
            <a:spAutoFit/>
          </a:bodyPr>
          <a:lstStyle/>
          <a:p>
            <a:pPr>
              <a:spcAft>
                <a:spcPts val="600"/>
              </a:spcAft>
            </a:pPr>
            <a:r>
              <a:rPr lang="en-IE" sz="1000" b="1" u="sng" kern="100" dirty="0">
                <a:solidFill>
                  <a:srgbClr val="271B5B"/>
                </a:solidFill>
                <a:latin typeface="SDCC Sans Light" pitchFamily="2" charset="0"/>
                <a:ea typeface="Calibri" panose="020F0502020204030204" pitchFamily="34" charset="0"/>
                <a:cs typeface="Calibri" panose="020F0502020204030204" pitchFamily="34" charset="0"/>
              </a:rPr>
              <a:t>PROPOSED FRONT SOUTH ELEVATION</a:t>
            </a:r>
            <a:endParaRPr lang="en-GB" sz="1000" u="sng" kern="100" dirty="0">
              <a:solidFill>
                <a:srgbClr val="271B5B"/>
              </a:solidFill>
              <a:latin typeface="SDCC Sans Light" pitchFamily="2" charset="0"/>
              <a:ea typeface="Calibri" panose="020F0502020204030204" pitchFamily="34" charset="0"/>
              <a:cs typeface="Times New Roman" panose="02020603050405020304" pitchFamily="18" charset="0"/>
            </a:endParaRPr>
          </a:p>
          <a:p>
            <a:endParaRPr lang="en-IE" sz="1000" dirty="0"/>
          </a:p>
        </p:txBody>
      </p:sp>
      <p:sp>
        <p:nvSpPr>
          <p:cNvPr id="18" name="TextBox 17">
            <a:extLst>
              <a:ext uri="{FF2B5EF4-FFF2-40B4-BE49-F238E27FC236}">
                <a16:creationId xmlns:a16="http://schemas.microsoft.com/office/drawing/2014/main" id="{3E8F1790-28AE-657D-2A24-4D5A3B7C8E0E}"/>
              </a:ext>
            </a:extLst>
          </p:cNvPr>
          <p:cNvSpPr txBox="1"/>
          <p:nvPr/>
        </p:nvSpPr>
        <p:spPr>
          <a:xfrm>
            <a:off x="491747" y="6336322"/>
            <a:ext cx="2737248" cy="477054"/>
          </a:xfrm>
          <a:prstGeom prst="rect">
            <a:avLst/>
          </a:prstGeom>
          <a:noFill/>
        </p:spPr>
        <p:txBody>
          <a:bodyPr wrap="square" rtlCol="0">
            <a:spAutoFit/>
          </a:bodyPr>
          <a:lstStyle/>
          <a:p>
            <a:pPr>
              <a:spcAft>
                <a:spcPts val="600"/>
              </a:spcAft>
            </a:pPr>
            <a:r>
              <a:rPr lang="en-IE" sz="1000" b="1" u="sng" kern="100" dirty="0">
                <a:solidFill>
                  <a:srgbClr val="271B5B"/>
                </a:solidFill>
                <a:latin typeface="SDCC Sans Light" pitchFamily="2" charset="0"/>
                <a:ea typeface="Calibri" panose="020F0502020204030204" pitchFamily="34" charset="0"/>
                <a:cs typeface="Calibri" panose="020F0502020204030204" pitchFamily="34" charset="0"/>
              </a:rPr>
              <a:t>PROPOSED SITE WEST ELEVATION</a:t>
            </a:r>
            <a:endParaRPr lang="en-GB" sz="1000" u="sng" kern="100" dirty="0">
              <a:solidFill>
                <a:srgbClr val="271B5B"/>
              </a:solidFill>
              <a:latin typeface="SDCC Sans Light" pitchFamily="2" charset="0"/>
              <a:ea typeface="Calibri" panose="020F0502020204030204" pitchFamily="34" charset="0"/>
              <a:cs typeface="Times New Roman" panose="02020603050405020304" pitchFamily="18" charset="0"/>
            </a:endParaRPr>
          </a:p>
          <a:p>
            <a:endParaRPr lang="en-IE" sz="1000" dirty="0"/>
          </a:p>
        </p:txBody>
      </p:sp>
      <p:sp>
        <p:nvSpPr>
          <p:cNvPr id="19" name="TextBox 18">
            <a:extLst>
              <a:ext uri="{FF2B5EF4-FFF2-40B4-BE49-F238E27FC236}">
                <a16:creationId xmlns:a16="http://schemas.microsoft.com/office/drawing/2014/main" id="{6215CDBC-BB73-313D-973D-17C3EF7800F7}"/>
              </a:ext>
            </a:extLst>
          </p:cNvPr>
          <p:cNvSpPr txBox="1"/>
          <p:nvPr/>
        </p:nvSpPr>
        <p:spPr>
          <a:xfrm>
            <a:off x="451485" y="4357146"/>
            <a:ext cx="2737248" cy="477054"/>
          </a:xfrm>
          <a:prstGeom prst="rect">
            <a:avLst/>
          </a:prstGeom>
          <a:noFill/>
        </p:spPr>
        <p:txBody>
          <a:bodyPr wrap="square" rtlCol="0">
            <a:spAutoFit/>
          </a:bodyPr>
          <a:lstStyle/>
          <a:p>
            <a:pPr>
              <a:spcAft>
                <a:spcPts val="600"/>
              </a:spcAft>
            </a:pPr>
            <a:r>
              <a:rPr lang="en-IE" sz="1000" b="1" u="sng" kern="100" dirty="0">
                <a:solidFill>
                  <a:srgbClr val="271B5B"/>
                </a:solidFill>
                <a:latin typeface="SDCC Sans Light" pitchFamily="2" charset="0"/>
                <a:ea typeface="Calibri" panose="020F0502020204030204" pitchFamily="34" charset="0"/>
                <a:cs typeface="Calibri" panose="020F0502020204030204" pitchFamily="34" charset="0"/>
              </a:rPr>
              <a:t>PROPOSED SIDE EAST ELEVATION</a:t>
            </a:r>
            <a:endParaRPr lang="en-GB" sz="1000" u="sng" kern="100" dirty="0">
              <a:solidFill>
                <a:srgbClr val="271B5B"/>
              </a:solidFill>
              <a:latin typeface="SDCC Sans Light" pitchFamily="2" charset="0"/>
              <a:ea typeface="Calibri" panose="020F0502020204030204" pitchFamily="34" charset="0"/>
              <a:cs typeface="Times New Roman" panose="02020603050405020304" pitchFamily="18" charset="0"/>
            </a:endParaRPr>
          </a:p>
          <a:p>
            <a:endParaRPr lang="en-IE" sz="1000" dirty="0"/>
          </a:p>
        </p:txBody>
      </p:sp>
    </p:spTree>
    <p:extLst>
      <p:ext uri="{BB962C8B-B14F-4D97-AF65-F5344CB8AC3E}">
        <p14:creationId xmlns:p14="http://schemas.microsoft.com/office/powerpoint/2010/main" val="116621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511BC-2A7A-8CCF-3346-58AF6F0A0A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B49D939-3D73-A2D9-3C97-594BACBBF73A}"/>
              </a:ext>
            </a:extLst>
          </p:cNvPr>
          <p:cNvSpPr>
            <a:spLocks noGrp="1"/>
          </p:cNvSpPr>
          <p:nvPr>
            <p:ph type="title"/>
          </p:nvPr>
        </p:nvSpPr>
        <p:spPr>
          <a:xfrm>
            <a:off x="527927" y="39656"/>
            <a:ext cx="7391729" cy="941072"/>
          </a:xfrm>
        </p:spPr>
        <p:txBody>
          <a:bodyPr anchor="ctr">
            <a:normAutofit/>
          </a:bodyPr>
          <a:lstStyle/>
          <a:p>
            <a:r>
              <a:rPr lang="en-GB" sz="3000" dirty="0">
                <a:latin typeface="SDCC Display" pitchFamily="2" charset="0"/>
              </a:rPr>
              <a:t>Artist Impression Aerial </a:t>
            </a:r>
            <a:r>
              <a:rPr lang="en-IE" sz="3000" dirty="0">
                <a:latin typeface="SDCC Display" pitchFamily="2" charset="0"/>
              </a:rPr>
              <a:t>View</a:t>
            </a:r>
          </a:p>
        </p:txBody>
      </p:sp>
      <p:sp>
        <p:nvSpPr>
          <p:cNvPr id="12" name="TextBox 11">
            <a:extLst>
              <a:ext uri="{FF2B5EF4-FFF2-40B4-BE49-F238E27FC236}">
                <a16:creationId xmlns:a16="http://schemas.microsoft.com/office/drawing/2014/main" id="{7C958981-3F26-8F5C-C5A9-9F0B30F085E6}"/>
              </a:ext>
            </a:extLst>
          </p:cNvPr>
          <p:cNvSpPr txBox="1"/>
          <p:nvPr/>
        </p:nvSpPr>
        <p:spPr>
          <a:xfrm>
            <a:off x="10056440" y="6278761"/>
            <a:ext cx="3719321" cy="576064"/>
          </a:xfrm>
          <a:prstGeom prst="rect">
            <a:avLst/>
          </a:prstGeom>
        </p:spPr>
        <p:txBody>
          <a:bodyPr vert="horz" lIns="0" tIns="0" rIns="0" bIns="0" rtlCol="0">
            <a:normAutofit/>
          </a:bodyPr>
          <a:lstStyle/>
          <a:p>
            <a:pPr>
              <a:spcAft>
                <a:spcPts val="500"/>
              </a:spcAft>
            </a:pPr>
            <a:r>
              <a:rPr lang="en-US" sz="1000" dirty="0">
                <a:solidFill>
                  <a:srgbClr val="363A92"/>
                </a:solidFill>
                <a:latin typeface="SDCC Sans" pitchFamily="2" charset="0"/>
              </a:rPr>
              <a:t>Illustrative purposes only</a:t>
            </a:r>
          </a:p>
          <a:p>
            <a:pPr>
              <a:spcAft>
                <a:spcPts val="500"/>
              </a:spcAft>
            </a:pPr>
            <a:endParaRPr lang="en-US" sz="1400" dirty="0">
              <a:solidFill>
                <a:srgbClr val="363A92"/>
              </a:solidFill>
              <a:latin typeface="SDCC Sans" pitchFamily="2" charset="0"/>
            </a:endParaRPr>
          </a:p>
        </p:txBody>
      </p:sp>
      <p:pic>
        <p:nvPicPr>
          <p:cNvPr id="7" name="Picture 6">
            <a:extLst>
              <a:ext uri="{FF2B5EF4-FFF2-40B4-BE49-F238E27FC236}">
                <a16:creationId xmlns:a16="http://schemas.microsoft.com/office/drawing/2014/main" id="{A825B787-10C1-52A3-9987-0187AC13EE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125" y="932447"/>
            <a:ext cx="11159750" cy="530486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43106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772B5-E927-7D55-08EA-37EC6E7945F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224258-1376-E7BA-CC25-0FEF47155696}"/>
              </a:ext>
            </a:extLst>
          </p:cNvPr>
          <p:cNvSpPr>
            <a:spLocks noGrp="1"/>
          </p:cNvSpPr>
          <p:nvPr>
            <p:ph type="title"/>
          </p:nvPr>
        </p:nvSpPr>
        <p:spPr>
          <a:xfrm>
            <a:off x="527927" y="92420"/>
            <a:ext cx="7391729" cy="941072"/>
          </a:xfrm>
        </p:spPr>
        <p:txBody>
          <a:bodyPr anchor="ctr">
            <a:normAutofit/>
          </a:bodyPr>
          <a:lstStyle/>
          <a:p>
            <a:r>
              <a:rPr lang="en-GB" sz="3000" b="1" dirty="0">
                <a:latin typeface="SDCC Display" pitchFamily="2" charset="0"/>
              </a:rPr>
              <a:t>Artist Impression 3</a:t>
            </a:r>
            <a:r>
              <a:rPr lang="en-IE" sz="3000" b="1" dirty="0">
                <a:latin typeface="SDCC Display" pitchFamily="2" charset="0"/>
              </a:rPr>
              <a:t>D Views</a:t>
            </a:r>
          </a:p>
        </p:txBody>
      </p:sp>
      <p:sp>
        <p:nvSpPr>
          <p:cNvPr id="12" name="TextBox 11">
            <a:extLst>
              <a:ext uri="{FF2B5EF4-FFF2-40B4-BE49-F238E27FC236}">
                <a16:creationId xmlns:a16="http://schemas.microsoft.com/office/drawing/2014/main" id="{3273F444-84D0-A692-71CD-4B1D2C46B42D}"/>
              </a:ext>
            </a:extLst>
          </p:cNvPr>
          <p:cNvSpPr txBox="1"/>
          <p:nvPr/>
        </p:nvSpPr>
        <p:spPr>
          <a:xfrm>
            <a:off x="10056440" y="6308725"/>
            <a:ext cx="3719321" cy="576064"/>
          </a:xfrm>
          <a:prstGeom prst="rect">
            <a:avLst/>
          </a:prstGeom>
        </p:spPr>
        <p:txBody>
          <a:bodyPr vert="horz" lIns="0" tIns="0" rIns="0" bIns="0" rtlCol="0">
            <a:normAutofit/>
          </a:bodyPr>
          <a:lstStyle/>
          <a:p>
            <a:pPr>
              <a:spcAft>
                <a:spcPts val="500"/>
              </a:spcAft>
            </a:pPr>
            <a:r>
              <a:rPr lang="en-US" sz="1000" dirty="0">
                <a:solidFill>
                  <a:srgbClr val="363A92"/>
                </a:solidFill>
                <a:latin typeface="SDCC Sans" pitchFamily="2" charset="0"/>
              </a:rPr>
              <a:t>Illustrative purposes only</a:t>
            </a:r>
          </a:p>
          <a:p>
            <a:pPr>
              <a:spcAft>
                <a:spcPts val="500"/>
              </a:spcAft>
            </a:pPr>
            <a:endParaRPr lang="en-US" sz="1400" dirty="0">
              <a:solidFill>
                <a:srgbClr val="363A92"/>
              </a:solidFill>
              <a:latin typeface="SDCC Sans" pitchFamily="2" charset="0"/>
            </a:endParaRPr>
          </a:p>
        </p:txBody>
      </p:sp>
      <p:pic>
        <p:nvPicPr>
          <p:cNvPr id="7" name="Picture 6">
            <a:extLst>
              <a:ext uri="{FF2B5EF4-FFF2-40B4-BE49-F238E27FC236}">
                <a16:creationId xmlns:a16="http://schemas.microsoft.com/office/drawing/2014/main" id="{A26B760D-7A1C-7384-3389-C97F1D42B0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7554" y="908720"/>
            <a:ext cx="10478745" cy="530486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778322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7E9F4-3DC8-BD8A-4B07-2BC87598EF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1FC9F5-A5CD-FC19-93EE-884CBCEB36E1}"/>
              </a:ext>
            </a:extLst>
          </p:cNvPr>
          <p:cNvPicPr>
            <a:picLocks noChangeAspect="1"/>
          </p:cNvPicPr>
          <p:nvPr/>
        </p:nvPicPr>
        <p:blipFill>
          <a:blip r:embed="rId2" cstate="print">
            <a:extLst>
              <a:ext uri="{28A0092B-C50C-407E-A947-70E740481C1C}">
                <a14:useLocalDpi xmlns:a14="http://schemas.microsoft.com/office/drawing/2010/main" val="0"/>
              </a:ext>
            </a:extLst>
          </a:blip>
          <a:srcRect l="2650"/>
          <a:stretch>
            <a:fillRect/>
          </a:stretch>
        </p:blipFill>
        <p:spPr>
          <a:xfrm>
            <a:off x="1127448" y="908720"/>
            <a:ext cx="10578850" cy="5248460"/>
          </a:xfrm>
          <a:prstGeom prst="roundRect">
            <a:avLst>
              <a:gd name="adj" fmla="val 8594"/>
            </a:avLst>
          </a:prstGeom>
          <a:solidFill>
            <a:srgbClr val="FFFFFF">
              <a:shade val="85000"/>
            </a:srgbClr>
          </a:solidFill>
          <a:ln>
            <a:noFill/>
          </a:ln>
          <a:effectLst/>
        </p:spPr>
      </p:pic>
      <p:sp>
        <p:nvSpPr>
          <p:cNvPr id="5" name="Title 4">
            <a:extLst>
              <a:ext uri="{FF2B5EF4-FFF2-40B4-BE49-F238E27FC236}">
                <a16:creationId xmlns:a16="http://schemas.microsoft.com/office/drawing/2014/main" id="{BE78FBC1-E8FF-497C-590E-F069B0AA80D0}"/>
              </a:ext>
            </a:extLst>
          </p:cNvPr>
          <p:cNvSpPr>
            <a:spLocks noGrp="1"/>
          </p:cNvSpPr>
          <p:nvPr>
            <p:ph type="title"/>
          </p:nvPr>
        </p:nvSpPr>
        <p:spPr>
          <a:xfrm>
            <a:off x="527927" y="92420"/>
            <a:ext cx="7391729" cy="941072"/>
          </a:xfrm>
        </p:spPr>
        <p:txBody>
          <a:bodyPr anchor="ctr">
            <a:normAutofit/>
          </a:bodyPr>
          <a:lstStyle/>
          <a:p>
            <a:r>
              <a:rPr lang="en-GB" sz="3000" b="1" dirty="0">
                <a:latin typeface="SDCC Display" pitchFamily="2" charset="0"/>
              </a:rPr>
              <a:t>Artist Impression 3</a:t>
            </a:r>
            <a:r>
              <a:rPr lang="en-IE" sz="3000" b="1" dirty="0">
                <a:latin typeface="SDCC Display" pitchFamily="2" charset="0"/>
              </a:rPr>
              <a:t>D Views</a:t>
            </a:r>
          </a:p>
        </p:txBody>
      </p:sp>
      <p:sp>
        <p:nvSpPr>
          <p:cNvPr id="12" name="TextBox 11">
            <a:extLst>
              <a:ext uri="{FF2B5EF4-FFF2-40B4-BE49-F238E27FC236}">
                <a16:creationId xmlns:a16="http://schemas.microsoft.com/office/drawing/2014/main" id="{72604B2E-854E-27D6-8783-BF35AE36B311}"/>
              </a:ext>
            </a:extLst>
          </p:cNvPr>
          <p:cNvSpPr txBox="1"/>
          <p:nvPr/>
        </p:nvSpPr>
        <p:spPr>
          <a:xfrm>
            <a:off x="10056440" y="6308725"/>
            <a:ext cx="3719321" cy="576064"/>
          </a:xfrm>
          <a:prstGeom prst="rect">
            <a:avLst/>
          </a:prstGeom>
        </p:spPr>
        <p:txBody>
          <a:bodyPr vert="horz" lIns="0" tIns="0" rIns="0" bIns="0" rtlCol="0">
            <a:normAutofit/>
          </a:bodyPr>
          <a:lstStyle/>
          <a:p>
            <a:pPr>
              <a:spcAft>
                <a:spcPts val="500"/>
              </a:spcAft>
            </a:pPr>
            <a:r>
              <a:rPr lang="en-US" sz="1000" dirty="0">
                <a:solidFill>
                  <a:srgbClr val="363A92"/>
                </a:solidFill>
                <a:latin typeface="SDCC Sans" pitchFamily="2" charset="0"/>
              </a:rPr>
              <a:t>Illustrative purposes only</a:t>
            </a:r>
          </a:p>
          <a:p>
            <a:pPr>
              <a:spcAft>
                <a:spcPts val="500"/>
              </a:spcAft>
            </a:pPr>
            <a:endParaRPr lang="en-US" sz="1400" dirty="0">
              <a:solidFill>
                <a:srgbClr val="363A92"/>
              </a:solidFill>
              <a:latin typeface="SDCC Sans" pitchFamily="2" charset="0"/>
            </a:endParaRPr>
          </a:p>
        </p:txBody>
      </p:sp>
    </p:spTree>
    <p:extLst>
      <p:ext uri="{BB962C8B-B14F-4D97-AF65-F5344CB8AC3E}">
        <p14:creationId xmlns:p14="http://schemas.microsoft.com/office/powerpoint/2010/main" val="381524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D25DCE-C82B-FCD7-F972-1F3CC8DBF08E}"/>
              </a:ext>
            </a:extLst>
          </p:cNvPr>
          <p:cNvSpPr txBox="1"/>
          <p:nvPr/>
        </p:nvSpPr>
        <p:spPr>
          <a:xfrm>
            <a:off x="478210" y="1772816"/>
            <a:ext cx="11017224" cy="2215991"/>
          </a:xfrm>
          <a:prstGeom prst="rect">
            <a:avLst/>
          </a:prstGeom>
          <a:noFill/>
        </p:spPr>
        <p:txBody>
          <a:bodyPr wrap="square" rtlCol="0">
            <a:spAutoFit/>
          </a:bodyPr>
          <a:lstStyle/>
          <a:p>
            <a:pPr marL="342900" indent="-342900">
              <a:buFont typeface="Arial" panose="020B0604020202020204" pitchFamily="34" charset="0"/>
              <a:buChar char="•"/>
            </a:pPr>
            <a:r>
              <a:rPr lang="en-GB" sz="2000" dirty="0">
                <a:solidFill>
                  <a:schemeClr val="bg1"/>
                </a:solidFill>
                <a:latin typeface="SDCC Sans" pitchFamily="2" charset="0"/>
              </a:rPr>
              <a:t>Presented to Rathfarnham, Templeogue, Firhouse, Bohernabreena Area Committee</a:t>
            </a:r>
          </a:p>
          <a:p>
            <a:endParaRPr lang="en-GB" sz="2000" dirty="0">
              <a:solidFill>
                <a:schemeClr val="bg1"/>
              </a:solidFill>
              <a:latin typeface="SDCC Sans" pitchFamily="2" charset="0"/>
            </a:endParaRPr>
          </a:p>
          <a:p>
            <a:pPr marL="342900" indent="-342900">
              <a:buFont typeface="Arial" panose="020B0604020202020204" pitchFamily="34" charset="0"/>
              <a:buChar char="•"/>
            </a:pPr>
            <a:r>
              <a:rPr lang="en-GB" sz="2000" dirty="0">
                <a:solidFill>
                  <a:schemeClr val="bg1"/>
                </a:solidFill>
                <a:latin typeface="SDCC Sans" pitchFamily="2" charset="0"/>
              </a:rPr>
              <a:t>Advertised in the local newspaper in mid September 2026, followed by 6-week consultation period </a:t>
            </a:r>
          </a:p>
          <a:p>
            <a:endParaRPr lang="en-GB" sz="2000" dirty="0">
              <a:solidFill>
                <a:schemeClr val="bg1"/>
              </a:solidFill>
              <a:latin typeface="SDCC Sans" pitchFamily="2" charset="0"/>
            </a:endParaRPr>
          </a:p>
          <a:p>
            <a:pPr marL="342900" indent="-342900">
              <a:buFont typeface="Arial" panose="020B0604020202020204" pitchFamily="34" charset="0"/>
              <a:buChar char="•"/>
            </a:pPr>
            <a:r>
              <a:rPr lang="en-GB" sz="2000" dirty="0">
                <a:solidFill>
                  <a:schemeClr val="bg1"/>
                </a:solidFill>
                <a:latin typeface="SDCC Sans" pitchFamily="2" charset="0"/>
              </a:rPr>
              <a:t>Chief Executives Report to full Council November 2026</a:t>
            </a:r>
          </a:p>
          <a:p>
            <a:endParaRPr lang="en-IE" dirty="0"/>
          </a:p>
        </p:txBody>
      </p:sp>
      <p:sp>
        <p:nvSpPr>
          <p:cNvPr id="2" name="Title 1">
            <a:extLst>
              <a:ext uri="{FF2B5EF4-FFF2-40B4-BE49-F238E27FC236}">
                <a16:creationId xmlns:a16="http://schemas.microsoft.com/office/drawing/2014/main" id="{91586FBB-8796-4A0C-2443-EC197CAA3ADA}"/>
              </a:ext>
            </a:extLst>
          </p:cNvPr>
          <p:cNvSpPr>
            <a:spLocks noGrp="1"/>
          </p:cNvSpPr>
          <p:nvPr>
            <p:ph type="title"/>
          </p:nvPr>
        </p:nvSpPr>
        <p:spPr>
          <a:xfrm>
            <a:off x="478210" y="374815"/>
            <a:ext cx="7057950" cy="893945"/>
          </a:xfrm>
        </p:spPr>
        <p:txBody>
          <a:bodyPr>
            <a:normAutofit/>
          </a:bodyPr>
          <a:lstStyle/>
          <a:p>
            <a:r>
              <a:rPr lang="en-IE" dirty="0">
                <a:latin typeface="SDCC Display" pitchFamily="2" charset="0"/>
              </a:rPr>
              <a:t>Part 8 Next Steps</a:t>
            </a:r>
          </a:p>
        </p:txBody>
      </p:sp>
    </p:spTree>
    <p:extLst>
      <p:ext uri="{BB962C8B-B14F-4D97-AF65-F5344CB8AC3E}">
        <p14:creationId xmlns:p14="http://schemas.microsoft.com/office/powerpoint/2010/main" val="3428605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CC3082C-98D6-FB56-364E-02C9E05467DB}"/>
              </a:ext>
            </a:extLst>
          </p:cNvPr>
          <p:cNvSpPr txBox="1"/>
          <p:nvPr/>
        </p:nvSpPr>
        <p:spPr>
          <a:xfrm>
            <a:off x="5951984" y="1988840"/>
            <a:ext cx="4680520" cy="1200329"/>
          </a:xfrm>
          <a:prstGeom prst="rect">
            <a:avLst/>
          </a:prstGeom>
          <a:noFill/>
        </p:spPr>
        <p:txBody>
          <a:bodyPr wrap="square" rtlCol="0">
            <a:spAutoFit/>
          </a:bodyPr>
          <a:lstStyle/>
          <a:p>
            <a:r>
              <a:rPr lang="en-GB" sz="7200" dirty="0">
                <a:solidFill>
                  <a:schemeClr val="bg1"/>
                </a:solidFill>
                <a:latin typeface="SDCC Display" pitchFamily="2" charset="0"/>
              </a:rPr>
              <a:t>Thank you </a:t>
            </a:r>
            <a:endParaRPr lang="en-IE" sz="7200" dirty="0">
              <a:solidFill>
                <a:schemeClr val="bg1"/>
              </a:solidFill>
              <a:latin typeface="SDCC Display" pitchFamily="2" charset="0"/>
            </a:endParaRPr>
          </a:p>
        </p:txBody>
      </p:sp>
    </p:spTree>
    <p:extLst>
      <p:ext uri="{BB962C8B-B14F-4D97-AF65-F5344CB8AC3E}">
        <p14:creationId xmlns:p14="http://schemas.microsoft.com/office/powerpoint/2010/main" val="14913018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0" tIns="0" rIns="0" bIns="0" rtlCol="0">
        <a:normAutofit lnSpcReduction="10000"/>
      </a:bodyPr>
      <a:lstStyle>
        <a:defPPr algn="l">
          <a:spcAft>
            <a:spcPts val="500"/>
          </a:spcAft>
          <a:defRPr sz="1455" dirty="0">
            <a:solidFill>
              <a:srgbClr val="363A92"/>
            </a:solidFill>
            <a:latin typeface="SDCC Sans" pitchFamily="2" charset="0"/>
          </a:defRPr>
        </a:defPPr>
      </a:lstStyle>
    </a:txDef>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8984A99D37844EA728838D117CC21F" ma:contentTypeVersion="18" ma:contentTypeDescription="Create a new document." ma:contentTypeScope="" ma:versionID="2ce695f631198abc04733fd2914446cc">
  <xsd:schema xmlns:xsd="http://www.w3.org/2001/XMLSchema" xmlns:xs="http://www.w3.org/2001/XMLSchema" xmlns:p="http://schemas.microsoft.com/office/2006/metadata/properties" xmlns:ns3="0a273788-a56b-48c8-ae5a-1b8588215b5c" xmlns:ns4="f70abbc7-760c-4631-b865-6ef9d371c53c" targetNamespace="http://schemas.microsoft.com/office/2006/metadata/properties" ma:root="true" ma:fieldsID="08be61a356722ccb3045f7a684ebaf2c" ns3:_="" ns4:_="">
    <xsd:import namespace="0a273788-a56b-48c8-ae5a-1b8588215b5c"/>
    <xsd:import namespace="f70abbc7-760c-4631-b865-6ef9d371c53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_activity" minOccurs="0"/>
                <xsd:element ref="ns3:MediaServiceObjectDetectorVersions"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273788-a56b-48c8-ae5a-1b8588215b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abbc7-760c-4631-b865-6ef9d371c53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0a273788-a56b-48c8-ae5a-1b8588215b5c" xsi:nil="true"/>
  </documentManagement>
</p:properties>
</file>

<file path=customXml/itemProps1.xml><?xml version="1.0" encoding="utf-8"?>
<ds:datastoreItem xmlns:ds="http://schemas.openxmlformats.org/officeDocument/2006/customXml" ds:itemID="{01283EFE-2C39-4ADF-BE80-91892302630F}">
  <ds:schemaRefs>
    <ds:schemaRef ds:uri="http://schemas.microsoft.com/sharepoint/v3/contenttype/forms"/>
  </ds:schemaRefs>
</ds:datastoreItem>
</file>

<file path=customXml/itemProps2.xml><?xml version="1.0" encoding="utf-8"?>
<ds:datastoreItem xmlns:ds="http://schemas.openxmlformats.org/officeDocument/2006/customXml" ds:itemID="{D8996119-93C9-4F16-B12C-2442CE0BFD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273788-a56b-48c8-ae5a-1b8588215b5c"/>
    <ds:schemaRef ds:uri="f70abbc7-760c-4631-b865-6ef9d371c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8EAFD5-9638-4AEB-9F26-495B8311904F}">
  <ds:schemaRefs>
    <ds:schemaRef ds:uri="http://www.w3.org/XML/1998/namespace"/>
    <ds:schemaRef ds:uri="http://purl.org/dc/dcmitype/"/>
    <ds:schemaRef ds:uri="0a273788-a56b-48c8-ae5a-1b8588215b5c"/>
    <ds:schemaRef ds:uri="http://schemas.microsoft.com/office/2006/metadata/properties"/>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f70abbc7-760c-4631-b865-6ef9d371c53c"/>
  </ds:schemaRefs>
</ds:datastoreItem>
</file>

<file path=docProps/app.xml><?xml version="1.0" encoding="utf-8"?>
<Properties xmlns="http://schemas.openxmlformats.org/officeDocument/2006/extended-properties" xmlns:vt="http://schemas.openxmlformats.org/officeDocument/2006/docPropsVTypes">
  <Template>SDCC_presentation_template Updated</Template>
  <TotalTime>8359</TotalTime>
  <Words>521</Words>
  <Application>Microsoft Office PowerPoint</Application>
  <PresentationFormat>Widescreen</PresentationFormat>
  <Paragraphs>56</Paragraphs>
  <Slides>11</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SDCC Display</vt:lpstr>
      <vt:lpstr>SDCC Sans</vt:lpstr>
      <vt:lpstr>SDCC Sans Light</vt:lpstr>
      <vt:lpstr>SDCC Master</vt:lpstr>
      <vt:lpstr>Part 8 proposal   Development of Sport Facility for Whitechurch Boxing Club and Wanderers GAA Ballyboden,  at Glenmore Court, Rathfarnham, Dublin 16. </vt:lpstr>
      <vt:lpstr>Introduction  Part 8 Planning Process  In accordance with the Planning and Development Act 2000 (as amended) (the Act) and Part 8 of the Planning and Development Regulations, 2001 (as amended) (the Regulations), South Dublin County Council will now proceed to detail design to seek planning consent for a Development of a single-storey sports facility housing Whitechurch Boxing Club and Wanderers GAA Ballyboden, along with all associated works on undeveloped land north of the sports grounds connected with the school Scoil Mhuire, at Glenmore Court, Rathfarnham, Dublin 16.</vt:lpstr>
      <vt:lpstr>Zoning, Site Location and Aerial View</vt:lpstr>
      <vt:lpstr>Proposed Site Plan</vt:lpstr>
      <vt:lpstr>Proposed Ground Floor Plan</vt:lpstr>
      <vt:lpstr>Proposed Elevations and Accommodation Schedule </vt:lpstr>
      <vt:lpstr>Artist Impression Aerial View</vt:lpstr>
      <vt:lpstr>Artist Impression 3D Views</vt:lpstr>
      <vt:lpstr>Artist Impression 3D Views</vt:lpstr>
      <vt:lpstr>Part 8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Maria Nugent</cp:lastModifiedBy>
  <cp:revision>17</cp:revision>
  <dcterms:created xsi:type="dcterms:W3CDTF">2025-05-27T21:24:40Z</dcterms:created>
  <dcterms:modified xsi:type="dcterms:W3CDTF">2026-09-07T15:21:32Z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y fmtid="{D5CDD505-2E9C-101B-9397-08002B2CF9AE}" pid="6" name="ContentTypeId">
    <vt:lpwstr>0x0101005B8984A99D37844EA728838D117CC21F</vt:lpwstr>
  </property>
</Properties>
</file>