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7" r:id="rId2"/>
    <p:sldId id="261" r:id="rId3"/>
    <p:sldId id="272" r:id="rId4"/>
    <p:sldId id="273" r:id="rId5"/>
    <p:sldId id="278" r:id="rId6"/>
    <p:sldId id="279" r:id="rId7"/>
    <p:sldId id="269" r:id="rId8"/>
    <p:sldId id="274" r:id="rId9"/>
  </p:sldIdLst>
  <p:sldSz cx="12192000" cy="6858000"/>
  <p:notesSz cx="20104100" cy="1130935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4399"/>
    <a:srgbClr val="8AD6F7"/>
    <a:srgbClr val="271B5B"/>
    <a:srgbClr val="52534D"/>
    <a:srgbClr val="C7E634"/>
    <a:srgbClr val="52534C"/>
    <a:srgbClr val="535555"/>
    <a:srgbClr val="FFF689"/>
    <a:srgbClr val="363A92"/>
    <a:srgbClr val="7DA6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F26F6-7B6A-18B9-5E4C-5D1A039CE76C}" v="1479" dt="2026-09-02T13:29:16.00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1003" y="41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F6A2F78-8593-D34B-A54B-A913B4ADD88D}" type="datetimeFigureOut">
              <a:rPr lang="en-US" smtClean="0"/>
              <a:t>9/7/2026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0891A-CF1C-8301-7E71-343633786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99297-27BE-5EF8-88AC-D9CBFD3E5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08378-CC51-C257-B5DD-C091F7E2A363}"/>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1A040D3D-3B5E-205E-68C3-2A6B6BC82D26}"/>
              </a:ext>
            </a:extLst>
          </p:cNvPr>
          <p:cNvSpPr>
            <a:spLocks noGrp="1"/>
          </p:cNvSpPr>
          <p:nvPr>
            <p:ph type="sldNum" sz="quarter" idx="5"/>
          </p:nvPr>
        </p:nvSpPr>
        <p:spPr/>
        <p:txBody>
          <a:bodyPr/>
          <a:lstStyle/>
          <a:p>
            <a:fld id="{5D53BBB9-B62C-4007-AB0D-3DD9E4764AAD}" type="slidenum">
              <a:rPr lang="en-IE" smtClean="0"/>
              <a:t>3</a:t>
            </a:fld>
            <a:endParaRPr lang="en-IE"/>
          </a:p>
        </p:txBody>
      </p:sp>
    </p:spTree>
    <p:extLst>
      <p:ext uri="{BB962C8B-B14F-4D97-AF65-F5344CB8AC3E}">
        <p14:creationId xmlns:p14="http://schemas.microsoft.com/office/powerpoint/2010/main" val="346985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BB502-80B5-1121-2A7B-D88A6BD43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5CAD6-4221-37D6-B0C9-AE03851A6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263C09-52AA-D8D9-10CD-17CFBFE26FB8}"/>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0D5E9650-6C38-A69A-C46C-36722021C676}"/>
              </a:ext>
            </a:extLst>
          </p:cNvPr>
          <p:cNvSpPr>
            <a:spLocks noGrp="1"/>
          </p:cNvSpPr>
          <p:nvPr>
            <p:ph type="sldNum" sz="quarter" idx="5"/>
          </p:nvPr>
        </p:nvSpPr>
        <p:spPr/>
        <p:txBody>
          <a:bodyPr/>
          <a:lstStyle/>
          <a:p>
            <a:fld id="{5D53BBB9-B62C-4007-AB0D-3DD9E4764AAD}" type="slidenum">
              <a:rPr lang="en-IE" smtClean="0"/>
              <a:t>4</a:t>
            </a:fld>
            <a:endParaRPr lang="en-IE"/>
          </a:p>
        </p:txBody>
      </p:sp>
    </p:spTree>
    <p:extLst>
      <p:ext uri="{BB962C8B-B14F-4D97-AF65-F5344CB8AC3E}">
        <p14:creationId xmlns:p14="http://schemas.microsoft.com/office/powerpoint/2010/main" val="316746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AD163-CFE5-9D00-7148-B14D560C1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2E1DF-E0F7-D7D3-7C36-0DAB52432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D8A5D-8ADA-1D78-ABE5-CF0A95BB1B62}"/>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1EC26212-8415-AF21-C7C1-18E97E1F56A9}"/>
              </a:ext>
            </a:extLst>
          </p:cNvPr>
          <p:cNvSpPr>
            <a:spLocks noGrp="1"/>
          </p:cNvSpPr>
          <p:nvPr>
            <p:ph type="sldNum" sz="quarter" idx="5"/>
          </p:nvPr>
        </p:nvSpPr>
        <p:spPr/>
        <p:txBody>
          <a:bodyPr/>
          <a:lstStyle/>
          <a:p>
            <a:fld id="{5D53BBB9-B62C-4007-AB0D-3DD9E4764AAD}" type="slidenum">
              <a:rPr lang="en-IE" smtClean="0"/>
              <a:t>5</a:t>
            </a:fld>
            <a:endParaRPr lang="en-IE"/>
          </a:p>
        </p:txBody>
      </p:sp>
    </p:spTree>
    <p:extLst>
      <p:ext uri="{BB962C8B-B14F-4D97-AF65-F5344CB8AC3E}">
        <p14:creationId xmlns:p14="http://schemas.microsoft.com/office/powerpoint/2010/main" val="148821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0083F-5ED8-62D9-8979-9FB9FBEF3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BB356-09DE-456E-4E36-DA7B0F5B6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9963E-E824-8DF5-E04C-2818A4CD60FC}"/>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4D1368A4-7525-FE61-95CE-9A10FBCA7E6B}"/>
              </a:ext>
            </a:extLst>
          </p:cNvPr>
          <p:cNvSpPr>
            <a:spLocks noGrp="1"/>
          </p:cNvSpPr>
          <p:nvPr>
            <p:ph type="sldNum" sz="quarter" idx="5"/>
          </p:nvPr>
        </p:nvSpPr>
        <p:spPr/>
        <p:txBody>
          <a:bodyPr/>
          <a:lstStyle/>
          <a:p>
            <a:fld id="{5D53BBB9-B62C-4007-AB0D-3DD9E4764AAD}" type="slidenum">
              <a:rPr lang="en-IE" smtClean="0"/>
              <a:t>6</a:t>
            </a:fld>
            <a:endParaRPr lang="en-IE"/>
          </a:p>
        </p:txBody>
      </p:sp>
    </p:spTree>
    <p:extLst>
      <p:ext uri="{BB962C8B-B14F-4D97-AF65-F5344CB8AC3E}">
        <p14:creationId xmlns:p14="http://schemas.microsoft.com/office/powerpoint/2010/main" val="3031827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41645-F035-F97F-B89E-767DDA89F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EF080-EE27-F883-6654-3030E1825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31B2D-369D-0B54-5215-5B706D8D590A}"/>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783398F1-D81A-6571-0832-39F5BF4339B3}"/>
              </a:ext>
            </a:extLst>
          </p:cNvPr>
          <p:cNvSpPr>
            <a:spLocks noGrp="1"/>
          </p:cNvSpPr>
          <p:nvPr>
            <p:ph type="sldNum" sz="quarter" idx="5"/>
          </p:nvPr>
        </p:nvSpPr>
        <p:spPr/>
        <p:txBody>
          <a:bodyPr/>
          <a:lstStyle/>
          <a:p>
            <a:fld id="{5D53BBB9-B62C-4007-AB0D-3DD9E4764AAD}" type="slidenum">
              <a:rPr lang="en-IE" smtClean="0"/>
              <a:t>7</a:t>
            </a:fld>
            <a:endParaRPr lang="en-IE"/>
          </a:p>
        </p:txBody>
      </p:sp>
    </p:spTree>
    <p:extLst>
      <p:ext uri="{BB962C8B-B14F-4D97-AF65-F5344CB8AC3E}">
        <p14:creationId xmlns:p14="http://schemas.microsoft.com/office/powerpoint/2010/main" val="1503629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a:t>Title of Presentation</a:t>
            </a:r>
            <a:endParaRPr/>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a:t>Created by</a:t>
            </a:r>
            <a:br>
              <a:rPr lang="en-GB"/>
            </a:br>
            <a:r>
              <a:rPr lang="en-GB"/>
              <a:t>Name Surname</a:t>
            </a:r>
            <a:endParaRPr lang="en-US"/>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a:t>Presented by</a:t>
            </a:r>
            <a:br>
              <a:rPr lang="en-GB"/>
            </a:br>
            <a:r>
              <a:rPr lang="en-GB"/>
              <a:t>Name Surname</a:t>
            </a:r>
            <a:endParaRPr lang="en-US"/>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a:t>Title of Presentation</a:t>
            </a:r>
            <a:endParaRPr/>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a:t>Created by</a:t>
            </a:r>
            <a:br>
              <a:rPr lang="en-GB"/>
            </a:br>
            <a:r>
              <a:rPr lang="en-GB"/>
              <a:t>Name Surname</a:t>
            </a:r>
            <a:endParaRPr lang="en-US"/>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a:t>Presented by</a:t>
            </a:r>
            <a:br>
              <a:rPr lang="en-GB"/>
            </a:br>
            <a:r>
              <a:rPr lang="en-GB"/>
              <a:t>Name Surname</a:t>
            </a:r>
            <a:endParaRPr lang="en-US"/>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a:t>Title of Presentation</a:t>
            </a:r>
            <a:endParaRPr/>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a:latin typeface="Arial" panose="020B0604020202020204" pitchFamily="34" charset="0"/>
                <a:cs typeface="Arial" panose="020B0604020202020204" pitchFamily="34" charset="0"/>
              </a:rPr>
              <a:t>Click the icon to add a picture</a:t>
            </a:r>
            <a:endParaRPr lang="en-US"/>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a:t>Section Divider Title Goes Here</a:t>
            </a:r>
            <a:endParaRPr/>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a:t>01</a:t>
            </a:r>
            <a:endParaRPr lang="en-US"/>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Title of Presentation</a:t>
            </a:r>
            <a:endParaRPr lang="en-US"/>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a:t>01</a:t>
            </a:r>
            <a:endParaRPr lang="en-US"/>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Title of Presentation</a:t>
            </a:r>
            <a:endParaRPr lang="en-US"/>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a:t>Section Divider Title Goes Here</a:t>
            </a:r>
            <a:endParaRPr/>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a:t>01</a:t>
            </a:r>
            <a:endParaRPr lang="en-US"/>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Title of Presentation</a:t>
            </a:r>
            <a:endParaRPr lang="en-US"/>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a:t>Section Divider Title Goes Here</a:t>
            </a:r>
            <a:endParaRPr/>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a:t>Insert quote, statistic or other point of interest here</a:t>
            </a:r>
            <a:endParaRPr/>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Title of Presentation</a:t>
            </a:r>
            <a:endParaRPr lang="en-US"/>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a:t>QUOTE</a:t>
            </a:r>
            <a:endParaRPr lang="en-US"/>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Source</a:t>
            </a:r>
            <a:endParaRPr lang="en-US"/>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a:t>Insert quote, statistic or other point of interest here</a:t>
            </a:r>
            <a:endParaRPr/>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Title of Presentation</a:t>
            </a:r>
            <a:endParaRPr lang="en-US"/>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a:t>QUOTE</a:t>
            </a:r>
            <a:endParaRPr lang="en-US"/>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a:t>Source</a:t>
            </a:r>
            <a:endParaRPr lang="en-US"/>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a:t>Add Thank you</a:t>
            </a:r>
            <a:endParaRPr/>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a:t>Page title goes here</a:t>
            </a:r>
            <a:endParaRPr/>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a:t>Meet the team</a:t>
            </a:r>
            <a:endParaRPr lang="en-GB"/>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a:t>Page title goes here</a:t>
            </a:r>
            <a:endParaRPr lang="en-GB"/>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a:t>Page title goes here</a:t>
            </a:r>
            <a:endParaRPr/>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a:t>Page title goes here</a:t>
            </a:r>
            <a:endParaRPr/>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a:t>Space for a short bio / creds if needed. 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a:t>Meet the team</a:t>
            </a:r>
            <a:endParaRPr lang="en-GB"/>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a:t>Click to insert body text here. </a:t>
            </a:r>
          </a:p>
          <a:p>
            <a:r>
              <a:rPr lang="en-IE"/>
              <a:t>Sed </a:t>
            </a:r>
            <a:r>
              <a:rPr lang="en-IE" err="1"/>
              <a:t>ut</a:t>
            </a:r>
            <a:r>
              <a:rPr lang="en-IE"/>
              <a:t> </a:t>
            </a:r>
            <a:r>
              <a:rPr lang="en-IE" err="1"/>
              <a:t>perspiciatis</a:t>
            </a:r>
            <a:r>
              <a:rPr lang="en-IE"/>
              <a:t> </a:t>
            </a:r>
            <a:r>
              <a:rPr lang="en-IE" err="1"/>
              <a:t>unde</a:t>
            </a:r>
            <a:r>
              <a:rPr lang="en-IE"/>
              <a:t> </a:t>
            </a:r>
            <a:r>
              <a:rPr lang="en-IE" err="1"/>
              <a:t>omnis</a:t>
            </a:r>
            <a:r>
              <a:rPr lang="en-IE"/>
              <a:t> </a:t>
            </a:r>
            <a:r>
              <a:rPr lang="en-IE" err="1"/>
              <a:t>iste</a:t>
            </a:r>
            <a:r>
              <a:rPr lang="en-IE"/>
              <a:t> </a:t>
            </a:r>
            <a:r>
              <a:rPr lang="en-IE" err="1"/>
              <a:t>natus</a:t>
            </a:r>
            <a:r>
              <a:rPr lang="en-IE"/>
              <a:t> error sit </a:t>
            </a:r>
            <a:r>
              <a:rPr lang="en-IE" err="1"/>
              <a:t>voluptatem</a:t>
            </a:r>
            <a:r>
              <a:rPr lang="en-IE"/>
              <a:t> </a:t>
            </a:r>
            <a:r>
              <a:rPr lang="en-IE" err="1"/>
              <a:t>accusantium</a:t>
            </a:r>
            <a:r>
              <a:rPr lang="en-IE"/>
              <a:t> </a:t>
            </a:r>
            <a:r>
              <a:rPr lang="en-IE" err="1"/>
              <a:t>doloremque</a:t>
            </a:r>
            <a:r>
              <a:rPr lang="en-IE"/>
              <a:t> </a:t>
            </a:r>
            <a:r>
              <a:rPr lang="en-IE" err="1"/>
              <a:t>laudantium</a:t>
            </a:r>
            <a:r>
              <a:rPr lang="en-IE"/>
              <a:t>, </a:t>
            </a:r>
            <a:r>
              <a:rPr lang="en-IE" err="1"/>
              <a:t>totam</a:t>
            </a:r>
            <a:r>
              <a:rPr lang="en-IE"/>
              <a:t> rem </a:t>
            </a:r>
            <a:r>
              <a:rPr lang="en-IE" err="1"/>
              <a:t>aperiam</a:t>
            </a:r>
            <a:r>
              <a:rPr lang="en-IE"/>
              <a:t>, </a:t>
            </a:r>
            <a:r>
              <a:rPr lang="en-IE" err="1"/>
              <a:t>eaque</a:t>
            </a:r>
            <a:r>
              <a:rPr lang="en-IE"/>
              <a:t> </a:t>
            </a:r>
            <a:r>
              <a:rPr lang="en-IE" err="1"/>
              <a:t>ipsa</a:t>
            </a:r>
            <a:r>
              <a:rPr lang="en-IE"/>
              <a:t> </a:t>
            </a:r>
            <a:r>
              <a:rPr lang="en-IE" err="1"/>
              <a:t>quae</a:t>
            </a:r>
            <a:r>
              <a:rPr lang="en-IE"/>
              <a:t> ab </a:t>
            </a:r>
            <a:r>
              <a:rPr lang="en-IE" err="1"/>
              <a:t>illo</a:t>
            </a:r>
            <a:r>
              <a:rPr lang="en-IE"/>
              <a:t> </a:t>
            </a:r>
            <a:r>
              <a:rPr lang="en-IE" err="1"/>
              <a:t>inventore</a:t>
            </a:r>
            <a:r>
              <a:rPr lang="en-IE"/>
              <a:t> </a:t>
            </a:r>
            <a:r>
              <a:rPr lang="en-IE" err="1"/>
              <a:t>veritatis</a:t>
            </a:r>
            <a:r>
              <a:rPr lang="en-IE"/>
              <a:t> et quasi </a:t>
            </a:r>
            <a:r>
              <a:rPr lang="en-IE" err="1"/>
              <a:t>architecto</a:t>
            </a:r>
            <a:r>
              <a:rPr lang="en-IE"/>
              <a:t> beatae vitae dicta sunt </a:t>
            </a:r>
            <a:r>
              <a:rPr lang="en-IE" err="1"/>
              <a:t>explicabo</a:t>
            </a:r>
            <a:r>
              <a:rPr lang="en-IE"/>
              <a:t>. </a:t>
            </a:r>
          </a:p>
          <a:p>
            <a:r>
              <a:rPr lang="en-IE"/>
              <a:t>Nemo </a:t>
            </a:r>
            <a:r>
              <a:rPr lang="en-IE" err="1"/>
              <a:t>enim</a:t>
            </a:r>
            <a:r>
              <a:rPr lang="en-IE"/>
              <a:t> </a:t>
            </a:r>
            <a:r>
              <a:rPr lang="en-IE" err="1"/>
              <a:t>ipsam</a:t>
            </a:r>
            <a:r>
              <a:rPr lang="en-IE"/>
              <a:t> </a:t>
            </a:r>
            <a:r>
              <a:rPr lang="en-IE" err="1"/>
              <a:t>voluptatem</a:t>
            </a:r>
            <a:r>
              <a:rPr lang="en-IE"/>
              <a:t> </a:t>
            </a:r>
            <a:r>
              <a:rPr lang="en-IE" err="1"/>
              <a:t>quia</a:t>
            </a:r>
            <a:r>
              <a:rPr lang="en-IE"/>
              <a:t> </a:t>
            </a:r>
            <a:r>
              <a:rPr lang="en-IE" err="1"/>
              <a:t>voluptas</a:t>
            </a:r>
            <a:r>
              <a:rPr lang="en-IE"/>
              <a:t> sit </a:t>
            </a:r>
            <a:r>
              <a:rPr lang="en-IE" err="1"/>
              <a:t>aspernatur</a:t>
            </a:r>
            <a:r>
              <a:rPr lang="en-IE"/>
              <a:t> </a:t>
            </a:r>
            <a:r>
              <a:rPr lang="en-IE" err="1"/>
              <a:t>aut</a:t>
            </a:r>
            <a:r>
              <a:rPr lang="en-IE"/>
              <a:t> </a:t>
            </a:r>
            <a:r>
              <a:rPr lang="en-IE" err="1"/>
              <a:t>odit</a:t>
            </a:r>
            <a:r>
              <a:rPr lang="en-IE"/>
              <a:t> </a:t>
            </a:r>
            <a:r>
              <a:rPr lang="en-IE" err="1"/>
              <a:t>aut</a:t>
            </a:r>
            <a:r>
              <a:rPr lang="en-IE"/>
              <a:t> fugit, </a:t>
            </a:r>
            <a:r>
              <a:rPr lang="en-IE" err="1"/>
              <a:t>sed</a:t>
            </a:r>
            <a:r>
              <a:rPr lang="en-IE"/>
              <a:t> </a:t>
            </a:r>
            <a:r>
              <a:rPr lang="en-IE" err="1"/>
              <a:t>quia</a:t>
            </a:r>
            <a:r>
              <a:rPr lang="en-IE"/>
              <a:t> </a:t>
            </a:r>
            <a:r>
              <a:rPr lang="en-IE" err="1"/>
              <a:t>consequuntur</a:t>
            </a:r>
            <a:r>
              <a:rPr lang="en-IE"/>
              <a:t> </a:t>
            </a:r>
            <a:r>
              <a:rPr lang="en-IE" err="1"/>
              <a:t>magni</a:t>
            </a:r>
            <a:r>
              <a:rPr lang="en-IE"/>
              <a:t> </a:t>
            </a:r>
            <a:r>
              <a:rPr lang="en-IE" err="1"/>
              <a:t>dolores</a:t>
            </a:r>
            <a:r>
              <a:rPr lang="en-IE"/>
              <a:t> </a:t>
            </a:r>
            <a:r>
              <a:rPr lang="en-IE" err="1"/>
              <a:t>eos</a:t>
            </a:r>
            <a:r>
              <a:rPr lang="en-IE"/>
              <a:t> qui ratione </a:t>
            </a:r>
            <a:r>
              <a:rPr lang="en-IE" err="1"/>
              <a:t>voluptatem</a:t>
            </a:r>
            <a:r>
              <a:rPr lang="en-IE"/>
              <a:t> </a:t>
            </a:r>
            <a:r>
              <a:rPr lang="en-IE" err="1"/>
              <a:t>sequi</a:t>
            </a:r>
            <a:r>
              <a:rPr lang="en-IE"/>
              <a:t> </a:t>
            </a:r>
            <a:r>
              <a:rPr lang="en-IE" err="1"/>
              <a:t>nesciunt</a:t>
            </a:r>
            <a:r>
              <a:rPr lang="en-IE"/>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a:t>Page title goes here</a:t>
            </a:r>
            <a:endParaRPr lang="en-GB"/>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145" y="0"/>
            <a:ext cx="12183855" cy="6858000"/>
          </a:xfrm>
          <a:prstGeom prst="rect">
            <a:avLst/>
          </a:prstGeom>
        </p:spPr>
      </p:pic>
      <p:sp>
        <p:nvSpPr>
          <p:cNvPr id="17" name="bg object 17"/>
          <p:cNvSpPr/>
          <p:nvPr/>
        </p:nvSpPr>
        <p:spPr>
          <a:xfrm>
            <a:off x="1167" y="6207262"/>
            <a:ext cx="12190307" cy="650875"/>
          </a:xfrm>
          <a:custGeom>
            <a:avLst/>
            <a:gdLst/>
            <a:ahLst/>
            <a:cxnLst/>
            <a:rect l="l" t="t" r="r" b="b"/>
            <a:pathLst>
              <a:path w="9142730" h="650875">
                <a:moveTo>
                  <a:pt x="8259610" y="0"/>
                </a:moveTo>
                <a:lnTo>
                  <a:pt x="882638" y="0"/>
                </a:lnTo>
                <a:lnTo>
                  <a:pt x="828817" y="1228"/>
                </a:lnTo>
                <a:lnTo>
                  <a:pt x="775849" y="4865"/>
                </a:lnTo>
                <a:lnTo>
                  <a:pt x="723826" y="10842"/>
                </a:lnTo>
                <a:lnTo>
                  <a:pt x="672841" y="19088"/>
                </a:lnTo>
                <a:lnTo>
                  <a:pt x="622986" y="29532"/>
                </a:lnTo>
                <a:lnTo>
                  <a:pt x="574353" y="42104"/>
                </a:lnTo>
                <a:lnTo>
                  <a:pt x="527035" y="56733"/>
                </a:lnTo>
                <a:lnTo>
                  <a:pt x="481124" y="73349"/>
                </a:lnTo>
                <a:lnTo>
                  <a:pt x="436713" y="91883"/>
                </a:lnTo>
                <a:lnTo>
                  <a:pt x="393895" y="112262"/>
                </a:lnTo>
                <a:lnTo>
                  <a:pt x="352760" y="134418"/>
                </a:lnTo>
                <a:lnTo>
                  <a:pt x="313403" y="158279"/>
                </a:lnTo>
                <a:lnTo>
                  <a:pt x="275915" y="183775"/>
                </a:lnTo>
                <a:lnTo>
                  <a:pt x="240389" y="210836"/>
                </a:lnTo>
                <a:lnTo>
                  <a:pt x="206917" y="239392"/>
                </a:lnTo>
                <a:lnTo>
                  <a:pt x="175592" y="269371"/>
                </a:lnTo>
                <a:lnTo>
                  <a:pt x="146505" y="300705"/>
                </a:lnTo>
                <a:lnTo>
                  <a:pt x="119751" y="333321"/>
                </a:lnTo>
                <a:lnTo>
                  <a:pt x="95420" y="367150"/>
                </a:lnTo>
                <a:lnTo>
                  <a:pt x="73605" y="402122"/>
                </a:lnTo>
                <a:lnTo>
                  <a:pt x="54399" y="438165"/>
                </a:lnTo>
                <a:lnTo>
                  <a:pt x="37895" y="475211"/>
                </a:lnTo>
                <a:lnTo>
                  <a:pt x="24184" y="513187"/>
                </a:lnTo>
                <a:lnTo>
                  <a:pt x="13359" y="552024"/>
                </a:lnTo>
                <a:lnTo>
                  <a:pt x="5512" y="591652"/>
                </a:lnTo>
                <a:lnTo>
                  <a:pt x="736" y="632000"/>
                </a:lnTo>
                <a:lnTo>
                  <a:pt x="0" y="650739"/>
                </a:lnTo>
                <a:lnTo>
                  <a:pt x="9142249" y="650739"/>
                </a:lnTo>
                <a:lnTo>
                  <a:pt x="9136736" y="591652"/>
                </a:lnTo>
                <a:lnTo>
                  <a:pt x="9128889" y="552024"/>
                </a:lnTo>
                <a:lnTo>
                  <a:pt x="9118064" y="513187"/>
                </a:lnTo>
                <a:lnTo>
                  <a:pt x="9104353" y="475211"/>
                </a:lnTo>
                <a:lnTo>
                  <a:pt x="9087849" y="438165"/>
                </a:lnTo>
                <a:lnTo>
                  <a:pt x="9068643" y="402122"/>
                </a:lnTo>
                <a:lnTo>
                  <a:pt x="9046828" y="367150"/>
                </a:lnTo>
                <a:lnTo>
                  <a:pt x="9022498" y="333321"/>
                </a:lnTo>
                <a:lnTo>
                  <a:pt x="8995743" y="300705"/>
                </a:lnTo>
                <a:lnTo>
                  <a:pt x="8966657" y="269371"/>
                </a:lnTo>
                <a:lnTo>
                  <a:pt x="8935331" y="239392"/>
                </a:lnTo>
                <a:lnTo>
                  <a:pt x="8901859" y="210836"/>
                </a:lnTo>
                <a:lnTo>
                  <a:pt x="8866333" y="183775"/>
                </a:lnTo>
                <a:lnTo>
                  <a:pt x="8828845" y="158279"/>
                </a:lnTo>
                <a:lnTo>
                  <a:pt x="8789488" y="134418"/>
                </a:lnTo>
                <a:lnTo>
                  <a:pt x="8748354" y="112262"/>
                </a:lnTo>
                <a:lnTo>
                  <a:pt x="8705535" y="91883"/>
                </a:lnTo>
                <a:lnTo>
                  <a:pt x="8661124" y="73349"/>
                </a:lnTo>
                <a:lnTo>
                  <a:pt x="8615213" y="56733"/>
                </a:lnTo>
                <a:lnTo>
                  <a:pt x="8567895" y="42104"/>
                </a:lnTo>
                <a:lnTo>
                  <a:pt x="8519262" y="29532"/>
                </a:lnTo>
                <a:lnTo>
                  <a:pt x="8469407" y="19088"/>
                </a:lnTo>
                <a:lnTo>
                  <a:pt x="8418422" y="10842"/>
                </a:lnTo>
                <a:lnTo>
                  <a:pt x="8366399" y="4865"/>
                </a:lnTo>
                <a:lnTo>
                  <a:pt x="8313431" y="1228"/>
                </a:lnTo>
                <a:lnTo>
                  <a:pt x="8259610" y="0"/>
                </a:lnTo>
                <a:close/>
              </a:path>
            </a:pathLst>
          </a:custGeom>
          <a:solidFill>
            <a:srgbClr val="EB6507"/>
          </a:solidFill>
        </p:spPr>
        <p:txBody>
          <a:bodyPr wrap="square" lIns="0" tIns="0" rIns="0" bIns="0" rtlCol="0"/>
          <a:lstStyle/>
          <a:p>
            <a:endParaRPr/>
          </a:p>
        </p:txBody>
      </p:sp>
      <p:sp>
        <p:nvSpPr>
          <p:cNvPr id="18" name="bg object 18"/>
          <p:cNvSpPr/>
          <p:nvPr/>
        </p:nvSpPr>
        <p:spPr>
          <a:xfrm>
            <a:off x="25981" y="6324813"/>
            <a:ext cx="12140353" cy="533400"/>
          </a:xfrm>
          <a:custGeom>
            <a:avLst/>
            <a:gdLst/>
            <a:ahLst/>
            <a:cxnLst/>
            <a:rect l="l" t="t" r="r" b="b"/>
            <a:pathLst>
              <a:path w="9105265" h="533400">
                <a:moveTo>
                  <a:pt x="8241000" y="0"/>
                </a:moveTo>
                <a:lnTo>
                  <a:pt x="864028" y="0"/>
                </a:lnTo>
                <a:lnTo>
                  <a:pt x="810207" y="1228"/>
                </a:lnTo>
                <a:lnTo>
                  <a:pt x="757239" y="4865"/>
                </a:lnTo>
                <a:lnTo>
                  <a:pt x="705216" y="10842"/>
                </a:lnTo>
                <a:lnTo>
                  <a:pt x="654231" y="19088"/>
                </a:lnTo>
                <a:lnTo>
                  <a:pt x="604376" y="29532"/>
                </a:lnTo>
                <a:lnTo>
                  <a:pt x="555743" y="42104"/>
                </a:lnTo>
                <a:lnTo>
                  <a:pt x="508425" y="56733"/>
                </a:lnTo>
                <a:lnTo>
                  <a:pt x="462514" y="73349"/>
                </a:lnTo>
                <a:lnTo>
                  <a:pt x="418103" y="91883"/>
                </a:lnTo>
                <a:lnTo>
                  <a:pt x="375285" y="112262"/>
                </a:lnTo>
                <a:lnTo>
                  <a:pt x="334150" y="134418"/>
                </a:lnTo>
                <a:lnTo>
                  <a:pt x="294793" y="158279"/>
                </a:lnTo>
                <a:lnTo>
                  <a:pt x="257305" y="183775"/>
                </a:lnTo>
                <a:lnTo>
                  <a:pt x="221779" y="210836"/>
                </a:lnTo>
                <a:lnTo>
                  <a:pt x="188307" y="239392"/>
                </a:lnTo>
                <a:lnTo>
                  <a:pt x="156981" y="269371"/>
                </a:lnTo>
                <a:lnTo>
                  <a:pt x="127895" y="300705"/>
                </a:lnTo>
                <a:lnTo>
                  <a:pt x="101141" y="333321"/>
                </a:lnTo>
                <a:lnTo>
                  <a:pt x="76810" y="367150"/>
                </a:lnTo>
                <a:lnTo>
                  <a:pt x="54995" y="402122"/>
                </a:lnTo>
                <a:lnTo>
                  <a:pt x="35789" y="438165"/>
                </a:lnTo>
                <a:lnTo>
                  <a:pt x="19285" y="475211"/>
                </a:lnTo>
                <a:lnTo>
                  <a:pt x="5574" y="513187"/>
                </a:lnTo>
                <a:lnTo>
                  <a:pt x="0" y="533186"/>
                </a:lnTo>
                <a:lnTo>
                  <a:pt x="9105029" y="533186"/>
                </a:lnTo>
                <a:lnTo>
                  <a:pt x="9085743" y="475211"/>
                </a:lnTo>
                <a:lnTo>
                  <a:pt x="9069239" y="438165"/>
                </a:lnTo>
                <a:lnTo>
                  <a:pt x="9050033" y="402122"/>
                </a:lnTo>
                <a:lnTo>
                  <a:pt x="9028218" y="367150"/>
                </a:lnTo>
                <a:lnTo>
                  <a:pt x="9003888" y="333321"/>
                </a:lnTo>
                <a:lnTo>
                  <a:pt x="8977133" y="300705"/>
                </a:lnTo>
                <a:lnTo>
                  <a:pt x="8948047" y="269371"/>
                </a:lnTo>
                <a:lnTo>
                  <a:pt x="8916721" y="239392"/>
                </a:lnTo>
                <a:lnTo>
                  <a:pt x="8883249" y="210836"/>
                </a:lnTo>
                <a:lnTo>
                  <a:pt x="8847723" y="183775"/>
                </a:lnTo>
                <a:lnTo>
                  <a:pt x="8810235" y="158279"/>
                </a:lnTo>
                <a:lnTo>
                  <a:pt x="8770878" y="134418"/>
                </a:lnTo>
                <a:lnTo>
                  <a:pt x="8729744" y="112262"/>
                </a:lnTo>
                <a:lnTo>
                  <a:pt x="8686925" y="91883"/>
                </a:lnTo>
                <a:lnTo>
                  <a:pt x="8642514" y="73349"/>
                </a:lnTo>
                <a:lnTo>
                  <a:pt x="8596603" y="56733"/>
                </a:lnTo>
                <a:lnTo>
                  <a:pt x="8549285" y="42104"/>
                </a:lnTo>
                <a:lnTo>
                  <a:pt x="8500652" y="29532"/>
                </a:lnTo>
                <a:lnTo>
                  <a:pt x="8450797" y="19088"/>
                </a:lnTo>
                <a:lnTo>
                  <a:pt x="8399812" y="10842"/>
                </a:lnTo>
                <a:lnTo>
                  <a:pt x="8347789" y="4865"/>
                </a:lnTo>
                <a:lnTo>
                  <a:pt x="8294821" y="1228"/>
                </a:lnTo>
                <a:lnTo>
                  <a:pt x="8241000" y="0"/>
                </a:lnTo>
                <a:close/>
              </a:path>
            </a:pathLst>
          </a:custGeom>
          <a:solidFill>
            <a:srgbClr val="4C6072"/>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9875245" y="6610148"/>
            <a:ext cx="243535" cy="144183"/>
          </a:xfrm>
          <a:prstGeom prst="rect">
            <a:avLst/>
          </a:prstGeom>
        </p:spPr>
      </p:pic>
      <p:sp>
        <p:nvSpPr>
          <p:cNvPr id="20" name="bg object 20"/>
          <p:cNvSpPr/>
          <p:nvPr/>
        </p:nvSpPr>
        <p:spPr>
          <a:xfrm>
            <a:off x="10119957" y="6522536"/>
            <a:ext cx="176953" cy="266700"/>
          </a:xfrm>
          <a:custGeom>
            <a:avLst/>
            <a:gdLst/>
            <a:ahLst/>
            <a:cxnLst/>
            <a:rect l="l" t="t" r="r" b="b"/>
            <a:pathLst>
              <a:path w="132715" h="266700">
                <a:moveTo>
                  <a:pt x="66205" y="0"/>
                </a:moveTo>
                <a:lnTo>
                  <a:pt x="40435" y="16001"/>
                </a:lnTo>
                <a:lnTo>
                  <a:pt x="19391" y="55378"/>
                </a:lnTo>
                <a:lnTo>
                  <a:pt x="5202" y="105184"/>
                </a:lnTo>
                <a:lnTo>
                  <a:pt x="0" y="152476"/>
                </a:lnTo>
                <a:lnTo>
                  <a:pt x="4171" y="183842"/>
                </a:lnTo>
                <a:lnTo>
                  <a:pt x="15674" y="204712"/>
                </a:lnTo>
                <a:lnTo>
                  <a:pt x="32993" y="216861"/>
                </a:lnTo>
                <a:lnTo>
                  <a:pt x="54610" y="222059"/>
                </a:lnTo>
                <a:lnTo>
                  <a:pt x="54610" y="255689"/>
                </a:lnTo>
                <a:lnTo>
                  <a:pt x="54610" y="261619"/>
                </a:lnTo>
                <a:lnTo>
                  <a:pt x="59804" y="266433"/>
                </a:lnTo>
                <a:lnTo>
                  <a:pt x="66205" y="266433"/>
                </a:lnTo>
                <a:lnTo>
                  <a:pt x="72605" y="266433"/>
                </a:lnTo>
                <a:lnTo>
                  <a:pt x="77800" y="261619"/>
                </a:lnTo>
                <a:lnTo>
                  <a:pt x="77800" y="255689"/>
                </a:lnTo>
                <a:lnTo>
                  <a:pt x="77800" y="222059"/>
                </a:lnTo>
                <a:lnTo>
                  <a:pt x="99422" y="216853"/>
                </a:lnTo>
                <a:lnTo>
                  <a:pt x="116739" y="204703"/>
                </a:lnTo>
                <a:lnTo>
                  <a:pt x="128240" y="183835"/>
                </a:lnTo>
                <a:lnTo>
                  <a:pt x="132410" y="152476"/>
                </a:lnTo>
                <a:lnTo>
                  <a:pt x="127207" y="105184"/>
                </a:lnTo>
                <a:lnTo>
                  <a:pt x="113018" y="55378"/>
                </a:lnTo>
                <a:lnTo>
                  <a:pt x="91974" y="16001"/>
                </a:lnTo>
                <a:lnTo>
                  <a:pt x="66205" y="0"/>
                </a:lnTo>
                <a:close/>
              </a:path>
            </a:pathLst>
          </a:custGeom>
          <a:ln w="4711">
            <a:solidFill>
              <a:srgbClr val="FFFFFF"/>
            </a:solidFill>
          </a:ln>
        </p:spPr>
        <p:txBody>
          <a:bodyPr wrap="square" lIns="0" tIns="0" rIns="0" bIns="0" rtlCol="0"/>
          <a:lstStyle/>
          <a:p>
            <a:endParaRPr/>
          </a:p>
        </p:txBody>
      </p:sp>
      <p:sp>
        <p:nvSpPr>
          <p:cNvPr id="21" name="bg object 21"/>
          <p:cNvSpPr/>
          <p:nvPr/>
        </p:nvSpPr>
        <p:spPr>
          <a:xfrm>
            <a:off x="9661452" y="6596437"/>
            <a:ext cx="11853" cy="19685"/>
          </a:xfrm>
          <a:custGeom>
            <a:avLst/>
            <a:gdLst/>
            <a:ahLst/>
            <a:cxnLst/>
            <a:rect l="l" t="t" r="r" b="b"/>
            <a:pathLst>
              <a:path w="8890" h="19684">
                <a:moveTo>
                  <a:pt x="8864" y="0"/>
                </a:moveTo>
                <a:lnTo>
                  <a:pt x="0" y="0"/>
                </a:lnTo>
                <a:lnTo>
                  <a:pt x="0" y="19151"/>
                </a:lnTo>
                <a:lnTo>
                  <a:pt x="8864" y="19151"/>
                </a:lnTo>
                <a:lnTo>
                  <a:pt x="8864" y="0"/>
                </a:lnTo>
                <a:close/>
              </a:path>
            </a:pathLst>
          </a:custGeom>
          <a:ln w="4711">
            <a:solidFill>
              <a:srgbClr val="FFFFFF"/>
            </a:solidFill>
          </a:ln>
        </p:spPr>
        <p:txBody>
          <a:bodyPr wrap="square" lIns="0" tIns="0" rIns="0" bIns="0" rtlCol="0"/>
          <a:lstStyle/>
          <a:p>
            <a:endParaRPr/>
          </a:p>
        </p:txBody>
      </p:sp>
      <p:sp>
        <p:nvSpPr>
          <p:cNvPr id="22" name="bg object 22"/>
          <p:cNvSpPr/>
          <p:nvPr/>
        </p:nvSpPr>
        <p:spPr>
          <a:xfrm>
            <a:off x="9645703" y="6435694"/>
            <a:ext cx="11853" cy="19685"/>
          </a:xfrm>
          <a:custGeom>
            <a:avLst/>
            <a:gdLst/>
            <a:ahLst/>
            <a:cxnLst/>
            <a:rect l="l" t="t" r="r" b="b"/>
            <a:pathLst>
              <a:path w="8890" h="19685">
                <a:moveTo>
                  <a:pt x="8864" y="0"/>
                </a:moveTo>
                <a:lnTo>
                  <a:pt x="0" y="0"/>
                </a:lnTo>
                <a:lnTo>
                  <a:pt x="0" y="19151"/>
                </a:lnTo>
                <a:lnTo>
                  <a:pt x="8864" y="19151"/>
                </a:lnTo>
                <a:lnTo>
                  <a:pt x="8864" y="0"/>
                </a:lnTo>
                <a:close/>
              </a:path>
            </a:pathLst>
          </a:custGeom>
          <a:ln w="4711">
            <a:solidFill>
              <a:srgbClr val="FFFFFF"/>
            </a:solidFill>
          </a:ln>
        </p:spPr>
        <p:txBody>
          <a:bodyPr wrap="square" lIns="0" tIns="0" rIns="0" bIns="0" rtlCol="0"/>
          <a:lstStyle/>
          <a:p>
            <a:endParaRPr/>
          </a:p>
        </p:txBody>
      </p:sp>
      <p:sp>
        <p:nvSpPr>
          <p:cNvPr id="23" name="bg object 23"/>
          <p:cNvSpPr/>
          <p:nvPr/>
        </p:nvSpPr>
        <p:spPr>
          <a:xfrm>
            <a:off x="9482856" y="6634156"/>
            <a:ext cx="82973" cy="43180"/>
          </a:xfrm>
          <a:custGeom>
            <a:avLst/>
            <a:gdLst/>
            <a:ahLst/>
            <a:cxnLst/>
            <a:rect l="l" t="t" r="r" b="b"/>
            <a:pathLst>
              <a:path w="62229" h="43179">
                <a:moveTo>
                  <a:pt x="61620" y="2578"/>
                </a:moveTo>
                <a:lnTo>
                  <a:pt x="61620" y="1155"/>
                </a:lnTo>
                <a:lnTo>
                  <a:pt x="60210" y="0"/>
                </a:lnTo>
                <a:lnTo>
                  <a:pt x="58483" y="0"/>
                </a:lnTo>
                <a:lnTo>
                  <a:pt x="36525" y="0"/>
                </a:lnTo>
                <a:lnTo>
                  <a:pt x="36525" y="16281"/>
                </a:lnTo>
                <a:lnTo>
                  <a:pt x="61620" y="16281"/>
                </a:lnTo>
                <a:lnTo>
                  <a:pt x="61620" y="2578"/>
                </a:lnTo>
                <a:close/>
              </a:path>
              <a:path w="62229" h="43179">
                <a:moveTo>
                  <a:pt x="61620" y="26885"/>
                </a:moveTo>
                <a:lnTo>
                  <a:pt x="36525" y="26885"/>
                </a:lnTo>
                <a:lnTo>
                  <a:pt x="36525" y="43167"/>
                </a:lnTo>
                <a:lnTo>
                  <a:pt x="58483" y="43167"/>
                </a:lnTo>
                <a:lnTo>
                  <a:pt x="60210" y="43167"/>
                </a:lnTo>
                <a:lnTo>
                  <a:pt x="61620" y="42011"/>
                </a:lnTo>
                <a:lnTo>
                  <a:pt x="61620" y="40589"/>
                </a:lnTo>
                <a:lnTo>
                  <a:pt x="61620" y="26885"/>
                </a:lnTo>
                <a:close/>
              </a:path>
              <a:path w="62229" h="43179">
                <a:moveTo>
                  <a:pt x="25082" y="0"/>
                </a:moveTo>
                <a:lnTo>
                  <a:pt x="3136" y="0"/>
                </a:lnTo>
                <a:lnTo>
                  <a:pt x="1409" y="0"/>
                </a:lnTo>
                <a:lnTo>
                  <a:pt x="0" y="1155"/>
                </a:lnTo>
                <a:lnTo>
                  <a:pt x="0" y="2578"/>
                </a:lnTo>
                <a:lnTo>
                  <a:pt x="0" y="16281"/>
                </a:lnTo>
                <a:lnTo>
                  <a:pt x="25082" y="16281"/>
                </a:lnTo>
                <a:lnTo>
                  <a:pt x="25082" y="0"/>
                </a:lnTo>
                <a:close/>
              </a:path>
              <a:path w="62229" h="43179">
                <a:moveTo>
                  <a:pt x="25082" y="26885"/>
                </a:moveTo>
                <a:lnTo>
                  <a:pt x="0" y="26885"/>
                </a:lnTo>
                <a:lnTo>
                  <a:pt x="0" y="40589"/>
                </a:lnTo>
                <a:lnTo>
                  <a:pt x="0" y="42011"/>
                </a:lnTo>
                <a:lnTo>
                  <a:pt x="1409" y="43167"/>
                </a:lnTo>
                <a:lnTo>
                  <a:pt x="3136" y="43167"/>
                </a:lnTo>
                <a:lnTo>
                  <a:pt x="25082" y="43167"/>
                </a:lnTo>
                <a:lnTo>
                  <a:pt x="25082" y="26885"/>
                </a:lnTo>
                <a:close/>
              </a:path>
            </a:pathLst>
          </a:custGeom>
          <a:ln w="4711">
            <a:solidFill>
              <a:srgbClr val="FFFFFF"/>
            </a:solidFill>
          </a:ln>
        </p:spPr>
        <p:txBody>
          <a:bodyPr wrap="square" lIns="0" tIns="0" rIns="0" bIns="0" rtlCol="0"/>
          <a:lstStyle/>
          <a:p>
            <a:endParaRPr/>
          </a:p>
        </p:txBody>
      </p:sp>
      <p:sp>
        <p:nvSpPr>
          <p:cNvPr id="24" name="bg object 24"/>
          <p:cNvSpPr/>
          <p:nvPr/>
        </p:nvSpPr>
        <p:spPr>
          <a:xfrm>
            <a:off x="9308036" y="6681311"/>
            <a:ext cx="82973" cy="43180"/>
          </a:xfrm>
          <a:custGeom>
            <a:avLst/>
            <a:gdLst/>
            <a:ahLst/>
            <a:cxnLst/>
            <a:rect l="l" t="t" r="r" b="b"/>
            <a:pathLst>
              <a:path w="62229" h="43179">
                <a:moveTo>
                  <a:pt x="61620" y="2578"/>
                </a:moveTo>
                <a:lnTo>
                  <a:pt x="61620" y="1155"/>
                </a:lnTo>
                <a:lnTo>
                  <a:pt x="60210" y="0"/>
                </a:lnTo>
                <a:lnTo>
                  <a:pt x="58470" y="0"/>
                </a:lnTo>
                <a:lnTo>
                  <a:pt x="36525" y="0"/>
                </a:lnTo>
                <a:lnTo>
                  <a:pt x="36525" y="16281"/>
                </a:lnTo>
                <a:lnTo>
                  <a:pt x="61620" y="16281"/>
                </a:lnTo>
                <a:lnTo>
                  <a:pt x="61620" y="2578"/>
                </a:lnTo>
                <a:close/>
              </a:path>
              <a:path w="62229" h="43179">
                <a:moveTo>
                  <a:pt x="61620" y="26885"/>
                </a:moveTo>
                <a:lnTo>
                  <a:pt x="36525" y="26885"/>
                </a:lnTo>
                <a:lnTo>
                  <a:pt x="36525" y="43167"/>
                </a:lnTo>
                <a:lnTo>
                  <a:pt x="58470" y="43167"/>
                </a:lnTo>
                <a:lnTo>
                  <a:pt x="60210" y="43167"/>
                </a:lnTo>
                <a:lnTo>
                  <a:pt x="61620" y="42011"/>
                </a:lnTo>
                <a:lnTo>
                  <a:pt x="61620" y="40589"/>
                </a:lnTo>
                <a:lnTo>
                  <a:pt x="61620" y="26885"/>
                </a:lnTo>
                <a:close/>
              </a:path>
              <a:path w="62229" h="43179">
                <a:moveTo>
                  <a:pt x="25082" y="0"/>
                </a:moveTo>
                <a:lnTo>
                  <a:pt x="3136" y="0"/>
                </a:lnTo>
                <a:lnTo>
                  <a:pt x="1409" y="0"/>
                </a:lnTo>
                <a:lnTo>
                  <a:pt x="0" y="1155"/>
                </a:lnTo>
                <a:lnTo>
                  <a:pt x="0" y="2578"/>
                </a:lnTo>
                <a:lnTo>
                  <a:pt x="0" y="16281"/>
                </a:lnTo>
                <a:lnTo>
                  <a:pt x="25082" y="16281"/>
                </a:lnTo>
                <a:lnTo>
                  <a:pt x="25082" y="0"/>
                </a:lnTo>
                <a:close/>
              </a:path>
              <a:path w="62229" h="43179">
                <a:moveTo>
                  <a:pt x="25082" y="26885"/>
                </a:moveTo>
                <a:lnTo>
                  <a:pt x="0" y="26885"/>
                </a:lnTo>
                <a:lnTo>
                  <a:pt x="0" y="40589"/>
                </a:lnTo>
                <a:lnTo>
                  <a:pt x="0" y="42011"/>
                </a:lnTo>
                <a:lnTo>
                  <a:pt x="1409" y="43167"/>
                </a:lnTo>
                <a:lnTo>
                  <a:pt x="3136" y="43167"/>
                </a:lnTo>
                <a:lnTo>
                  <a:pt x="25082" y="43167"/>
                </a:lnTo>
                <a:lnTo>
                  <a:pt x="25082" y="26885"/>
                </a:lnTo>
                <a:close/>
              </a:path>
            </a:pathLst>
          </a:custGeom>
          <a:ln w="4711">
            <a:solidFill>
              <a:srgbClr val="FFFFFF"/>
            </a:solidFill>
          </a:ln>
        </p:spPr>
        <p:txBody>
          <a:bodyPr wrap="square" lIns="0" tIns="0" rIns="0" bIns="0" rtlCol="0"/>
          <a:lstStyle/>
          <a:p>
            <a:endParaRPr/>
          </a:p>
        </p:txBody>
      </p:sp>
      <p:sp>
        <p:nvSpPr>
          <p:cNvPr id="25" name="bg object 25"/>
          <p:cNvSpPr/>
          <p:nvPr/>
        </p:nvSpPr>
        <p:spPr>
          <a:xfrm>
            <a:off x="9150624" y="6595396"/>
            <a:ext cx="70273" cy="144145"/>
          </a:xfrm>
          <a:custGeom>
            <a:avLst/>
            <a:gdLst/>
            <a:ahLst/>
            <a:cxnLst/>
            <a:rect l="l" t="t" r="r" b="b"/>
            <a:pathLst>
              <a:path w="52704" h="144145">
                <a:moveTo>
                  <a:pt x="52108" y="0"/>
                </a:moveTo>
                <a:lnTo>
                  <a:pt x="43027" y="0"/>
                </a:lnTo>
                <a:lnTo>
                  <a:pt x="43027" y="12153"/>
                </a:lnTo>
                <a:lnTo>
                  <a:pt x="52108" y="12153"/>
                </a:lnTo>
                <a:lnTo>
                  <a:pt x="52108" y="0"/>
                </a:lnTo>
                <a:close/>
              </a:path>
              <a:path w="52704" h="144145">
                <a:moveTo>
                  <a:pt x="52108" y="26314"/>
                </a:moveTo>
                <a:lnTo>
                  <a:pt x="43027" y="26314"/>
                </a:lnTo>
                <a:lnTo>
                  <a:pt x="43027" y="38481"/>
                </a:lnTo>
                <a:lnTo>
                  <a:pt x="52108" y="38481"/>
                </a:lnTo>
                <a:lnTo>
                  <a:pt x="52108" y="26314"/>
                </a:lnTo>
                <a:close/>
              </a:path>
              <a:path w="52704" h="144145">
                <a:moveTo>
                  <a:pt x="52108" y="52628"/>
                </a:moveTo>
                <a:lnTo>
                  <a:pt x="43027" y="52628"/>
                </a:lnTo>
                <a:lnTo>
                  <a:pt x="43027" y="64782"/>
                </a:lnTo>
                <a:lnTo>
                  <a:pt x="52108" y="64782"/>
                </a:lnTo>
                <a:lnTo>
                  <a:pt x="52108" y="52628"/>
                </a:lnTo>
                <a:close/>
              </a:path>
              <a:path w="52704" h="144145">
                <a:moveTo>
                  <a:pt x="52108" y="78943"/>
                </a:moveTo>
                <a:lnTo>
                  <a:pt x="43027" y="78943"/>
                </a:lnTo>
                <a:lnTo>
                  <a:pt x="43027" y="91097"/>
                </a:lnTo>
                <a:lnTo>
                  <a:pt x="52108" y="91097"/>
                </a:lnTo>
                <a:lnTo>
                  <a:pt x="52108" y="78943"/>
                </a:lnTo>
                <a:close/>
              </a:path>
              <a:path w="52704" h="144145">
                <a:moveTo>
                  <a:pt x="52108" y="105244"/>
                </a:moveTo>
                <a:lnTo>
                  <a:pt x="43027" y="105244"/>
                </a:lnTo>
                <a:lnTo>
                  <a:pt x="43027" y="117411"/>
                </a:lnTo>
                <a:lnTo>
                  <a:pt x="52108" y="117411"/>
                </a:lnTo>
                <a:lnTo>
                  <a:pt x="52108" y="105244"/>
                </a:lnTo>
                <a:close/>
              </a:path>
              <a:path w="52704" h="144145">
                <a:moveTo>
                  <a:pt x="52108" y="131546"/>
                </a:moveTo>
                <a:lnTo>
                  <a:pt x="43014" y="131546"/>
                </a:lnTo>
                <a:lnTo>
                  <a:pt x="43014" y="143713"/>
                </a:lnTo>
                <a:lnTo>
                  <a:pt x="52108" y="143713"/>
                </a:lnTo>
                <a:lnTo>
                  <a:pt x="52108" y="131546"/>
                </a:lnTo>
                <a:close/>
              </a:path>
              <a:path w="52704" h="144145">
                <a:moveTo>
                  <a:pt x="30594" y="0"/>
                </a:moveTo>
                <a:lnTo>
                  <a:pt x="21501" y="0"/>
                </a:lnTo>
                <a:lnTo>
                  <a:pt x="21501" y="12153"/>
                </a:lnTo>
                <a:lnTo>
                  <a:pt x="30594" y="12153"/>
                </a:lnTo>
                <a:lnTo>
                  <a:pt x="30594" y="0"/>
                </a:lnTo>
                <a:close/>
              </a:path>
              <a:path w="52704" h="144145">
                <a:moveTo>
                  <a:pt x="30594" y="26314"/>
                </a:moveTo>
                <a:lnTo>
                  <a:pt x="21501" y="26314"/>
                </a:lnTo>
                <a:lnTo>
                  <a:pt x="21501" y="38481"/>
                </a:lnTo>
                <a:lnTo>
                  <a:pt x="30594" y="38481"/>
                </a:lnTo>
                <a:lnTo>
                  <a:pt x="30594" y="26314"/>
                </a:lnTo>
                <a:close/>
              </a:path>
              <a:path w="52704" h="144145">
                <a:moveTo>
                  <a:pt x="30594" y="52628"/>
                </a:moveTo>
                <a:lnTo>
                  <a:pt x="21501" y="52628"/>
                </a:lnTo>
                <a:lnTo>
                  <a:pt x="21501" y="64782"/>
                </a:lnTo>
                <a:lnTo>
                  <a:pt x="30594" y="64782"/>
                </a:lnTo>
                <a:lnTo>
                  <a:pt x="30594" y="52628"/>
                </a:lnTo>
                <a:close/>
              </a:path>
              <a:path w="52704" h="144145">
                <a:moveTo>
                  <a:pt x="30594" y="78943"/>
                </a:moveTo>
                <a:lnTo>
                  <a:pt x="21501" y="78943"/>
                </a:lnTo>
                <a:lnTo>
                  <a:pt x="21501" y="91097"/>
                </a:lnTo>
                <a:lnTo>
                  <a:pt x="30594" y="91097"/>
                </a:lnTo>
                <a:lnTo>
                  <a:pt x="30594" y="78943"/>
                </a:lnTo>
                <a:close/>
              </a:path>
              <a:path w="52704" h="144145">
                <a:moveTo>
                  <a:pt x="30594" y="105244"/>
                </a:moveTo>
                <a:lnTo>
                  <a:pt x="21501" y="105244"/>
                </a:lnTo>
                <a:lnTo>
                  <a:pt x="21501" y="117411"/>
                </a:lnTo>
                <a:lnTo>
                  <a:pt x="30594" y="117411"/>
                </a:lnTo>
                <a:lnTo>
                  <a:pt x="30594" y="105244"/>
                </a:lnTo>
                <a:close/>
              </a:path>
              <a:path w="52704" h="144145">
                <a:moveTo>
                  <a:pt x="30594" y="131546"/>
                </a:moveTo>
                <a:lnTo>
                  <a:pt x="21501" y="131546"/>
                </a:lnTo>
                <a:lnTo>
                  <a:pt x="21501" y="143713"/>
                </a:lnTo>
                <a:lnTo>
                  <a:pt x="30594" y="143713"/>
                </a:lnTo>
                <a:lnTo>
                  <a:pt x="30594" y="131546"/>
                </a:lnTo>
                <a:close/>
              </a:path>
              <a:path w="52704" h="144145">
                <a:moveTo>
                  <a:pt x="9080" y="0"/>
                </a:moveTo>
                <a:lnTo>
                  <a:pt x="0" y="0"/>
                </a:lnTo>
                <a:lnTo>
                  <a:pt x="0" y="12153"/>
                </a:lnTo>
                <a:lnTo>
                  <a:pt x="9080" y="12153"/>
                </a:lnTo>
                <a:lnTo>
                  <a:pt x="9080" y="0"/>
                </a:lnTo>
                <a:close/>
              </a:path>
              <a:path w="52704" h="144145">
                <a:moveTo>
                  <a:pt x="9080" y="26314"/>
                </a:moveTo>
                <a:lnTo>
                  <a:pt x="0" y="26314"/>
                </a:lnTo>
                <a:lnTo>
                  <a:pt x="0" y="38481"/>
                </a:lnTo>
                <a:lnTo>
                  <a:pt x="9080" y="38481"/>
                </a:lnTo>
                <a:lnTo>
                  <a:pt x="9080" y="26314"/>
                </a:lnTo>
                <a:close/>
              </a:path>
              <a:path w="52704" h="144145">
                <a:moveTo>
                  <a:pt x="9080" y="52628"/>
                </a:moveTo>
                <a:lnTo>
                  <a:pt x="0" y="52628"/>
                </a:lnTo>
                <a:lnTo>
                  <a:pt x="0" y="64782"/>
                </a:lnTo>
                <a:lnTo>
                  <a:pt x="9080" y="64782"/>
                </a:lnTo>
                <a:lnTo>
                  <a:pt x="9080" y="52628"/>
                </a:lnTo>
                <a:close/>
              </a:path>
              <a:path w="52704" h="144145">
                <a:moveTo>
                  <a:pt x="9080" y="78943"/>
                </a:moveTo>
                <a:lnTo>
                  <a:pt x="0" y="78943"/>
                </a:lnTo>
                <a:lnTo>
                  <a:pt x="0" y="91097"/>
                </a:lnTo>
                <a:lnTo>
                  <a:pt x="9080" y="91097"/>
                </a:lnTo>
                <a:lnTo>
                  <a:pt x="9080" y="78943"/>
                </a:lnTo>
                <a:close/>
              </a:path>
              <a:path w="52704" h="144145">
                <a:moveTo>
                  <a:pt x="9080" y="105244"/>
                </a:moveTo>
                <a:lnTo>
                  <a:pt x="0" y="105244"/>
                </a:lnTo>
                <a:lnTo>
                  <a:pt x="0" y="117411"/>
                </a:lnTo>
                <a:lnTo>
                  <a:pt x="9080" y="117411"/>
                </a:lnTo>
                <a:lnTo>
                  <a:pt x="9080" y="105244"/>
                </a:lnTo>
                <a:close/>
              </a:path>
              <a:path w="52704" h="144145">
                <a:moveTo>
                  <a:pt x="9080" y="131546"/>
                </a:moveTo>
                <a:lnTo>
                  <a:pt x="0" y="131546"/>
                </a:lnTo>
                <a:lnTo>
                  <a:pt x="0" y="143713"/>
                </a:lnTo>
                <a:lnTo>
                  <a:pt x="9080" y="143713"/>
                </a:lnTo>
                <a:lnTo>
                  <a:pt x="9080" y="131546"/>
                </a:lnTo>
                <a:close/>
              </a:path>
            </a:pathLst>
          </a:custGeom>
          <a:ln w="4711">
            <a:solidFill>
              <a:srgbClr val="FFFFFF"/>
            </a:solidFill>
          </a:ln>
        </p:spPr>
        <p:txBody>
          <a:bodyPr wrap="square" lIns="0" tIns="0" rIns="0" bIns="0" rtlCol="0"/>
          <a:lstStyle/>
          <a:p>
            <a:endParaRPr/>
          </a:p>
        </p:txBody>
      </p:sp>
      <p:sp>
        <p:nvSpPr>
          <p:cNvPr id="26" name="bg object 26"/>
          <p:cNvSpPr/>
          <p:nvPr/>
        </p:nvSpPr>
        <p:spPr>
          <a:xfrm>
            <a:off x="8977261" y="6383420"/>
            <a:ext cx="124460" cy="336550"/>
          </a:xfrm>
          <a:custGeom>
            <a:avLst/>
            <a:gdLst/>
            <a:ahLst/>
            <a:cxnLst/>
            <a:rect l="l" t="t" r="r" b="b"/>
            <a:pathLst>
              <a:path w="93345" h="336550">
                <a:moveTo>
                  <a:pt x="92735" y="0"/>
                </a:moveTo>
                <a:lnTo>
                  <a:pt x="0" y="0"/>
                </a:lnTo>
                <a:lnTo>
                  <a:pt x="0" y="6642"/>
                </a:lnTo>
                <a:lnTo>
                  <a:pt x="92735" y="6642"/>
                </a:lnTo>
                <a:lnTo>
                  <a:pt x="92735" y="0"/>
                </a:lnTo>
                <a:close/>
              </a:path>
              <a:path w="93345" h="336550">
                <a:moveTo>
                  <a:pt x="92735" y="19405"/>
                </a:moveTo>
                <a:lnTo>
                  <a:pt x="0" y="19405"/>
                </a:lnTo>
                <a:lnTo>
                  <a:pt x="0" y="26047"/>
                </a:lnTo>
                <a:lnTo>
                  <a:pt x="92735" y="26047"/>
                </a:lnTo>
                <a:lnTo>
                  <a:pt x="92735" y="19405"/>
                </a:lnTo>
                <a:close/>
              </a:path>
              <a:path w="93345" h="336550">
                <a:moveTo>
                  <a:pt x="92735" y="38811"/>
                </a:moveTo>
                <a:lnTo>
                  <a:pt x="0" y="38811"/>
                </a:lnTo>
                <a:lnTo>
                  <a:pt x="0" y="45453"/>
                </a:lnTo>
                <a:lnTo>
                  <a:pt x="92735" y="45453"/>
                </a:lnTo>
                <a:lnTo>
                  <a:pt x="92735" y="38811"/>
                </a:lnTo>
                <a:close/>
              </a:path>
              <a:path w="93345" h="336550">
                <a:moveTo>
                  <a:pt x="92735" y="58216"/>
                </a:moveTo>
                <a:lnTo>
                  <a:pt x="0" y="58216"/>
                </a:lnTo>
                <a:lnTo>
                  <a:pt x="0" y="64858"/>
                </a:lnTo>
                <a:lnTo>
                  <a:pt x="92735" y="64858"/>
                </a:lnTo>
                <a:lnTo>
                  <a:pt x="92735" y="58216"/>
                </a:lnTo>
                <a:close/>
              </a:path>
              <a:path w="93345" h="336550">
                <a:moveTo>
                  <a:pt x="92735" y="77622"/>
                </a:moveTo>
                <a:lnTo>
                  <a:pt x="0" y="77622"/>
                </a:lnTo>
                <a:lnTo>
                  <a:pt x="0" y="84264"/>
                </a:lnTo>
                <a:lnTo>
                  <a:pt x="92735" y="84264"/>
                </a:lnTo>
                <a:lnTo>
                  <a:pt x="92735" y="77622"/>
                </a:lnTo>
                <a:close/>
              </a:path>
              <a:path w="93345" h="336550">
                <a:moveTo>
                  <a:pt x="92735" y="97027"/>
                </a:moveTo>
                <a:lnTo>
                  <a:pt x="0" y="97027"/>
                </a:lnTo>
                <a:lnTo>
                  <a:pt x="0" y="103670"/>
                </a:lnTo>
                <a:lnTo>
                  <a:pt x="92735" y="103670"/>
                </a:lnTo>
                <a:lnTo>
                  <a:pt x="92735" y="97027"/>
                </a:lnTo>
                <a:close/>
              </a:path>
              <a:path w="93345" h="336550">
                <a:moveTo>
                  <a:pt x="92735" y="116433"/>
                </a:moveTo>
                <a:lnTo>
                  <a:pt x="0" y="116433"/>
                </a:lnTo>
                <a:lnTo>
                  <a:pt x="0" y="123075"/>
                </a:lnTo>
                <a:lnTo>
                  <a:pt x="92735" y="123075"/>
                </a:lnTo>
                <a:lnTo>
                  <a:pt x="92735" y="116433"/>
                </a:lnTo>
                <a:close/>
              </a:path>
              <a:path w="93345" h="336550">
                <a:moveTo>
                  <a:pt x="92735" y="135839"/>
                </a:moveTo>
                <a:lnTo>
                  <a:pt x="0" y="135839"/>
                </a:lnTo>
                <a:lnTo>
                  <a:pt x="0" y="142481"/>
                </a:lnTo>
                <a:lnTo>
                  <a:pt x="92735" y="142481"/>
                </a:lnTo>
                <a:lnTo>
                  <a:pt x="92735" y="135839"/>
                </a:lnTo>
                <a:close/>
              </a:path>
              <a:path w="93345" h="336550">
                <a:moveTo>
                  <a:pt x="92735" y="155244"/>
                </a:moveTo>
                <a:lnTo>
                  <a:pt x="0" y="155244"/>
                </a:lnTo>
                <a:lnTo>
                  <a:pt x="0" y="161886"/>
                </a:lnTo>
                <a:lnTo>
                  <a:pt x="92735" y="161886"/>
                </a:lnTo>
                <a:lnTo>
                  <a:pt x="92735" y="155244"/>
                </a:lnTo>
                <a:close/>
              </a:path>
              <a:path w="93345" h="336550">
                <a:moveTo>
                  <a:pt x="92735" y="174650"/>
                </a:moveTo>
                <a:lnTo>
                  <a:pt x="0" y="174650"/>
                </a:lnTo>
                <a:lnTo>
                  <a:pt x="0" y="181292"/>
                </a:lnTo>
                <a:lnTo>
                  <a:pt x="92735" y="181292"/>
                </a:lnTo>
                <a:lnTo>
                  <a:pt x="92735" y="174650"/>
                </a:lnTo>
                <a:close/>
              </a:path>
              <a:path w="93345" h="336550">
                <a:moveTo>
                  <a:pt x="92735" y="194055"/>
                </a:moveTo>
                <a:lnTo>
                  <a:pt x="0" y="194055"/>
                </a:lnTo>
                <a:lnTo>
                  <a:pt x="0" y="200698"/>
                </a:lnTo>
                <a:lnTo>
                  <a:pt x="92735" y="200698"/>
                </a:lnTo>
                <a:lnTo>
                  <a:pt x="92735" y="194055"/>
                </a:lnTo>
                <a:close/>
              </a:path>
              <a:path w="93345" h="336550">
                <a:moveTo>
                  <a:pt x="92735" y="213461"/>
                </a:moveTo>
                <a:lnTo>
                  <a:pt x="0" y="213461"/>
                </a:lnTo>
                <a:lnTo>
                  <a:pt x="0" y="220103"/>
                </a:lnTo>
                <a:lnTo>
                  <a:pt x="92735" y="220103"/>
                </a:lnTo>
                <a:lnTo>
                  <a:pt x="92735" y="213461"/>
                </a:lnTo>
                <a:close/>
              </a:path>
              <a:path w="93345" h="336550">
                <a:moveTo>
                  <a:pt x="92735" y="232867"/>
                </a:moveTo>
                <a:lnTo>
                  <a:pt x="0" y="232867"/>
                </a:lnTo>
                <a:lnTo>
                  <a:pt x="0" y="239509"/>
                </a:lnTo>
                <a:lnTo>
                  <a:pt x="92735" y="239509"/>
                </a:lnTo>
                <a:lnTo>
                  <a:pt x="92735" y="232867"/>
                </a:lnTo>
                <a:close/>
              </a:path>
              <a:path w="93345" h="336550">
                <a:moveTo>
                  <a:pt x="92735" y="252272"/>
                </a:moveTo>
                <a:lnTo>
                  <a:pt x="0" y="252272"/>
                </a:lnTo>
                <a:lnTo>
                  <a:pt x="0" y="258914"/>
                </a:lnTo>
                <a:lnTo>
                  <a:pt x="92735" y="258914"/>
                </a:lnTo>
                <a:lnTo>
                  <a:pt x="92735" y="252272"/>
                </a:lnTo>
                <a:close/>
              </a:path>
              <a:path w="93345" h="336550">
                <a:moveTo>
                  <a:pt x="92735" y="271678"/>
                </a:moveTo>
                <a:lnTo>
                  <a:pt x="0" y="271678"/>
                </a:lnTo>
                <a:lnTo>
                  <a:pt x="0" y="278320"/>
                </a:lnTo>
                <a:lnTo>
                  <a:pt x="92735" y="278320"/>
                </a:lnTo>
                <a:lnTo>
                  <a:pt x="92735" y="271678"/>
                </a:lnTo>
                <a:close/>
              </a:path>
              <a:path w="93345" h="336550">
                <a:moveTo>
                  <a:pt x="92735" y="291083"/>
                </a:moveTo>
                <a:lnTo>
                  <a:pt x="0" y="291083"/>
                </a:lnTo>
                <a:lnTo>
                  <a:pt x="0" y="297726"/>
                </a:lnTo>
                <a:lnTo>
                  <a:pt x="92735" y="297726"/>
                </a:lnTo>
                <a:lnTo>
                  <a:pt x="92735" y="291083"/>
                </a:lnTo>
                <a:close/>
              </a:path>
              <a:path w="93345" h="336550">
                <a:moveTo>
                  <a:pt x="92735" y="310489"/>
                </a:moveTo>
                <a:lnTo>
                  <a:pt x="0" y="310489"/>
                </a:lnTo>
                <a:lnTo>
                  <a:pt x="0" y="317131"/>
                </a:lnTo>
                <a:lnTo>
                  <a:pt x="92735" y="317131"/>
                </a:lnTo>
                <a:lnTo>
                  <a:pt x="92735" y="310489"/>
                </a:lnTo>
                <a:close/>
              </a:path>
              <a:path w="93345" h="336550">
                <a:moveTo>
                  <a:pt x="92735" y="329895"/>
                </a:moveTo>
                <a:lnTo>
                  <a:pt x="0" y="329895"/>
                </a:lnTo>
                <a:lnTo>
                  <a:pt x="0" y="336537"/>
                </a:lnTo>
                <a:lnTo>
                  <a:pt x="92735" y="336537"/>
                </a:lnTo>
                <a:lnTo>
                  <a:pt x="92735" y="329895"/>
                </a:lnTo>
                <a:close/>
              </a:path>
            </a:pathLst>
          </a:custGeom>
          <a:ln w="4711">
            <a:solidFill>
              <a:srgbClr val="FFFFFF"/>
            </a:solidFill>
          </a:ln>
        </p:spPr>
        <p:txBody>
          <a:bodyPr wrap="square" lIns="0" tIns="0" rIns="0" bIns="0" rtlCol="0"/>
          <a:lstStyle/>
          <a:p>
            <a:endParaRPr/>
          </a:p>
        </p:txBody>
      </p:sp>
      <p:sp>
        <p:nvSpPr>
          <p:cNvPr id="27" name="bg object 27"/>
          <p:cNvSpPr/>
          <p:nvPr/>
        </p:nvSpPr>
        <p:spPr>
          <a:xfrm>
            <a:off x="8847559" y="6493536"/>
            <a:ext cx="57573" cy="248285"/>
          </a:xfrm>
          <a:custGeom>
            <a:avLst/>
            <a:gdLst/>
            <a:ahLst/>
            <a:cxnLst/>
            <a:rect l="l" t="t" r="r" b="b"/>
            <a:pathLst>
              <a:path w="43179" h="248284">
                <a:moveTo>
                  <a:pt x="0" y="0"/>
                </a:moveTo>
                <a:lnTo>
                  <a:pt x="0" y="247929"/>
                </a:lnTo>
              </a:path>
              <a:path w="43179" h="248284">
                <a:moveTo>
                  <a:pt x="21513" y="0"/>
                </a:moveTo>
                <a:lnTo>
                  <a:pt x="21513" y="247929"/>
                </a:lnTo>
              </a:path>
              <a:path w="43179" h="248284">
                <a:moveTo>
                  <a:pt x="43027" y="0"/>
                </a:moveTo>
                <a:lnTo>
                  <a:pt x="43027" y="247929"/>
                </a:lnTo>
              </a:path>
            </a:pathLst>
          </a:custGeom>
          <a:ln w="13792">
            <a:solidFill>
              <a:srgbClr val="FFFFFF"/>
            </a:solidFill>
            <a:prstDash val="sysDot"/>
          </a:ln>
        </p:spPr>
        <p:txBody>
          <a:bodyPr wrap="square" lIns="0" tIns="0" rIns="0" bIns="0" rtlCol="0"/>
          <a:lstStyle/>
          <a:p>
            <a:endParaRPr/>
          </a:p>
        </p:txBody>
      </p:sp>
      <p:sp>
        <p:nvSpPr>
          <p:cNvPr id="28" name="bg object 28"/>
          <p:cNvSpPr/>
          <p:nvPr/>
        </p:nvSpPr>
        <p:spPr>
          <a:xfrm>
            <a:off x="8821440" y="6366377"/>
            <a:ext cx="1109133" cy="401955"/>
          </a:xfrm>
          <a:custGeom>
            <a:avLst/>
            <a:gdLst/>
            <a:ahLst/>
            <a:cxnLst/>
            <a:rect l="l" t="t" r="r" b="b"/>
            <a:pathLst>
              <a:path w="831850" h="401954">
                <a:moveTo>
                  <a:pt x="784720" y="347764"/>
                </a:moveTo>
                <a:lnTo>
                  <a:pt x="784720" y="376796"/>
                </a:lnTo>
                <a:lnTo>
                  <a:pt x="784720" y="381914"/>
                </a:lnTo>
                <a:lnTo>
                  <a:pt x="780237" y="386054"/>
                </a:lnTo>
                <a:lnTo>
                  <a:pt x="774712" y="386054"/>
                </a:lnTo>
                <a:lnTo>
                  <a:pt x="769188" y="386054"/>
                </a:lnTo>
                <a:lnTo>
                  <a:pt x="764705" y="381914"/>
                </a:lnTo>
                <a:lnTo>
                  <a:pt x="764705" y="376796"/>
                </a:lnTo>
                <a:lnTo>
                  <a:pt x="764705" y="347764"/>
                </a:lnTo>
                <a:lnTo>
                  <a:pt x="753123" y="345691"/>
                </a:lnTo>
                <a:lnTo>
                  <a:pt x="742700" y="341658"/>
                </a:lnTo>
                <a:lnTo>
                  <a:pt x="733713" y="335344"/>
                </a:lnTo>
                <a:lnTo>
                  <a:pt x="726440" y="326428"/>
                </a:lnTo>
                <a:lnTo>
                  <a:pt x="723790" y="337826"/>
                </a:lnTo>
                <a:lnTo>
                  <a:pt x="718683" y="345673"/>
                </a:lnTo>
                <a:lnTo>
                  <a:pt x="711581" y="350507"/>
                </a:lnTo>
                <a:lnTo>
                  <a:pt x="702945" y="352869"/>
                </a:lnTo>
                <a:lnTo>
                  <a:pt x="702945" y="368909"/>
                </a:lnTo>
                <a:lnTo>
                  <a:pt x="702945" y="372618"/>
                </a:lnTo>
                <a:lnTo>
                  <a:pt x="699693" y="375627"/>
                </a:lnTo>
                <a:lnTo>
                  <a:pt x="695693" y="375627"/>
                </a:lnTo>
                <a:lnTo>
                  <a:pt x="691692" y="375627"/>
                </a:lnTo>
                <a:lnTo>
                  <a:pt x="688441" y="372618"/>
                </a:lnTo>
                <a:lnTo>
                  <a:pt x="688441" y="368909"/>
                </a:lnTo>
                <a:lnTo>
                  <a:pt x="688441" y="352869"/>
                </a:lnTo>
                <a:lnTo>
                  <a:pt x="681391" y="351149"/>
                </a:lnTo>
                <a:lnTo>
                  <a:pt x="675278" y="347897"/>
                </a:lnTo>
                <a:lnTo>
                  <a:pt x="670335" y="342836"/>
                </a:lnTo>
                <a:lnTo>
                  <a:pt x="666800" y="335686"/>
                </a:lnTo>
                <a:lnTo>
                  <a:pt x="668134" y="390753"/>
                </a:lnTo>
                <a:lnTo>
                  <a:pt x="625773" y="397500"/>
                </a:lnTo>
                <a:lnTo>
                  <a:pt x="611718" y="396429"/>
                </a:lnTo>
                <a:lnTo>
                  <a:pt x="602386" y="395046"/>
                </a:lnTo>
                <a:lnTo>
                  <a:pt x="600227" y="394652"/>
                </a:lnTo>
                <a:lnTo>
                  <a:pt x="598690" y="392887"/>
                </a:lnTo>
                <a:lnTo>
                  <a:pt x="598741" y="390842"/>
                </a:lnTo>
                <a:lnTo>
                  <a:pt x="601980" y="256971"/>
                </a:lnTo>
                <a:lnTo>
                  <a:pt x="601599" y="257556"/>
                </a:lnTo>
                <a:lnTo>
                  <a:pt x="601116" y="258114"/>
                </a:lnTo>
                <a:lnTo>
                  <a:pt x="600468" y="258597"/>
                </a:lnTo>
                <a:lnTo>
                  <a:pt x="586689" y="258597"/>
                </a:lnTo>
                <a:lnTo>
                  <a:pt x="586689" y="379437"/>
                </a:lnTo>
                <a:lnTo>
                  <a:pt x="586689" y="382689"/>
                </a:lnTo>
                <a:lnTo>
                  <a:pt x="583476" y="385330"/>
                </a:lnTo>
                <a:lnTo>
                  <a:pt x="579513" y="385330"/>
                </a:lnTo>
                <a:lnTo>
                  <a:pt x="474230" y="385330"/>
                </a:lnTo>
                <a:lnTo>
                  <a:pt x="470268" y="385330"/>
                </a:lnTo>
                <a:lnTo>
                  <a:pt x="467055" y="382689"/>
                </a:lnTo>
                <a:lnTo>
                  <a:pt x="467055" y="379437"/>
                </a:lnTo>
                <a:lnTo>
                  <a:pt x="467055" y="305752"/>
                </a:lnTo>
                <a:lnTo>
                  <a:pt x="455574" y="305752"/>
                </a:lnTo>
                <a:lnTo>
                  <a:pt x="455574" y="379323"/>
                </a:lnTo>
                <a:lnTo>
                  <a:pt x="455574" y="382574"/>
                </a:lnTo>
                <a:lnTo>
                  <a:pt x="452361" y="385216"/>
                </a:lnTo>
                <a:lnTo>
                  <a:pt x="448398" y="385216"/>
                </a:lnTo>
                <a:lnTo>
                  <a:pt x="343115" y="385216"/>
                </a:lnTo>
                <a:lnTo>
                  <a:pt x="339140" y="385216"/>
                </a:lnTo>
                <a:lnTo>
                  <a:pt x="335927" y="382574"/>
                </a:lnTo>
                <a:lnTo>
                  <a:pt x="335927" y="379323"/>
                </a:lnTo>
                <a:lnTo>
                  <a:pt x="335927" y="305752"/>
                </a:lnTo>
                <a:lnTo>
                  <a:pt x="324091" y="305752"/>
                </a:lnTo>
                <a:lnTo>
                  <a:pt x="324091" y="384911"/>
                </a:lnTo>
                <a:lnTo>
                  <a:pt x="161937" y="384911"/>
                </a:lnTo>
                <a:lnTo>
                  <a:pt x="161937" y="401358"/>
                </a:lnTo>
                <a:lnTo>
                  <a:pt x="16573" y="401358"/>
                </a:lnTo>
                <a:lnTo>
                  <a:pt x="16573" y="384911"/>
                </a:lnTo>
                <a:lnTo>
                  <a:pt x="0" y="384911"/>
                </a:lnTo>
                <a:lnTo>
                  <a:pt x="0" y="119113"/>
                </a:lnTo>
                <a:lnTo>
                  <a:pt x="76962" y="119113"/>
                </a:lnTo>
                <a:lnTo>
                  <a:pt x="76962" y="0"/>
                </a:lnTo>
                <a:lnTo>
                  <a:pt x="224180" y="0"/>
                </a:lnTo>
                <a:lnTo>
                  <a:pt x="224180" y="210324"/>
                </a:lnTo>
                <a:lnTo>
                  <a:pt x="324091" y="210324"/>
                </a:lnTo>
                <a:lnTo>
                  <a:pt x="324091" y="295617"/>
                </a:lnTo>
                <a:lnTo>
                  <a:pt x="389978" y="246113"/>
                </a:lnTo>
                <a:lnTo>
                  <a:pt x="393179" y="243713"/>
                </a:lnTo>
                <a:lnTo>
                  <a:pt x="398386" y="243713"/>
                </a:lnTo>
                <a:lnTo>
                  <a:pt x="401586" y="246113"/>
                </a:lnTo>
                <a:lnTo>
                  <a:pt x="432028" y="268986"/>
                </a:lnTo>
                <a:lnTo>
                  <a:pt x="432028" y="254381"/>
                </a:lnTo>
                <a:lnTo>
                  <a:pt x="432028" y="252336"/>
                </a:lnTo>
                <a:lnTo>
                  <a:pt x="433819" y="250672"/>
                </a:lnTo>
                <a:lnTo>
                  <a:pt x="436029" y="250672"/>
                </a:lnTo>
                <a:lnTo>
                  <a:pt x="442734" y="250672"/>
                </a:lnTo>
                <a:lnTo>
                  <a:pt x="444944" y="250672"/>
                </a:lnTo>
                <a:lnTo>
                  <a:pt x="446735" y="252336"/>
                </a:lnTo>
                <a:lnTo>
                  <a:pt x="446735" y="254381"/>
                </a:lnTo>
                <a:lnTo>
                  <a:pt x="446735" y="280035"/>
                </a:lnTo>
                <a:lnTo>
                  <a:pt x="467055" y="295300"/>
                </a:lnTo>
                <a:lnTo>
                  <a:pt x="467055" y="258597"/>
                </a:lnTo>
                <a:lnTo>
                  <a:pt x="453326" y="258597"/>
                </a:lnTo>
                <a:lnTo>
                  <a:pt x="450113" y="256184"/>
                </a:lnTo>
                <a:lnTo>
                  <a:pt x="450113" y="252272"/>
                </a:lnTo>
                <a:lnTo>
                  <a:pt x="453326" y="249872"/>
                </a:lnTo>
                <a:lnTo>
                  <a:pt x="521093" y="198958"/>
                </a:lnTo>
                <a:lnTo>
                  <a:pt x="524294" y="196545"/>
                </a:lnTo>
                <a:lnTo>
                  <a:pt x="529501" y="196545"/>
                </a:lnTo>
                <a:lnTo>
                  <a:pt x="532701" y="198958"/>
                </a:lnTo>
                <a:lnTo>
                  <a:pt x="563143" y="221818"/>
                </a:lnTo>
                <a:lnTo>
                  <a:pt x="563143" y="207213"/>
                </a:lnTo>
                <a:lnTo>
                  <a:pt x="563143" y="205168"/>
                </a:lnTo>
                <a:lnTo>
                  <a:pt x="564934" y="203504"/>
                </a:lnTo>
                <a:lnTo>
                  <a:pt x="567143" y="203504"/>
                </a:lnTo>
                <a:lnTo>
                  <a:pt x="573849" y="203504"/>
                </a:lnTo>
                <a:lnTo>
                  <a:pt x="576059" y="203504"/>
                </a:lnTo>
                <a:lnTo>
                  <a:pt x="577850" y="205168"/>
                </a:lnTo>
                <a:lnTo>
                  <a:pt x="577850" y="207213"/>
                </a:lnTo>
                <a:lnTo>
                  <a:pt x="577850" y="232867"/>
                </a:lnTo>
                <a:lnTo>
                  <a:pt x="600468" y="249872"/>
                </a:lnTo>
                <a:lnTo>
                  <a:pt x="601179" y="250405"/>
                </a:lnTo>
                <a:lnTo>
                  <a:pt x="601713" y="251015"/>
                </a:lnTo>
                <a:lnTo>
                  <a:pt x="602107" y="251675"/>
                </a:lnTo>
                <a:lnTo>
                  <a:pt x="607009" y="49098"/>
                </a:lnTo>
                <a:lnTo>
                  <a:pt x="607021" y="48399"/>
                </a:lnTo>
                <a:lnTo>
                  <a:pt x="607225" y="47713"/>
                </a:lnTo>
                <a:lnTo>
                  <a:pt x="607606" y="47117"/>
                </a:lnTo>
                <a:lnTo>
                  <a:pt x="625970" y="17335"/>
                </a:lnTo>
                <a:lnTo>
                  <a:pt x="628891" y="12598"/>
                </a:lnTo>
                <a:lnTo>
                  <a:pt x="636231" y="12484"/>
                </a:lnTo>
                <a:lnTo>
                  <a:pt x="639330" y="17132"/>
                </a:lnTo>
                <a:lnTo>
                  <a:pt x="666038" y="304266"/>
                </a:lnTo>
                <a:lnTo>
                  <a:pt x="670368" y="284981"/>
                </a:lnTo>
                <a:lnTo>
                  <a:pt x="677113" y="267169"/>
                </a:lnTo>
                <a:lnTo>
                  <a:pt x="685734" y="254092"/>
                </a:lnTo>
                <a:lnTo>
                  <a:pt x="695693" y="249008"/>
                </a:lnTo>
                <a:lnTo>
                  <a:pt x="702098" y="251106"/>
                </a:lnTo>
                <a:lnTo>
                  <a:pt x="708045" y="256855"/>
                </a:lnTo>
                <a:lnTo>
                  <a:pt x="713404" y="265441"/>
                </a:lnTo>
                <a:lnTo>
                  <a:pt x="718045" y="276047"/>
                </a:lnTo>
                <a:lnTo>
                  <a:pt x="724293" y="236767"/>
                </a:lnTo>
                <a:lnTo>
                  <a:pt x="736782" y="197839"/>
                </a:lnTo>
                <a:lnTo>
                  <a:pt x="754069" y="168042"/>
                </a:lnTo>
                <a:lnTo>
                  <a:pt x="774712" y="156159"/>
                </a:lnTo>
                <a:lnTo>
                  <a:pt x="796947" y="169966"/>
                </a:lnTo>
                <a:lnTo>
                  <a:pt x="815105" y="203942"/>
                </a:lnTo>
                <a:lnTo>
                  <a:pt x="827347" y="246920"/>
                </a:lnTo>
                <a:lnTo>
                  <a:pt x="831837" y="287731"/>
                </a:lnTo>
                <a:lnTo>
                  <a:pt x="828238" y="314793"/>
                </a:lnTo>
                <a:lnTo>
                  <a:pt x="818313" y="332801"/>
                </a:lnTo>
                <a:lnTo>
                  <a:pt x="803371" y="343282"/>
                </a:lnTo>
                <a:lnTo>
                  <a:pt x="784720" y="347764"/>
                </a:lnTo>
                <a:close/>
              </a:path>
            </a:pathLst>
          </a:custGeom>
          <a:ln w="4711">
            <a:solidFill>
              <a:srgbClr val="FFFFFF"/>
            </a:solidFill>
          </a:ln>
        </p:spPr>
        <p:txBody>
          <a:bodyPr wrap="square" lIns="0" tIns="0" rIns="0" bIns="0" rtlCol="0"/>
          <a:lstStyle/>
          <a:p>
            <a:endParaRPr/>
          </a:p>
        </p:txBody>
      </p:sp>
      <p:sp>
        <p:nvSpPr>
          <p:cNvPr id="29" name="bg object 29"/>
          <p:cNvSpPr/>
          <p:nvPr/>
        </p:nvSpPr>
        <p:spPr>
          <a:xfrm>
            <a:off x="10901092" y="6581984"/>
            <a:ext cx="39793" cy="91440"/>
          </a:xfrm>
          <a:custGeom>
            <a:avLst/>
            <a:gdLst/>
            <a:ahLst/>
            <a:cxnLst/>
            <a:rect l="l" t="t" r="r" b="b"/>
            <a:pathLst>
              <a:path w="29845" h="91440">
                <a:moveTo>
                  <a:pt x="29337" y="0"/>
                </a:moveTo>
                <a:lnTo>
                  <a:pt x="0" y="0"/>
                </a:lnTo>
                <a:lnTo>
                  <a:pt x="0" y="90970"/>
                </a:lnTo>
                <a:lnTo>
                  <a:pt x="29337" y="90970"/>
                </a:lnTo>
                <a:lnTo>
                  <a:pt x="29337" y="0"/>
                </a:lnTo>
                <a:close/>
              </a:path>
            </a:pathLst>
          </a:custGeom>
          <a:ln w="4711">
            <a:solidFill>
              <a:srgbClr val="FFFFFF"/>
            </a:solidFill>
          </a:ln>
        </p:spPr>
        <p:txBody>
          <a:bodyPr wrap="square" lIns="0" tIns="0" rIns="0" bIns="0" rtlCol="0"/>
          <a:lstStyle/>
          <a:p>
            <a:endParaRPr/>
          </a:p>
        </p:txBody>
      </p:sp>
      <p:sp>
        <p:nvSpPr>
          <p:cNvPr id="30" name="bg object 30"/>
          <p:cNvSpPr/>
          <p:nvPr/>
        </p:nvSpPr>
        <p:spPr>
          <a:xfrm>
            <a:off x="10626839" y="6635248"/>
            <a:ext cx="183727" cy="38100"/>
          </a:xfrm>
          <a:custGeom>
            <a:avLst/>
            <a:gdLst/>
            <a:ahLst/>
            <a:cxnLst/>
            <a:rect l="l" t="t" r="r" b="b"/>
            <a:pathLst>
              <a:path w="137795" h="38100">
                <a:moveTo>
                  <a:pt x="137198" y="0"/>
                </a:moveTo>
                <a:lnTo>
                  <a:pt x="99987" y="0"/>
                </a:lnTo>
                <a:lnTo>
                  <a:pt x="99987" y="37706"/>
                </a:lnTo>
                <a:lnTo>
                  <a:pt x="137198" y="37706"/>
                </a:lnTo>
                <a:lnTo>
                  <a:pt x="137198" y="0"/>
                </a:lnTo>
                <a:close/>
              </a:path>
              <a:path w="137795" h="38100">
                <a:moveTo>
                  <a:pt x="87845" y="0"/>
                </a:moveTo>
                <a:lnTo>
                  <a:pt x="50634" y="0"/>
                </a:lnTo>
                <a:lnTo>
                  <a:pt x="50634" y="37706"/>
                </a:lnTo>
                <a:lnTo>
                  <a:pt x="87845" y="37706"/>
                </a:lnTo>
                <a:lnTo>
                  <a:pt x="87845" y="0"/>
                </a:lnTo>
                <a:close/>
              </a:path>
              <a:path w="137795" h="38100">
                <a:moveTo>
                  <a:pt x="37210" y="0"/>
                </a:moveTo>
                <a:lnTo>
                  <a:pt x="0" y="0"/>
                </a:lnTo>
                <a:lnTo>
                  <a:pt x="0" y="37706"/>
                </a:lnTo>
                <a:lnTo>
                  <a:pt x="37210" y="37706"/>
                </a:lnTo>
                <a:lnTo>
                  <a:pt x="37210" y="0"/>
                </a:lnTo>
                <a:close/>
              </a:path>
            </a:pathLst>
          </a:custGeom>
          <a:ln w="4711">
            <a:solidFill>
              <a:srgbClr val="FFFFFF"/>
            </a:solidFill>
          </a:ln>
        </p:spPr>
        <p:txBody>
          <a:bodyPr wrap="square" lIns="0" tIns="0" rIns="0" bIns="0" rtlCol="0"/>
          <a:lstStyle/>
          <a:p>
            <a:endParaRPr/>
          </a:p>
        </p:txBody>
      </p:sp>
      <p:pic>
        <p:nvPicPr>
          <p:cNvPr id="31" name="bg object 31"/>
          <p:cNvPicPr/>
          <p:nvPr/>
        </p:nvPicPr>
        <p:blipFill>
          <a:blip r:embed="rId4" cstate="print"/>
          <a:stretch>
            <a:fillRect/>
          </a:stretch>
        </p:blipFill>
        <p:spPr>
          <a:xfrm>
            <a:off x="10377164" y="6543217"/>
            <a:ext cx="177427" cy="181952"/>
          </a:xfrm>
          <a:prstGeom prst="rect">
            <a:avLst/>
          </a:prstGeom>
        </p:spPr>
      </p:pic>
      <p:sp>
        <p:nvSpPr>
          <p:cNvPr id="32" name="bg object 32"/>
          <p:cNvSpPr/>
          <p:nvPr/>
        </p:nvSpPr>
        <p:spPr>
          <a:xfrm>
            <a:off x="10159090" y="6436034"/>
            <a:ext cx="964353" cy="361315"/>
          </a:xfrm>
          <a:custGeom>
            <a:avLst/>
            <a:gdLst/>
            <a:ahLst/>
            <a:cxnLst/>
            <a:rect l="l" t="t" r="r" b="b"/>
            <a:pathLst>
              <a:path w="723265" h="361315">
                <a:moveTo>
                  <a:pt x="37553" y="6619"/>
                </a:moveTo>
                <a:lnTo>
                  <a:pt x="29078" y="6833"/>
                </a:lnTo>
                <a:lnTo>
                  <a:pt x="20588" y="7035"/>
                </a:lnTo>
                <a:lnTo>
                  <a:pt x="12081" y="7223"/>
                </a:lnTo>
                <a:lnTo>
                  <a:pt x="3556" y="7394"/>
                </a:lnTo>
                <a:lnTo>
                  <a:pt x="3492" y="10480"/>
                </a:lnTo>
                <a:lnTo>
                  <a:pt x="4305" y="13528"/>
                </a:lnTo>
                <a:lnTo>
                  <a:pt x="6794" y="14417"/>
                </a:lnTo>
                <a:lnTo>
                  <a:pt x="7924" y="14836"/>
                </a:lnTo>
                <a:lnTo>
                  <a:pt x="9461" y="14595"/>
                </a:lnTo>
                <a:lnTo>
                  <a:pt x="11010" y="14557"/>
                </a:lnTo>
                <a:lnTo>
                  <a:pt x="16548" y="14404"/>
                </a:lnTo>
                <a:lnTo>
                  <a:pt x="21920" y="14112"/>
                </a:lnTo>
                <a:lnTo>
                  <a:pt x="27444" y="14036"/>
                </a:lnTo>
                <a:lnTo>
                  <a:pt x="29781" y="13998"/>
                </a:lnTo>
                <a:lnTo>
                  <a:pt x="32639" y="14112"/>
                </a:lnTo>
                <a:lnTo>
                  <a:pt x="33896" y="13642"/>
                </a:lnTo>
                <a:lnTo>
                  <a:pt x="36461" y="12677"/>
                </a:lnTo>
                <a:lnTo>
                  <a:pt x="37236" y="9261"/>
                </a:lnTo>
                <a:lnTo>
                  <a:pt x="37553" y="6619"/>
                </a:lnTo>
                <a:close/>
              </a:path>
              <a:path w="723265" h="361315">
                <a:moveTo>
                  <a:pt x="723214" y="342420"/>
                </a:moveTo>
                <a:lnTo>
                  <a:pt x="701291" y="342468"/>
                </a:lnTo>
                <a:lnTo>
                  <a:pt x="675670" y="342557"/>
                </a:lnTo>
                <a:lnTo>
                  <a:pt x="646874" y="342602"/>
                </a:lnTo>
                <a:lnTo>
                  <a:pt x="615429" y="342522"/>
                </a:lnTo>
                <a:lnTo>
                  <a:pt x="615429" y="361000"/>
                </a:lnTo>
                <a:lnTo>
                  <a:pt x="488543" y="361000"/>
                </a:lnTo>
                <a:lnTo>
                  <a:pt x="488543" y="342865"/>
                </a:lnTo>
                <a:lnTo>
                  <a:pt x="444900" y="342806"/>
                </a:lnTo>
                <a:lnTo>
                  <a:pt x="396000" y="342652"/>
                </a:lnTo>
                <a:lnTo>
                  <a:pt x="356160" y="342493"/>
                </a:lnTo>
                <a:lnTo>
                  <a:pt x="339699" y="342420"/>
                </a:lnTo>
                <a:lnTo>
                  <a:pt x="339699" y="333098"/>
                </a:lnTo>
                <a:lnTo>
                  <a:pt x="295033" y="298516"/>
                </a:lnTo>
                <a:lnTo>
                  <a:pt x="165138" y="298516"/>
                </a:lnTo>
                <a:lnTo>
                  <a:pt x="129501" y="325935"/>
                </a:lnTo>
                <a:lnTo>
                  <a:pt x="129184" y="331384"/>
                </a:lnTo>
                <a:lnTo>
                  <a:pt x="128701" y="336769"/>
                </a:lnTo>
                <a:lnTo>
                  <a:pt x="128003" y="342052"/>
                </a:lnTo>
                <a:lnTo>
                  <a:pt x="115646" y="342052"/>
                </a:lnTo>
                <a:lnTo>
                  <a:pt x="113794" y="323904"/>
                </a:lnTo>
                <a:lnTo>
                  <a:pt x="113282" y="304992"/>
                </a:lnTo>
                <a:lnTo>
                  <a:pt x="113987" y="285972"/>
                </a:lnTo>
                <a:lnTo>
                  <a:pt x="115785" y="267503"/>
                </a:lnTo>
                <a:lnTo>
                  <a:pt x="116586" y="261305"/>
                </a:lnTo>
                <a:lnTo>
                  <a:pt x="116243" y="254892"/>
                </a:lnTo>
                <a:lnTo>
                  <a:pt x="116484" y="248364"/>
                </a:lnTo>
                <a:lnTo>
                  <a:pt x="116725" y="241925"/>
                </a:lnTo>
                <a:lnTo>
                  <a:pt x="116573" y="235308"/>
                </a:lnTo>
                <a:lnTo>
                  <a:pt x="116763" y="228857"/>
                </a:lnTo>
                <a:lnTo>
                  <a:pt x="116988" y="219117"/>
                </a:lnTo>
                <a:lnTo>
                  <a:pt x="117116" y="209337"/>
                </a:lnTo>
                <a:lnTo>
                  <a:pt x="117210" y="199557"/>
                </a:lnTo>
                <a:lnTo>
                  <a:pt x="117335" y="189817"/>
                </a:lnTo>
                <a:lnTo>
                  <a:pt x="117508" y="180120"/>
                </a:lnTo>
                <a:lnTo>
                  <a:pt x="117690" y="170375"/>
                </a:lnTo>
                <a:lnTo>
                  <a:pt x="117835" y="160594"/>
                </a:lnTo>
                <a:lnTo>
                  <a:pt x="117894" y="150790"/>
                </a:lnTo>
                <a:lnTo>
                  <a:pt x="118068" y="131298"/>
                </a:lnTo>
                <a:lnTo>
                  <a:pt x="118452" y="111879"/>
                </a:lnTo>
                <a:lnTo>
                  <a:pt x="118837" y="92395"/>
                </a:lnTo>
                <a:lnTo>
                  <a:pt x="119011" y="72710"/>
                </a:lnTo>
                <a:lnTo>
                  <a:pt x="119036" y="64271"/>
                </a:lnTo>
                <a:lnTo>
                  <a:pt x="119113" y="55765"/>
                </a:lnTo>
                <a:lnTo>
                  <a:pt x="119247" y="47178"/>
                </a:lnTo>
                <a:lnTo>
                  <a:pt x="119443" y="38496"/>
                </a:lnTo>
                <a:lnTo>
                  <a:pt x="119481" y="36807"/>
                </a:lnTo>
                <a:lnTo>
                  <a:pt x="119862" y="34991"/>
                </a:lnTo>
                <a:lnTo>
                  <a:pt x="119583" y="33683"/>
                </a:lnTo>
                <a:lnTo>
                  <a:pt x="119380" y="32743"/>
                </a:lnTo>
                <a:lnTo>
                  <a:pt x="76972" y="9693"/>
                </a:lnTo>
                <a:lnTo>
                  <a:pt x="52833" y="6845"/>
                </a:lnTo>
                <a:lnTo>
                  <a:pt x="39662" y="6873"/>
                </a:lnTo>
                <a:lnTo>
                  <a:pt x="39662" y="10569"/>
                </a:lnTo>
                <a:lnTo>
                  <a:pt x="39598" y="14392"/>
                </a:lnTo>
                <a:lnTo>
                  <a:pt x="35864" y="15332"/>
                </a:lnTo>
                <a:lnTo>
                  <a:pt x="33693" y="15878"/>
                </a:lnTo>
                <a:lnTo>
                  <a:pt x="30886" y="15636"/>
                </a:lnTo>
                <a:lnTo>
                  <a:pt x="28282" y="15725"/>
                </a:lnTo>
                <a:lnTo>
                  <a:pt x="23507" y="15878"/>
                </a:lnTo>
                <a:lnTo>
                  <a:pt x="18034" y="16030"/>
                </a:lnTo>
                <a:lnTo>
                  <a:pt x="13119" y="16246"/>
                </a:lnTo>
                <a:lnTo>
                  <a:pt x="9652" y="16398"/>
                </a:lnTo>
                <a:lnTo>
                  <a:pt x="5791" y="17071"/>
                </a:lnTo>
                <a:lnTo>
                  <a:pt x="3987" y="15459"/>
                </a:lnTo>
                <a:lnTo>
                  <a:pt x="3187" y="14760"/>
                </a:lnTo>
                <a:lnTo>
                  <a:pt x="2489" y="13554"/>
                </a:lnTo>
                <a:lnTo>
                  <a:pt x="2159" y="12474"/>
                </a:lnTo>
                <a:lnTo>
                  <a:pt x="1739" y="11115"/>
                </a:lnTo>
                <a:lnTo>
                  <a:pt x="1905" y="9629"/>
                </a:lnTo>
                <a:lnTo>
                  <a:pt x="1600" y="8308"/>
                </a:lnTo>
                <a:lnTo>
                  <a:pt x="1498" y="7877"/>
                </a:lnTo>
                <a:lnTo>
                  <a:pt x="1714" y="7585"/>
                </a:lnTo>
                <a:lnTo>
                  <a:pt x="1600" y="7394"/>
                </a:lnTo>
                <a:lnTo>
                  <a:pt x="1270" y="6873"/>
                </a:lnTo>
                <a:lnTo>
                  <a:pt x="0" y="7254"/>
                </a:lnTo>
                <a:lnTo>
                  <a:pt x="50" y="6099"/>
                </a:lnTo>
                <a:lnTo>
                  <a:pt x="101" y="5019"/>
                </a:lnTo>
                <a:lnTo>
                  <a:pt x="4432" y="3330"/>
                </a:lnTo>
                <a:lnTo>
                  <a:pt x="5524" y="2974"/>
                </a:lnTo>
                <a:lnTo>
                  <a:pt x="12471" y="676"/>
                </a:lnTo>
                <a:lnTo>
                  <a:pt x="20320" y="485"/>
                </a:lnTo>
                <a:lnTo>
                  <a:pt x="28981" y="104"/>
                </a:lnTo>
                <a:lnTo>
                  <a:pt x="36343" y="0"/>
                </a:lnTo>
                <a:lnTo>
                  <a:pt x="78309" y="4448"/>
                </a:lnTo>
                <a:lnTo>
                  <a:pt x="117335" y="17808"/>
                </a:lnTo>
                <a:lnTo>
                  <a:pt x="126604" y="73733"/>
                </a:lnTo>
                <a:lnTo>
                  <a:pt x="127080" y="124044"/>
                </a:lnTo>
                <a:lnTo>
                  <a:pt x="127526" y="174421"/>
                </a:lnTo>
                <a:lnTo>
                  <a:pt x="127723" y="224691"/>
                </a:lnTo>
                <a:lnTo>
                  <a:pt x="127723" y="231397"/>
                </a:lnTo>
                <a:lnTo>
                  <a:pt x="127863" y="238115"/>
                </a:lnTo>
                <a:lnTo>
                  <a:pt x="127863" y="244859"/>
                </a:lnTo>
                <a:lnTo>
                  <a:pt x="127863" y="251501"/>
                </a:lnTo>
                <a:lnTo>
                  <a:pt x="127698" y="258270"/>
                </a:lnTo>
                <a:lnTo>
                  <a:pt x="128003" y="264899"/>
                </a:lnTo>
                <a:lnTo>
                  <a:pt x="128295" y="271186"/>
                </a:lnTo>
                <a:lnTo>
                  <a:pt x="129095" y="277523"/>
                </a:lnTo>
                <a:lnTo>
                  <a:pt x="129413" y="283886"/>
                </a:lnTo>
                <a:lnTo>
                  <a:pt x="129699" y="290473"/>
                </a:lnTo>
                <a:lnTo>
                  <a:pt x="129901" y="297079"/>
                </a:lnTo>
                <a:lnTo>
                  <a:pt x="130009" y="303694"/>
                </a:lnTo>
                <a:lnTo>
                  <a:pt x="130009" y="310302"/>
                </a:lnTo>
                <a:lnTo>
                  <a:pt x="157949" y="288788"/>
                </a:lnTo>
                <a:lnTo>
                  <a:pt x="158394" y="288331"/>
                </a:lnTo>
                <a:lnTo>
                  <a:pt x="158902" y="287937"/>
                </a:lnTo>
                <a:lnTo>
                  <a:pt x="159473" y="287620"/>
                </a:lnTo>
                <a:lnTo>
                  <a:pt x="174523" y="276037"/>
                </a:lnTo>
                <a:lnTo>
                  <a:pt x="165504" y="273239"/>
                </a:lnTo>
                <a:lnTo>
                  <a:pt x="158256" y="267833"/>
                </a:lnTo>
                <a:lnTo>
                  <a:pt x="153429" y="260417"/>
                </a:lnTo>
                <a:lnTo>
                  <a:pt x="151676" y="251590"/>
                </a:lnTo>
                <a:lnTo>
                  <a:pt x="151676" y="136680"/>
                </a:lnTo>
                <a:lnTo>
                  <a:pt x="151676" y="136096"/>
                </a:lnTo>
                <a:lnTo>
                  <a:pt x="151676" y="116233"/>
                </a:lnTo>
                <a:lnTo>
                  <a:pt x="155657" y="108812"/>
                </a:lnTo>
                <a:lnTo>
                  <a:pt x="166747" y="102368"/>
                </a:lnTo>
                <a:lnTo>
                  <a:pt x="183662" y="97281"/>
                </a:lnTo>
                <a:lnTo>
                  <a:pt x="205117" y="93932"/>
                </a:lnTo>
                <a:lnTo>
                  <a:pt x="205117" y="93703"/>
                </a:lnTo>
                <a:lnTo>
                  <a:pt x="205117" y="91468"/>
                </a:lnTo>
                <a:lnTo>
                  <a:pt x="207060" y="89665"/>
                </a:lnTo>
                <a:lnTo>
                  <a:pt x="209473" y="89665"/>
                </a:lnTo>
                <a:lnTo>
                  <a:pt x="250710" y="89665"/>
                </a:lnTo>
                <a:lnTo>
                  <a:pt x="253111" y="89665"/>
                </a:lnTo>
                <a:lnTo>
                  <a:pt x="255066" y="91468"/>
                </a:lnTo>
                <a:lnTo>
                  <a:pt x="255066" y="93703"/>
                </a:lnTo>
                <a:lnTo>
                  <a:pt x="255066" y="93932"/>
                </a:lnTo>
                <a:lnTo>
                  <a:pt x="276516" y="97281"/>
                </a:lnTo>
                <a:lnTo>
                  <a:pt x="293431" y="102368"/>
                </a:lnTo>
                <a:lnTo>
                  <a:pt x="304524" y="108812"/>
                </a:lnTo>
                <a:lnTo>
                  <a:pt x="308508" y="116233"/>
                </a:lnTo>
                <a:lnTo>
                  <a:pt x="308508" y="136096"/>
                </a:lnTo>
                <a:lnTo>
                  <a:pt x="308508" y="136680"/>
                </a:lnTo>
                <a:lnTo>
                  <a:pt x="308508" y="251590"/>
                </a:lnTo>
                <a:lnTo>
                  <a:pt x="306752" y="260417"/>
                </a:lnTo>
                <a:lnTo>
                  <a:pt x="301921" y="267833"/>
                </a:lnTo>
                <a:lnTo>
                  <a:pt x="294669" y="273239"/>
                </a:lnTo>
                <a:lnTo>
                  <a:pt x="285648" y="276037"/>
                </a:lnTo>
                <a:lnTo>
                  <a:pt x="300710" y="287620"/>
                </a:lnTo>
                <a:lnTo>
                  <a:pt x="301282" y="287937"/>
                </a:lnTo>
                <a:lnTo>
                  <a:pt x="301790" y="288331"/>
                </a:lnTo>
                <a:lnTo>
                  <a:pt x="302221" y="288788"/>
                </a:lnTo>
                <a:lnTo>
                  <a:pt x="339699" y="317807"/>
                </a:lnTo>
                <a:lnTo>
                  <a:pt x="339699" y="39627"/>
                </a:lnTo>
                <a:lnTo>
                  <a:pt x="380758" y="39665"/>
                </a:lnTo>
                <a:lnTo>
                  <a:pt x="488543" y="96688"/>
                </a:lnTo>
                <a:lnTo>
                  <a:pt x="488543" y="58245"/>
                </a:lnTo>
                <a:lnTo>
                  <a:pt x="615429" y="125364"/>
                </a:lnTo>
                <a:lnTo>
                  <a:pt x="615429" y="149621"/>
                </a:lnTo>
                <a:lnTo>
                  <a:pt x="723214" y="206644"/>
                </a:lnTo>
                <a:lnTo>
                  <a:pt x="723214" y="342420"/>
                </a:lnTo>
                <a:close/>
              </a:path>
              <a:path w="723265" h="361315">
                <a:moveTo>
                  <a:pt x="370662" y="10912"/>
                </a:moveTo>
                <a:lnTo>
                  <a:pt x="345198" y="10912"/>
                </a:lnTo>
                <a:lnTo>
                  <a:pt x="345198" y="34420"/>
                </a:lnTo>
                <a:lnTo>
                  <a:pt x="370662" y="34420"/>
                </a:lnTo>
                <a:lnTo>
                  <a:pt x="370662" y="10912"/>
                </a:lnTo>
                <a:close/>
              </a:path>
              <a:path w="723265" h="361315">
                <a:moveTo>
                  <a:pt x="293573" y="306530"/>
                </a:moveTo>
                <a:lnTo>
                  <a:pt x="166598" y="306530"/>
                </a:lnTo>
                <a:lnTo>
                  <a:pt x="163106" y="306530"/>
                </a:lnTo>
                <a:lnTo>
                  <a:pt x="160274" y="309159"/>
                </a:lnTo>
                <a:lnTo>
                  <a:pt x="160274" y="312397"/>
                </a:lnTo>
                <a:lnTo>
                  <a:pt x="160274" y="315636"/>
                </a:lnTo>
                <a:lnTo>
                  <a:pt x="163106" y="318265"/>
                </a:lnTo>
                <a:lnTo>
                  <a:pt x="166598" y="318265"/>
                </a:lnTo>
                <a:lnTo>
                  <a:pt x="293573" y="318265"/>
                </a:lnTo>
                <a:lnTo>
                  <a:pt x="297078" y="318265"/>
                </a:lnTo>
                <a:lnTo>
                  <a:pt x="299910" y="315636"/>
                </a:lnTo>
                <a:lnTo>
                  <a:pt x="299910" y="312397"/>
                </a:lnTo>
                <a:lnTo>
                  <a:pt x="299910" y="309159"/>
                </a:lnTo>
                <a:lnTo>
                  <a:pt x="297078" y="306530"/>
                </a:lnTo>
                <a:lnTo>
                  <a:pt x="293573" y="306530"/>
                </a:lnTo>
                <a:close/>
              </a:path>
            </a:pathLst>
          </a:custGeom>
          <a:ln w="4711">
            <a:solidFill>
              <a:srgbClr val="FFFFFF"/>
            </a:solidFill>
          </a:ln>
        </p:spPr>
        <p:txBody>
          <a:bodyPr wrap="square" lIns="0" tIns="0" rIns="0" bIns="0" rtlCol="0"/>
          <a:lstStyle/>
          <a:p>
            <a:endParaRPr/>
          </a:p>
        </p:txBody>
      </p:sp>
      <p:pic>
        <p:nvPicPr>
          <p:cNvPr id="33" name="bg object 33"/>
          <p:cNvPicPr/>
          <p:nvPr/>
        </p:nvPicPr>
        <p:blipFill>
          <a:blip r:embed="rId5" cstate="print"/>
          <a:stretch>
            <a:fillRect/>
          </a:stretch>
        </p:blipFill>
        <p:spPr>
          <a:xfrm>
            <a:off x="0" y="0"/>
            <a:ext cx="12192000" cy="1521596"/>
          </a:xfrm>
          <a:prstGeom prst="rect">
            <a:avLst/>
          </a:prstGeom>
        </p:spPr>
      </p:pic>
      <p:sp>
        <p:nvSpPr>
          <p:cNvPr id="2" name="Holder 2"/>
          <p:cNvSpPr>
            <a:spLocks noGrp="1"/>
          </p:cNvSpPr>
          <p:nvPr>
            <p:ph type="ctrTitle"/>
          </p:nvPr>
        </p:nvSpPr>
        <p:spPr>
          <a:xfrm>
            <a:off x="1014040" y="2754771"/>
            <a:ext cx="6991773" cy="553998"/>
          </a:xfrm>
          <a:prstGeom prst="rect">
            <a:avLst/>
          </a:prstGeom>
        </p:spPr>
        <p:txBody>
          <a:bodyPr wrap="square" lIns="0" tIns="0" rIns="0" bIns="0">
            <a:spAutoFit/>
          </a:bodyPr>
          <a:lstStyle>
            <a:lvl1pPr>
              <a:defRPr sz="3600" b="1" i="0">
                <a:solidFill>
                  <a:srgbClr val="4C6072"/>
                </a:solidFill>
                <a:latin typeface="Arial"/>
                <a:cs typeface="Arial"/>
              </a:defRPr>
            </a:lvl1pPr>
          </a:lstStyle>
          <a:p>
            <a:endParaRPr/>
          </a:p>
        </p:txBody>
      </p:sp>
      <p:sp>
        <p:nvSpPr>
          <p:cNvPr id="3" name="Holder 3"/>
          <p:cNvSpPr>
            <a:spLocks noGrp="1"/>
          </p:cNvSpPr>
          <p:nvPr>
            <p:ph type="subTitle" idx="4"/>
          </p:nvPr>
        </p:nvSpPr>
        <p:spPr>
          <a:xfrm>
            <a:off x="1828800" y="3840480"/>
            <a:ext cx="8534400" cy="22313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800" b="0" i="0">
                <a:solidFill>
                  <a:schemeClr val="bg1"/>
                </a:solidFill>
                <a:latin typeface="Arial"/>
                <a:cs typeface="Arial"/>
              </a:defRPr>
            </a:lvl1pPr>
          </a:lstStyle>
          <a:p>
            <a:pPr marL="12700">
              <a:lnSpc>
                <a:spcPts val="2039"/>
              </a:lnSpc>
            </a:pPr>
            <a:r>
              <a:rPr lang="en-IE" spc="-30"/>
              <a:t>Insert</a:t>
            </a:r>
            <a:r>
              <a:rPr lang="en-IE" spc="-70"/>
              <a:t> </a:t>
            </a:r>
            <a:r>
              <a:rPr lang="en-IE" spc="-75"/>
              <a:t>Date</a:t>
            </a:r>
            <a:r>
              <a:rPr lang="en-IE" spc="-70"/>
              <a:t> </a:t>
            </a:r>
            <a:r>
              <a:rPr lang="en-IE" spc="-40"/>
              <a:t>Here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83014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12183245" cy="6857999"/>
          </a:xfrm>
          <a:prstGeom prst="rect">
            <a:avLst/>
          </a:prstGeom>
        </p:spPr>
      </p:pic>
      <p:sp>
        <p:nvSpPr>
          <p:cNvPr id="17" name="bg object 17"/>
          <p:cNvSpPr/>
          <p:nvPr/>
        </p:nvSpPr>
        <p:spPr>
          <a:xfrm>
            <a:off x="1167" y="6207262"/>
            <a:ext cx="12190307" cy="650875"/>
          </a:xfrm>
          <a:custGeom>
            <a:avLst/>
            <a:gdLst/>
            <a:ahLst/>
            <a:cxnLst/>
            <a:rect l="l" t="t" r="r" b="b"/>
            <a:pathLst>
              <a:path w="9142730" h="650875">
                <a:moveTo>
                  <a:pt x="8259610" y="0"/>
                </a:moveTo>
                <a:lnTo>
                  <a:pt x="882638" y="0"/>
                </a:lnTo>
                <a:lnTo>
                  <a:pt x="828817" y="1228"/>
                </a:lnTo>
                <a:lnTo>
                  <a:pt x="775849" y="4865"/>
                </a:lnTo>
                <a:lnTo>
                  <a:pt x="723826" y="10842"/>
                </a:lnTo>
                <a:lnTo>
                  <a:pt x="672841" y="19088"/>
                </a:lnTo>
                <a:lnTo>
                  <a:pt x="622986" y="29532"/>
                </a:lnTo>
                <a:lnTo>
                  <a:pt x="574353" y="42104"/>
                </a:lnTo>
                <a:lnTo>
                  <a:pt x="527035" y="56733"/>
                </a:lnTo>
                <a:lnTo>
                  <a:pt x="481124" y="73349"/>
                </a:lnTo>
                <a:lnTo>
                  <a:pt x="436713" y="91883"/>
                </a:lnTo>
                <a:lnTo>
                  <a:pt x="393895" y="112262"/>
                </a:lnTo>
                <a:lnTo>
                  <a:pt x="352760" y="134418"/>
                </a:lnTo>
                <a:lnTo>
                  <a:pt x="313403" y="158279"/>
                </a:lnTo>
                <a:lnTo>
                  <a:pt x="275915" y="183775"/>
                </a:lnTo>
                <a:lnTo>
                  <a:pt x="240389" y="210836"/>
                </a:lnTo>
                <a:lnTo>
                  <a:pt x="206917" y="239392"/>
                </a:lnTo>
                <a:lnTo>
                  <a:pt x="175592" y="269371"/>
                </a:lnTo>
                <a:lnTo>
                  <a:pt x="146505" y="300705"/>
                </a:lnTo>
                <a:lnTo>
                  <a:pt x="119751" y="333321"/>
                </a:lnTo>
                <a:lnTo>
                  <a:pt x="95420" y="367150"/>
                </a:lnTo>
                <a:lnTo>
                  <a:pt x="73605" y="402122"/>
                </a:lnTo>
                <a:lnTo>
                  <a:pt x="54399" y="438165"/>
                </a:lnTo>
                <a:lnTo>
                  <a:pt x="37895" y="475211"/>
                </a:lnTo>
                <a:lnTo>
                  <a:pt x="24184" y="513187"/>
                </a:lnTo>
                <a:lnTo>
                  <a:pt x="13359" y="552024"/>
                </a:lnTo>
                <a:lnTo>
                  <a:pt x="5512" y="591652"/>
                </a:lnTo>
                <a:lnTo>
                  <a:pt x="736" y="632000"/>
                </a:lnTo>
                <a:lnTo>
                  <a:pt x="0" y="650739"/>
                </a:lnTo>
                <a:lnTo>
                  <a:pt x="9142249" y="650739"/>
                </a:lnTo>
                <a:lnTo>
                  <a:pt x="9136736" y="591652"/>
                </a:lnTo>
                <a:lnTo>
                  <a:pt x="9128889" y="552024"/>
                </a:lnTo>
                <a:lnTo>
                  <a:pt x="9118064" y="513187"/>
                </a:lnTo>
                <a:lnTo>
                  <a:pt x="9104353" y="475211"/>
                </a:lnTo>
                <a:lnTo>
                  <a:pt x="9087849" y="438165"/>
                </a:lnTo>
                <a:lnTo>
                  <a:pt x="9068643" y="402122"/>
                </a:lnTo>
                <a:lnTo>
                  <a:pt x="9046828" y="367150"/>
                </a:lnTo>
                <a:lnTo>
                  <a:pt x="9022498" y="333321"/>
                </a:lnTo>
                <a:lnTo>
                  <a:pt x="8995743" y="300705"/>
                </a:lnTo>
                <a:lnTo>
                  <a:pt x="8966657" y="269371"/>
                </a:lnTo>
                <a:lnTo>
                  <a:pt x="8935331" y="239392"/>
                </a:lnTo>
                <a:lnTo>
                  <a:pt x="8901859" y="210836"/>
                </a:lnTo>
                <a:lnTo>
                  <a:pt x="8866333" y="183775"/>
                </a:lnTo>
                <a:lnTo>
                  <a:pt x="8828845" y="158279"/>
                </a:lnTo>
                <a:lnTo>
                  <a:pt x="8789488" y="134418"/>
                </a:lnTo>
                <a:lnTo>
                  <a:pt x="8748354" y="112262"/>
                </a:lnTo>
                <a:lnTo>
                  <a:pt x="8705535" y="91883"/>
                </a:lnTo>
                <a:lnTo>
                  <a:pt x="8661124" y="73349"/>
                </a:lnTo>
                <a:lnTo>
                  <a:pt x="8615213" y="56733"/>
                </a:lnTo>
                <a:lnTo>
                  <a:pt x="8567895" y="42104"/>
                </a:lnTo>
                <a:lnTo>
                  <a:pt x="8519262" y="29532"/>
                </a:lnTo>
                <a:lnTo>
                  <a:pt x="8469407" y="19088"/>
                </a:lnTo>
                <a:lnTo>
                  <a:pt x="8418422" y="10842"/>
                </a:lnTo>
                <a:lnTo>
                  <a:pt x="8366399" y="4865"/>
                </a:lnTo>
                <a:lnTo>
                  <a:pt x="8313431" y="1228"/>
                </a:lnTo>
                <a:lnTo>
                  <a:pt x="8259610" y="0"/>
                </a:lnTo>
                <a:close/>
              </a:path>
            </a:pathLst>
          </a:custGeom>
          <a:solidFill>
            <a:srgbClr val="EB6507"/>
          </a:solidFill>
        </p:spPr>
        <p:txBody>
          <a:bodyPr wrap="square" lIns="0" tIns="0" rIns="0" bIns="0" rtlCol="0"/>
          <a:lstStyle/>
          <a:p>
            <a:endParaRPr/>
          </a:p>
        </p:txBody>
      </p:sp>
      <p:sp>
        <p:nvSpPr>
          <p:cNvPr id="18" name="bg object 18"/>
          <p:cNvSpPr/>
          <p:nvPr/>
        </p:nvSpPr>
        <p:spPr>
          <a:xfrm>
            <a:off x="25981" y="6324813"/>
            <a:ext cx="12140353" cy="533400"/>
          </a:xfrm>
          <a:custGeom>
            <a:avLst/>
            <a:gdLst/>
            <a:ahLst/>
            <a:cxnLst/>
            <a:rect l="l" t="t" r="r" b="b"/>
            <a:pathLst>
              <a:path w="9105265" h="533400">
                <a:moveTo>
                  <a:pt x="8241000" y="0"/>
                </a:moveTo>
                <a:lnTo>
                  <a:pt x="864028" y="0"/>
                </a:lnTo>
                <a:lnTo>
                  <a:pt x="810207" y="1228"/>
                </a:lnTo>
                <a:lnTo>
                  <a:pt x="757239" y="4865"/>
                </a:lnTo>
                <a:lnTo>
                  <a:pt x="705216" y="10842"/>
                </a:lnTo>
                <a:lnTo>
                  <a:pt x="654231" y="19088"/>
                </a:lnTo>
                <a:lnTo>
                  <a:pt x="604376" y="29532"/>
                </a:lnTo>
                <a:lnTo>
                  <a:pt x="555743" y="42104"/>
                </a:lnTo>
                <a:lnTo>
                  <a:pt x="508425" y="56733"/>
                </a:lnTo>
                <a:lnTo>
                  <a:pt x="462514" y="73349"/>
                </a:lnTo>
                <a:lnTo>
                  <a:pt x="418103" y="91883"/>
                </a:lnTo>
                <a:lnTo>
                  <a:pt x="375285" y="112262"/>
                </a:lnTo>
                <a:lnTo>
                  <a:pt x="334150" y="134418"/>
                </a:lnTo>
                <a:lnTo>
                  <a:pt x="294793" y="158279"/>
                </a:lnTo>
                <a:lnTo>
                  <a:pt x="257305" y="183775"/>
                </a:lnTo>
                <a:lnTo>
                  <a:pt x="221779" y="210836"/>
                </a:lnTo>
                <a:lnTo>
                  <a:pt x="188307" y="239392"/>
                </a:lnTo>
                <a:lnTo>
                  <a:pt x="156981" y="269371"/>
                </a:lnTo>
                <a:lnTo>
                  <a:pt x="127895" y="300705"/>
                </a:lnTo>
                <a:lnTo>
                  <a:pt x="101141" y="333321"/>
                </a:lnTo>
                <a:lnTo>
                  <a:pt x="76810" y="367150"/>
                </a:lnTo>
                <a:lnTo>
                  <a:pt x="54995" y="402122"/>
                </a:lnTo>
                <a:lnTo>
                  <a:pt x="35789" y="438165"/>
                </a:lnTo>
                <a:lnTo>
                  <a:pt x="19285" y="475211"/>
                </a:lnTo>
                <a:lnTo>
                  <a:pt x="5574" y="513187"/>
                </a:lnTo>
                <a:lnTo>
                  <a:pt x="0" y="533186"/>
                </a:lnTo>
                <a:lnTo>
                  <a:pt x="9105029" y="533186"/>
                </a:lnTo>
                <a:lnTo>
                  <a:pt x="9085743" y="475211"/>
                </a:lnTo>
                <a:lnTo>
                  <a:pt x="9069239" y="438165"/>
                </a:lnTo>
                <a:lnTo>
                  <a:pt x="9050033" y="402122"/>
                </a:lnTo>
                <a:lnTo>
                  <a:pt x="9028218" y="367150"/>
                </a:lnTo>
                <a:lnTo>
                  <a:pt x="9003888" y="333321"/>
                </a:lnTo>
                <a:lnTo>
                  <a:pt x="8977133" y="300705"/>
                </a:lnTo>
                <a:lnTo>
                  <a:pt x="8948047" y="269371"/>
                </a:lnTo>
                <a:lnTo>
                  <a:pt x="8916721" y="239392"/>
                </a:lnTo>
                <a:lnTo>
                  <a:pt x="8883249" y="210836"/>
                </a:lnTo>
                <a:lnTo>
                  <a:pt x="8847723" y="183775"/>
                </a:lnTo>
                <a:lnTo>
                  <a:pt x="8810235" y="158279"/>
                </a:lnTo>
                <a:lnTo>
                  <a:pt x="8770878" y="134418"/>
                </a:lnTo>
                <a:lnTo>
                  <a:pt x="8729744" y="112262"/>
                </a:lnTo>
                <a:lnTo>
                  <a:pt x="8686925" y="91883"/>
                </a:lnTo>
                <a:lnTo>
                  <a:pt x="8642514" y="73349"/>
                </a:lnTo>
                <a:lnTo>
                  <a:pt x="8596603" y="56733"/>
                </a:lnTo>
                <a:lnTo>
                  <a:pt x="8549285" y="42104"/>
                </a:lnTo>
                <a:lnTo>
                  <a:pt x="8500652" y="29532"/>
                </a:lnTo>
                <a:lnTo>
                  <a:pt x="8450797" y="19088"/>
                </a:lnTo>
                <a:lnTo>
                  <a:pt x="8399812" y="10842"/>
                </a:lnTo>
                <a:lnTo>
                  <a:pt x="8347789" y="4865"/>
                </a:lnTo>
                <a:lnTo>
                  <a:pt x="8294821" y="1228"/>
                </a:lnTo>
                <a:lnTo>
                  <a:pt x="8241000" y="0"/>
                </a:lnTo>
                <a:close/>
              </a:path>
            </a:pathLst>
          </a:custGeom>
          <a:solidFill>
            <a:srgbClr val="4C607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4C6072"/>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800" b="0" i="0">
                <a:solidFill>
                  <a:schemeClr val="bg1"/>
                </a:solidFill>
                <a:latin typeface="Arial"/>
                <a:cs typeface="Arial"/>
              </a:defRPr>
            </a:lvl1pPr>
          </a:lstStyle>
          <a:p>
            <a:pPr marL="12700">
              <a:lnSpc>
                <a:spcPts val="2039"/>
              </a:lnSpc>
            </a:pPr>
            <a:r>
              <a:rPr lang="en-IE" spc="-30"/>
              <a:t>Insert</a:t>
            </a:r>
            <a:r>
              <a:rPr lang="en-IE" spc="-70"/>
              <a:t> </a:t>
            </a:r>
            <a:r>
              <a:rPr lang="en-IE" spc="-75"/>
              <a:t>Date</a:t>
            </a:r>
            <a:r>
              <a:rPr lang="en-IE" spc="-70"/>
              <a:t> </a:t>
            </a:r>
            <a:r>
              <a:rPr lang="en-IE" spc="-40"/>
              <a:t>Here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29801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a:t>Page title goes here</a:t>
            </a:r>
            <a:endParaRPr lang="en-GB"/>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8" r:id="rId22"/>
    <p:sldLayoutId id="2147483699" r:id="rId23"/>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5.png"/><Relationship Id="rId7" Type="http://schemas.openxmlformats.org/officeDocument/2006/relationships/image" Target="../media/image2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ftr" sz="quarter" idx="4294967295"/>
          </p:nvPr>
        </p:nvSpPr>
        <p:spPr>
          <a:xfrm>
            <a:off x="0" y="6405563"/>
            <a:ext cx="2306638" cy="227435"/>
          </a:xfrm>
          <a:prstGeom prst="rect">
            <a:avLst/>
          </a:prstGeom>
        </p:spPr>
        <p:txBody>
          <a:bodyPr vert="horz" wrap="square" lIns="0" tIns="0" rIns="0" bIns="0" rtlCol="0" anchor="t" anchorCtr="0">
            <a:spAutoFit/>
          </a:bodyPr>
          <a:lstStyle/>
          <a:p>
            <a:pPr marL="12700">
              <a:lnSpc>
                <a:spcPts val="2039"/>
              </a:lnSpc>
            </a:pPr>
            <a:r>
              <a:rPr lang="en-IE" spc="-30" dirty="0">
                <a:solidFill>
                  <a:schemeClr val="bg1"/>
                </a:solidFill>
              </a:rPr>
              <a:t>DATE 02/09/2026</a:t>
            </a:r>
          </a:p>
        </p:txBody>
      </p:sp>
      <p:sp>
        <p:nvSpPr>
          <p:cNvPr id="3" name="TextBox 2">
            <a:extLst>
              <a:ext uri="{FF2B5EF4-FFF2-40B4-BE49-F238E27FC236}">
                <a16:creationId xmlns:a16="http://schemas.microsoft.com/office/drawing/2014/main" id="{136A0CA0-5D23-3954-CB33-820DE0B664DC}"/>
              </a:ext>
            </a:extLst>
          </p:cNvPr>
          <p:cNvSpPr txBox="1"/>
          <p:nvPr/>
        </p:nvSpPr>
        <p:spPr>
          <a:xfrm>
            <a:off x="1818640" y="1869440"/>
            <a:ext cx="819738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6600" dirty="0">
                <a:solidFill>
                  <a:schemeClr val="bg1"/>
                </a:solidFill>
                <a:latin typeface="Calibri"/>
                <a:ea typeface="Calibri"/>
                <a:cs typeface="Calibri"/>
              </a:rPr>
              <a:t>SDCC Migrant Integration Strategy 2026-2030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D9A3-83B6-7409-DA95-BF8D19F1F1F6}"/>
              </a:ext>
            </a:extLst>
          </p:cNvPr>
          <p:cNvSpPr>
            <a:spLocks noGrp="1"/>
          </p:cNvSpPr>
          <p:nvPr>
            <p:ph type="title"/>
          </p:nvPr>
        </p:nvSpPr>
        <p:spPr>
          <a:xfrm>
            <a:off x="2047055" y="1624156"/>
            <a:ext cx="8088927" cy="2340641"/>
          </a:xfrm>
        </p:spPr>
        <p:txBody>
          <a:bodyPr vert="horz" wrap="square" lIns="0" tIns="0" rIns="0" bIns="0" rtlCol="0" anchor="t">
            <a:spAutoFit/>
          </a:bodyPr>
          <a:lstStyle/>
          <a:p>
            <a:pPr algn="l"/>
            <a:r>
              <a:rPr lang="en-IE" sz="2400" b="0" dirty="0">
                <a:latin typeface="Arial"/>
                <a:cs typeface="Arial"/>
              </a:rPr>
              <a:t>South Dublin County Council is developing its next Migrant Integration Strategy, building on the previous strategy and responding to changing demographics, emerging needs, and national policy developments. The previous SDCC Integration Strategy has concluded, and a refreshed evidence base is required.</a:t>
            </a:r>
            <a:endParaRPr lang="en-IE" sz="2400">
              <a:latin typeface="Arial"/>
            </a:endParaRPr>
          </a:p>
          <a:p>
            <a:endParaRPr lang="en-IE" sz="2500" dirty="0">
              <a:cs typeface="Arial"/>
            </a:endParaRPr>
          </a:p>
        </p:txBody>
      </p:sp>
      <p:pic>
        <p:nvPicPr>
          <p:cNvPr id="16" name="Picture 15" descr="A black and white sign with white text&#10;&#10;AI-generated content may be incorrect.">
            <a:extLst>
              <a:ext uri="{FF2B5EF4-FFF2-40B4-BE49-F238E27FC236}">
                <a16:creationId xmlns:a16="http://schemas.microsoft.com/office/drawing/2014/main" id="{15B09AE0-383A-8612-5F08-93560B29FBD9}"/>
              </a:ext>
            </a:extLst>
          </p:cNvPr>
          <p:cNvPicPr>
            <a:picLocks noChangeAspect="1"/>
          </p:cNvPicPr>
          <p:nvPr/>
        </p:nvPicPr>
        <p:blipFill>
          <a:blip r:embed="rId2"/>
          <a:stretch>
            <a:fillRect/>
          </a:stretch>
        </p:blipFill>
        <p:spPr>
          <a:xfrm>
            <a:off x="1919536" y="6237312"/>
            <a:ext cx="2216123" cy="409407"/>
          </a:xfrm>
          <a:prstGeom prst="rect">
            <a:avLst/>
          </a:prstGeom>
        </p:spPr>
      </p:pic>
      <p:sp>
        <p:nvSpPr>
          <p:cNvPr id="3" name="Freeform 5">
            <a:extLst>
              <a:ext uri="{FF2B5EF4-FFF2-40B4-BE49-F238E27FC236}">
                <a16:creationId xmlns:a16="http://schemas.microsoft.com/office/drawing/2014/main" id="{210C5F8D-DA98-528E-6E9C-49CA3C0E0B55}"/>
              </a:ext>
            </a:extLst>
          </p:cNvPr>
          <p:cNvSpPr/>
          <p:nvPr/>
        </p:nvSpPr>
        <p:spPr>
          <a:xfrm rot="21096678">
            <a:off x="8499582" y="3209654"/>
            <a:ext cx="2463735" cy="3402455"/>
          </a:xfrm>
          <a:custGeom>
            <a:avLst/>
            <a:gdLst/>
            <a:ahLst/>
            <a:cxnLst/>
            <a:rect l="l" t="t" r="r" b="b"/>
            <a:pathLst>
              <a:path w="4647516" h="6580553">
                <a:moveTo>
                  <a:pt x="0" y="0"/>
                </a:moveTo>
                <a:lnTo>
                  <a:pt x="4647516" y="0"/>
                </a:lnTo>
                <a:lnTo>
                  <a:pt x="4647516" y="6580553"/>
                </a:lnTo>
                <a:lnTo>
                  <a:pt x="0" y="6580553"/>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70498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32653-87DB-ED90-9D60-77EC56AC5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56153-19CD-3FD2-5ED9-840AA2BCDAA2}"/>
              </a:ext>
            </a:extLst>
          </p:cNvPr>
          <p:cNvSpPr>
            <a:spLocks noGrp="1"/>
          </p:cNvSpPr>
          <p:nvPr>
            <p:ph type="title"/>
          </p:nvPr>
        </p:nvSpPr>
        <p:spPr/>
        <p:txBody>
          <a:bodyPr/>
          <a:lstStyle/>
          <a:p>
            <a:pPr algn="ctr"/>
            <a:br>
              <a:rPr lang="en-IE" dirty="0"/>
            </a:br>
            <a:endParaRPr lang="en-IE" dirty="0"/>
          </a:p>
        </p:txBody>
      </p:sp>
      <p:sp>
        <p:nvSpPr>
          <p:cNvPr id="3" name="TextBox 2">
            <a:extLst>
              <a:ext uri="{FF2B5EF4-FFF2-40B4-BE49-F238E27FC236}">
                <a16:creationId xmlns:a16="http://schemas.microsoft.com/office/drawing/2014/main" id="{3BD64086-AE53-CD80-0CD6-FA03B9F6CF7E}"/>
              </a:ext>
            </a:extLst>
          </p:cNvPr>
          <p:cNvSpPr txBox="1"/>
          <p:nvPr/>
        </p:nvSpPr>
        <p:spPr>
          <a:xfrm>
            <a:off x="1194190" y="279518"/>
            <a:ext cx="9935716" cy="4412618"/>
          </a:xfrm>
          <a:prstGeom prst="rect">
            <a:avLst/>
          </a:prstGeom>
          <a:noFill/>
        </p:spPr>
        <p:txBody>
          <a:bodyPr wrap="square" lIns="91440" tIns="45720" rIns="91440" bIns="45720" rtlCol="0" anchor="t">
            <a:spAutoFit/>
          </a:bodyPr>
          <a:lstStyle/>
          <a:p>
            <a:pPr algn="l">
              <a:lnSpc>
                <a:spcPts val="4319"/>
              </a:lnSpc>
            </a:pPr>
            <a:r>
              <a:rPr lang="en-US" dirty="0">
                <a:solidFill>
                  <a:schemeClr val="bg1"/>
                </a:solidFill>
                <a:latin typeface="Arial"/>
                <a:cs typeface="Arial"/>
              </a:rPr>
              <a:t>The consultation and survey carried out to prepare the work are structured around five interconnected areas:</a:t>
            </a:r>
          </a:p>
          <a:p>
            <a:pPr algn="l">
              <a:lnSpc>
                <a:spcPts val="4319"/>
              </a:lnSpc>
            </a:pPr>
            <a:endParaRPr lang="en-US" dirty="0">
              <a:solidFill>
                <a:schemeClr val="bg1"/>
              </a:solidFill>
              <a:latin typeface="Arial"/>
              <a:cs typeface="Arial"/>
            </a:endParaRPr>
          </a:p>
          <a:p>
            <a:pPr marL="862965" lvl="1" indent="-431800" algn="l">
              <a:lnSpc>
                <a:spcPts val="4319"/>
              </a:lnSpc>
              <a:buChar char="•"/>
            </a:pPr>
            <a:r>
              <a:rPr lang="en-US" dirty="0">
                <a:solidFill>
                  <a:schemeClr val="bg1"/>
                </a:solidFill>
                <a:latin typeface="Arial"/>
                <a:cs typeface="Arial"/>
              </a:rPr>
              <a:t>Housing, Income Security &amp; Social Inclusion    </a:t>
            </a:r>
          </a:p>
          <a:p>
            <a:pPr marL="862965" lvl="1" indent="-431800" algn="l">
              <a:lnSpc>
                <a:spcPts val="4319"/>
              </a:lnSpc>
              <a:buChar char="•"/>
            </a:pPr>
            <a:r>
              <a:rPr lang="en-US" dirty="0">
                <a:solidFill>
                  <a:schemeClr val="bg1"/>
                </a:solidFill>
                <a:latin typeface="Arial"/>
                <a:cs typeface="Arial"/>
              </a:rPr>
              <a:t>Employment, Skills Recognition &amp; Economic Participation</a:t>
            </a:r>
          </a:p>
          <a:p>
            <a:pPr marL="862965" lvl="1" indent="-431800" algn="l">
              <a:lnSpc>
                <a:spcPts val="4319"/>
              </a:lnSpc>
              <a:buChar char="•"/>
            </a:pPr>
            <a:r>
              <a:rPr lang="en-US" dirty="0">
                <a:solidFill>
                  <a:schemeClr val="bg1"/>
                </a:solidFill>
                <a:latin typeface="Arial"/>
                <a:cs typeface="Arial"/>
              </a:rPr>
              <a:t>Education, Language Supports &amp; Youth Integration</a:t>
            </a:r>
          </a:p>
          <a:p>
            <a:pPr marL="862965" lvl="1" indent="-431800" algn="l">
              <a:lnSpc>
                <a:spcPts val="4319"/>
              </a:lnSpc>
              <a:buChar char="•"/>
            </a:pPr>
            <a:r>
              <a:rPr lang="en-US" dirty="0">
                <a:solidFill>
                  <a:schemeClr val="bg1"/>
                </a:solidFill>
                <a:latin typeface="Arial"/>
                <a:cs typeface="Arial"/>
              </a:rPr>
              <a:t>Health, Wellbeing &amp; Access to Services</a:t>
            </a:r>
          </a:p>
          <a:p>
            <a:pPr marL="862965" lvl="1" indent="-431800" algn="l">
              <a:lnSpc>
                <a:spcPts val="4319"/>
              </a:lnSpc>
              <a:buChar char="•"/>
            </a:pPr>
            <a:r>
              <a:rPr lang="en-US" dirty="0">
                <a:solidFill>
                  <a:schemeClr val="bg1"/>
                </a:solidFill>
                <a:latin typeface="Arial"/>
                <a:cs typeface="Arial"/>
              </a:rPr>
              <a:t>Belonging, Participation &amp; Anti-Racism</a:t>
            </a:r>
            <a:endParaRPr lang="en-GB">
              <a:solidFill>
                <a:schemeClr val="bg1"/>
              </a:solidFill>
              <a:latin typeface="Arial"/>
              <a:cs typeface="Arial"/>
            </a:endParaRPr>
          </a:p>
        </p:txBody>
      </p:sp>
      <p:pic>
        <p:nvPicPr>
          <p:cNvPr id="5" name="Picture 4" descr="A black and white sign with white text&#10;&#10;AI-generated content may be incorrect.">
            <a:extLst>
              <a:ext uri="{FF2B5EF4-FFF2-40B4-BE49-F238E27FC236}">
                <a16:creationId xmlns:a16="http://schemas.microsoft.com/office/drawing/2014/main" id="{FA16F6F4-265C-CCC1-E8F2-4CED87163702}"/>
              </a:ext>
            </a:extLst>
          </p:cNvPr>
          <p:cNvPicPr>
            <a:picLocks noChangeAspect="1"/>
          </p:cNvPicPr>
          <p:nvPr/>
        </p:nvPicPr>
        <p:blipFill>
          <a:blip r:embed="rId3"/>
          <a:stretch>
            <a:fillRect/>
          </a:stretch>
        </p:blipFill>
        <p:spPr>
          <a:xfrm>
            <a:off x="1732771" y="6169075"/>
            <a:ext cx="2216123" cy="409407"/>
          </a:xfrm>
          <a:prstGeom prst="rect">
            <a:avLst/>
          </a:prstGeom>
        </p:spPr>
      </p:pic>
      <p:pic>
        <p:nvPicPr>
          <p:cNvPr id="4" name="Graphic 3" descr="SDCC-Icons_blue_House and Tree 1">
            <a:extLst>
              <a:ext uri="{FF2B5EF4-FFF2-40B4-BE49-F238E27FC236}">
                <a16:creationId xmlns:a16="http://schemas.microsoft.com/office/drawing/2014/main" id="{28851913-28EB-E421-8858-919C604B9A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94448" y="1235732"/>
            <a:ext cx="1479396" cy="1403585"/>
          </a:xfrm>
          <a:prstGeom prst="rect">
            <a:avLst/>
          </a:prstGeom>
        </p:spPr>
      </p:pic>
      <p:pic>
        <p:nvPicPr>
          <p:cNvPr id="6" name="Graphic 5" descr="SDCC-Icons_blue_suitcase">
            <a:extLst>
              <a:ext uri="{FF2B5EF4-FFF2-40B4-BE49-F238E27FC236}">
                <a16:creationId xmlns:a16="http://schemas.microsoft.com/office/drawing/2014/main" id="{063429B1-791F-C279-A6B8-76EA1F8905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03888" y="1936595"/>
            <a:ext cx="1860396" cy="1488689"/>
          </a:xfrm>
          <a:prstGeom prst="rect">
            <a:avLst/>
          </a:prstGeom>
        </p:spPr>
      </p:pic>
      <p:pic>
        <p:nvPicPr>
          <p:cNvPr id="7" name="Graphic 6" descr="SDCC-Icons_blue_book">
            <a:extLst>
              <a:ext uri="{FF2B5EF4-FFF2-40B4-BE49-F238E27FC236}">
                <a16:creationId xmlns:a16="http://schemas.microsoft.com/office/drawing/2014/main" id="{4F051A33-7EBD-C783-E9F5-7B9F238455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86546" y="2624253"/>
            <a:ext cx="2009079" cy="1609494"/>
          </a:xfrm>
          <a:prstGeom prst="rect">
            <a:avLst/>
          </a:prstGeom>
        </p:spPr>
      </p:pic>
      <p:pic>
        <p:nvPicPr>
          <p:cNvPr id="8" name="Graphic 7" descr="SDCC-Icons_blue_conversation">
            <a:extLst>
              <a:ext uri="{FF2B5EF4-FFF2-40B4-BE49-F238E27FC236}">
                <a16:creationId xmlns:a16="http://schemas.microsoft.com/office/drawing/2014/main" id="{87EB396B-3731-1365-ED2F-04457FD6143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76817" y="4236225"/>
            <a:ext cx="1693127" cy="1460811"/>
          </a:xfrm>
          <a:prstGeom prst="rect">
            <a:avLst/>
          </a:prstGeom>
        </p:spPr>
      </p:pic>
      <p:pic>
        <p:nvPicPr>
          <p:cNvPr id="9" name="Graphic 8" descr="SDCC-Icons_embrace_people_inclusion">
            <a:extLst>
              <a:ext uri="{FF2B5EF4-FFF2-40B4-BE49-F238E27FC236}">
                <a16:creationId xmlns:a16="http://schemas.microsoft.com/office/drawing/2014/main" id="{9DCCEE94-3DE2-1AD8-90F5-E638F34805F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23361" y="3419583"/>
            <a:ext cx="1488689" cy="1488689"/>
          </a:xfrm>
          <a:prstGeom prst="rect">
            <a:avLst/>
          </a:prstGeom>
        </p:spPr>
      </p:pic>
    </p:spTree>
    <p:extLst>
      <p:ext uri="{BB962C8B-B14F-4D97-AF65-F5344CB8AC3E}">
        <p14:creationId xmlns:p14="http://schemas.microsoft.com/office/powerpoint/2010/main" val="247702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3E864-910E-8E36-6C1A-84A32C4B95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7DF9A-C8ED-5582-62E4-18930B04FFFD}"/>
              </a:ext>
            </a:extLst>
          </p:cNvPr>
          <p:cNvSpPr>
            <a:spLocks noGrp="1"/>
          </p:cNvSpPr>
          <p:nvPr>
            <p:ph type="title"/>
          </p:nvPr>
        </p:nvSpPr>
        <p:spPr/>
        <p:txBody>
          <a:bodyPr/>
          <a:lstStyle/>
          <a:p>
            <a:pPr algn="ctr"/>
            <a:br>
              <a:rPr lang="en-IE"/>
            </a:br>
            <a:endParaRPr lang="en-IE"/>
          </a:p>
        </p:txBody>
      </p:sp>
      <p:sp>
        <p:nvSpPr>
          <p:cNvPr id="9" name="TextBox 8">
            <a:extLst>
              <a:ext uri="{FF2B5EF4-FFF2-40B4-BE49-F238E27FC236}">
                <a16:creationId xmlns:a16="http://schemas.microsoft.com/office/drawing/2014/main" id="{0BC5783D-AE6C-390B-B0E3-3902D6D8F2CC}"/>
              </a:ext>
            </a:extLst>
          </p:cNvPr>
          <p:cNvSpPr txBox="1"/>
          <p:nvPr/>
        </p:nvSpPr>
        <p:spPr>
          <a:xfrm>
            <a:off x="507875" y="1442143"/>
            <a:ext cx="8452502" cy="4206408"/>
          </a:xfrm>
          <a:prstGeom prst="rect">
            <a:avLst/>
          </a:prstGeom>
          <a:noFill/>
        </p:spPr>
        <p:txBody>
          <a:bodyPr wrap="square" lIns="91440" tIns="45720" rIns="91440" bIns="45720" rtlCol="0" anchor="t">
            <a:spAutoFit/>
          </a:bodyPr>
          <a:lstStyle/>
          <a:p>
            <a:pPr>
              <a:lnSpc>
                <a:spcPct val="114999"/>
              </a:lnSpc>
            </a:pPr>
            <a:r>
              <a:rPr lang="en-GB" b="1" dirty="0">
                <a:solidFill>
                  <a:schemeClr val="bg1"/>
                </a:solidFill>
                <a:latin typeface="Arial"/>
                <a:ea typeface="Calibri"/>
                <a:cs typeface="Arial"/>
              </a:rPr>
              <a:t>Stakeholders were engaged through surveys, focus groups and consultation and divided in four tiers: </a:t>
            </a:r>
            <a:endParaRPr lang="en-US" b="1">
              <a:solidFill>
                <a:schemeClr val="bg1"/>
              </a:solidFill>
              <a:latin typeface="Arial"/>
              <a:ea typeface="Calibri"/>
              <a:cs typeface="Arial"/>
            </a:endParaRPr>
          </a:p>
          <a:p>
            <a:pPr>
              <a:lnSpc>
                <a:spcPct val="114999"/>
              </a:lnSpc>
            </a:pPr>
            <a:r>
              <a:rPr lang="en-GB" b="1" dirty="0">
                <a:solidFill>
                  <a:schemeClr val="bg1"/>
                </a:solidFill>
                <a:latin typeface="Arial"/>
                <a:ea typeface="Calibri"/>
                <a:cs typeface="Arial"/>
              </a:rPr>
              <a:t>1. Internal SDCC Departments </a:t>
            </a:r>
            <a:endParaRPr lang="en-US" b="1">
              <a:solidFill>
                <a:schemeClr val="bg1"/>
              </a:solidFill>
              <a:latin typeface="Arial"/>
              <a:ea typeface="Calibri"/>
              <a:cs typeface="Arial"/>
            </a:endParaRPr>
          </a:p>
          <a:p>
            <a:pPr>
              <a:lnSpc>
                <a:spcPct val="114999"/>
              </a:lnSpc>
            </a:pPr>
            <a:r>
              <a:rPr lang="en-GB" b="1" dirty="0">
                <a:solidFill>
                  <a:schemeClr val="bg1"/>
                </a:solidFill>
                <a:latin typeface="Arial"/>
                <a:ea typeface="Calibri"/>
                <a:cs typeface="Arial"/>
              </a:rPr>
              <a:t>2. Statutory &amp; Sectoral Partners (e.g. ETBs, </a:t>
            </a:r>
            <a:r>
              <a:rPr lang="en-GB" b="1" dirty="0" err="1">
                <a:solidFill>
                  <a:schemeClr val="bg1"/>
                </a:solidFill>
                <a:latin typeface="Arial"/>
                <a:ea typeface="Calibri"/>
                <a:cs typeface="Arial"/>
              </a:rPr>
              <a:t>Tusla</a:t>
            </a:r>
            <a:r>
              <a:rPr lang="en-GB" b="1" dirty="0">
                <a:solidFill>
                  <a:schemeClr val="bg1"/>
                </a:solidFill>
                <a:latin typeface="Arial"/>
                <a:ea typeface="Calibri"/>
                <a:cs typeface="Arial"/>
              </a:rPr>
              <a:t>, Gardaí, HSE) </a:t>
            </a:r>
            <a:endParaRPr lang="en-US" b="1">
              <a:solidFill>
                <a:schemeClr val="bg1"/>
              </a:solidFill>
              <a:latin typeface="Arial"/>
              <a:ea typeface="Calibri"/>
              <a:cs typeface="Arial"/>
            </a:endParaRPr>
          </a:p>
          <a:p>
            <a:pPr>
              <a:lnSpc>
                <a:spcPct val="114999"/>
              </a:lnSpc>
            </a:pPr>
            <a:r>
              <a:rPr lang="en-GB" b="1" dirty="0">
                <a:solidFill>
                  <a:schemeClr val="bg1"/>
                </a:solidFill>
                <a:latin typeface="Arial"/>
                <a:ea typeface="Calibri"/>
                <a:cs typeface="Arial"/>
              </a:rPr>
              <a:t>3. Civil Society, Advocacy &amp; Community Organisations. </a:t>
            </a:r>
            <a:endParaRPr lang="en-US" b="1">
              <a:solidFill>
                <a:schemeClr val="bg1"/>
              </a:solidFill>
              <a:latin typeface="Arial"/>
              <a:ea typeface="Calibri"/>
              <a:cs typeface="Arial"/>
            </a:endParaRPr>
          </a:p>
          <a:p>
            <a:pPr>
              <a:lnSpc>
                <a:spcPct val="114999"/>
              </a:lnSpc>
            </a:pPr>
            <a:r>
              <a:rPr lang="en-GB" b="1" dirty="0">
                <a:solidFill>
                  <a:schemeClr val="bg1"/>
                </a:solidFill>
                <a:latin typeface="Arial"/>
                <a:ea typeface="Calibri"/>
                <a:cs typeface="Arial"/>
              </a:rPr>
              <a:t>4. Specialised / harder-to-reach groups, including International Protection Applicants.</a:t>
            </a:r>
          </a:p>
          <a:p>
            <a:pPr>
              <a:lnSpc>
                <a:spcPct val="114999"/>
              </a:lnSpc>
            </a:pPr>
            <a:endParaRPr lang="en-GB" b="1" dirty="0">
              <a:solidFill>
                <a:schemeClr val="bg1"/>
              </a:solidFill>
              <a:latin typeface="Arial"/>
              <a:ea typeface="Calibri"/>
              <a:cs typeface="Arial"/>
            </a:endParaRPr>
          </a:p>
          <a:p>
            <a:pPr>
              <a:lnSpc>
                <a:spcPct val="114999"/>
              </a:lnSpc>
            </a:pPr>
            <a:endParaRPr lang="en-GB" b="1" dirty="0">
              <a:solidFill>
                <a:schemeClr val="bg1"/>
              </a:solidFill>
              <a:latin typeface="Arial"/>
              <a:ea typeface="Calibri"/>
              <a:cs typeface="Arial"/>
            </a:endParaRPr>
          </a:p>
          <a:p>
            <a:pPr>
              <a:lnSpc>
                <a:spcPct val="114999"/>
              </a:lnSpc>
            </a:pPr>
            <a:endParaRPr lang="en-GB" b="1" dirty="0">
              <a:solidFill>
                <a:schemeClr val="bg1"/>
              </a:solidFill>
              <a:latin typeface="Arial"/>
              <a:ea typeface="Calibri"/>
              <a:cs typeface="Arial"/>
            </a:endParaRPr>
          </a:p>
          <a:p>
            <a:pPr>
              <a:lnSpc>
                <a:spcPct val="114999"/>
              </a:lnSpc>
            </a:pPr>
            <a:r>
              <a:rPr lang="en-GB" b="1" dirty="0">
                <a:solidFill>
                  <a:schemeClr val="bg1"/>
                </a:solidFill>
                <a:latin typeface="Arial"/>
                <a:ea typeface="Calibri"/>
                <a:cs typeface="Arial"/>
              </a:rPr>
              <a:t>The findings of the survey supported the development of the strategy outlining the areas where the support is needed and identified key actions to ensure the achievement of the goals outlined in the Strategy.</a:t>
            </a:r>
            <a:endParaRPr lang="en-GB" b="1">
              <a:solidFill>
                <a:schemeClr val="bg1"/>
              </a:solidFill>
              <a:latin typeface="Arial"/>
              <a:cs typeface="Arial"/>
            </a:endParaRPr>
          </a:p>
        </p:txBody>
      </p:sp>
      <p:pic>
        <p:nvPicPr>
          <p:cNvPr id="5" name="Picture 4" descr="A black and white sign with white text&#10;&#10;AI-generated content may be incorrect.">
            <a:extLst>
              <a:ext uri="{FF2B5EF4-FFF2-40B4-BE49-F238E27FC236}">
                <a16:creationId xmlns:a16="http://schemas.microsoft.com/office/drawing/2014/main" id="{AA833F69-DBF1-C0A4-C280-A1B6E9926053}"/>
              </a:ext>
            </a:extLst>
          </p:cNvPr>
          <p:cNvPicPr>
            <a:picLocks noChangeAspect="1"/>
          </p:cNvPicPr>
          <p:nvPr/>
        </p:nvPicPr>
        <p:blipFill>
          <a:blip r:embed="rId3"/>
          <a:stretch>
            <a:fillRect/>
          </a:stretch>
        </p:blipFill>
        <p:spPr>
          <a:xfrm>
            <a:off x="1938948" y="6169075"/>
            <a:ext cx="2216123" cy="409407"/>
          </a:xfrm>
          <a:prstGeom prst="rect">
            <a:avLst/>
          </a:prstGeom>
        </p:spPr>
      </p:pic>
      <p:pic>
        <p:nvPicPr>
          <p:cNvPr id="7" name="Picture 6">
            <a:extLst>
              <a:ext uri="{FF2B5EF4-FFF2-40B4-BE49-F238E27FC236}">
                <a16:creationId xmlns:a16="http://schemas.microsoft.com/office/drawing/2014/main" id="{26DAED9E-BD02-66B8-84B4-2AC8C042E8E1}"/>
              </a:ext>
            </a:extLst>
          </p:cNvPr>
          <p:cNvPicPr>
            <a:picLocks noChangeAspect="1"/>
          </p:cNvPicPr>
          <p:nvPr/>
        </p:nvPicPr>
        <p:blipFill>
          <a:blip r:embed="rId4"/>
          <a:stretch>
            <a:fillRect/>
          </a:stretch>
        </p:blipFill>
        <p:spPr>
          <a:xfrm>
            <a:off x="7833378" y="172720"/>
            <a:ext cx="3881085" cy="2540000"/>
          </a:xfrm>
          <a:prstGeom prst="rect">
            <a:avLst/>
          </a:prstGeom>
        </p:spPr>
      </p:pic>
      <p:pic>
        <p:nvPicPr>
          <p:cNvPr id="8" name="Picture 7">
            <a:extLst>
              <a:ext uri="{FF2B5EF4-FFF2-40B4-BE49-F238E27FC236}">
                <a16:creationId xmlns:a16="http://schemas.microsoft.com/office/drawing/2014/main" id="{A5E514B9-D203-A630-682A-13C3C2975908}"/>
              </a:ext>
            </a:extLst>
          </p:cNvPr>
          <p:cNvPicPr>
            <a:picLocks noChangeAspect="1"/>
          </p:cNvPicPr>
          <p:nvPr/>
        </p:nvPicPr>
        <p:blipFill>
          <a:blip r:embed="rId5"/>
          <a:stretch>
            <a:fillRect/>
          </a:stretch>
        </p:blipFill>
        <p:spPr>
          <a:xfrm>
            <a:off x="8696960" y="2936240"/>
            <a:ext cx="3129280" cy="3230880"/>
          </a:xfrm>
          <a:prstGeom prst="rect">
            <a:avLst/>
          </a:prstGeom>
        </p:spPr>
      </p:pic>
    </p:spTree>
    <p:extLst>
      <p:ext uri="{BB962C8B-B14F-4D97-AF65-F5344CB8AC3E}">
        <p14:creationId xmlns:p14="http://schemas.microsoft.com/office/powerpoint/2010/main" val="2705930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9FBFC-B481-9560-78C3-059AE4085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354BE-B1A3-A5D3-0471-AECF86653480}"/>
              </a:ext>
            </a:extLst>
          </p:cNvPr>
          <p:cNvSpPr>
            <a:spLocks noGrp="1"/>
          </p:cNvSpPr>
          <p:nvPr>
            <p:ph type="title"/>
          </p:nvPr>
        </p:nvSpPr>
        <p:spPr/>
        <p:txBody>
          <a:bodyPr/>
          <a:lstStyle/>
          <a:p>
            <a:pPr algn="ctr"/>
            <a:br>
              <a:rPr lang="en-IE"/>
            </a:br>
            <a:endParaRPr lang="en-IE"/>
          </a:p>
        </p:txBody>
      </p:sp>
      <p:sp>
        <p:nvSpPr>
          <p:cNvPr id="3" name="TextBox 2">
            <a:extLst>
              <a:ext uri="{FF2B5EF4-FFF2-40B4-BE49-F238E27FC236}">
                <a16:creationId xmlns:a16="http://schemas.microsoft.com/office/drawing/2014/main" id="{5EC49447-8250-A9C5-87C4-8D6EC6388F95}"/>
              </a:ext>
            </a:extLst>
          </p:cNvPr>
          <p:cNvSpPr txBox="1"/>
          <p:nvPr/>
        </p:nvSpPr>
        <p:spPr>
          <a:xfrm>
            <a:off x="766726" y="737"/>
            <a:ext cx="9387449" cy="477054"/>
          </a:xfrm>
          <a:prstGeom prst="rect">
            <a:avLst/>
          </a:prstGeom>
          <a:noFill/>
        </p:spPr>
        <p:txBody>
          <a:bodyPr wrap="square" lIns="91440" tIns="45720" rIns="91440" bIns="45720" rtlCol="0" anchor="t">
            <a:spAutoFit/>
          </a:bodyPr>
          <a:lstStyle/>
          <a:p>
            <a:r>
              <a:rPr lang="en-GB" sz="2500" b="1" dirty="0">
                <a:solidFill>
                  <a:schemeClr val="bg1"/>
                </a:solidFill>
                <a:latin typeface="Arial"/>
                <a:cs typeface="Arial"/>
              </a:rPr>
              <a:t>Strategic objectives by Pillar</a:t>
            </a:r>
            <a:endParaRPr lang="en-US" dirty="0">
              <a:solidFill>
                <a:schemeClr val="bg1"/>
              </a:solidFill>
            </a:endParaRPr>
          </a:p>
        </p:txBody>
      </p:sp>
      <p:pic>
        <p:nvPicPr>
          <p:cNvPr id="5" name="Picture 4" descr="A black and white sign with white text&#10;&#10;AI-generated content may be incorrect.">
            <a:extLst>
              <a:ext uri="{FF2B5EF4-FFF2-40B4-BE49-F238E27FC236}">
                <a16:creationId xmlns:a16="http://schemas.microsoft.com/office/drawing/2014/main" id="{6A00A430-BA03-2083-6986-C0F06FE47692}"/>
              </a:ext>
            </a:extLst>
          </p:cNvPr>
          <p:cNvPicPr>
            <a:picLocks noChangeAspect="1"/>
          </p:cNvPicPr>
          <p:nvPr/>
        </p:nvPicPr>
        <p:blipFill>
          <a:blip r:embed="rId3"/>
          <a:stretch>
            <a:fillRect/>
          </a:stretch>
        </p:blipFill>
        <p:spPr>
          <a:xfrm>
            <a:off x="2135560" y="6212073"/>
            <a:ext cx="2216123" cy="409407"/>
          </a:xfrm>
          <a:prstGeom prst="rect">
            <a:avLst/>
          </a:prstGeom>
        </p:spPr>
      </p:pic>
      <p:sp>
        <p:nvSpPr>
          <p:cNvPr id="8" name="TextBox 7">
            <a:extLst>
              <a:ext uri="{FF2B5EF4-FFF2-40B4-BE49-F238E27FC236}">
                <a16:creationId xmlns:a16="http://schemas.microsoft.com/office/drawing/2014/main" id="{8ABCE7F6-75C1-81E9-0EC9-09F349767772}"/>
              </a:ext>
            </a:extLst>
          </p:cNvPr>
          <p:cNvSpPr txBox="1"/>
          <p:nvPr/>
        </p:nvSpPr>
        <p:spPr>
          <a:xfrm>
            <a:off x="204439" y="1245220"/>
            <a:ext cx="507380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Pillar 1: </a:t>
            </a:r>
            <a:r>
              <a:rPr lang="en-US" dirty="0">
                <a:solidFill>
                  <a:schemeClr val="bg1"/>
                </a:solidFill>
              </a:rPr>
              <a:t>Housing, Income Security and Social Inclusion. </a:t>
            </a:r>
          </a:p>
          <a:p>
            <a:r>
              <a:rPr lang="en-US" b="1" dirty="0">
                <a:solidFill>
                  <a:schemeClr val="bg1"/>
                </a:solidFill>
              </a:rPr>
              <a:t>Strategic Objective:</a:t>
            </a:r>
            <a:r>
              <a:rPr lang="en-US" dirty="0">
                <a:solidFill>
                  <a:schemeClr val="bg1"/>
                </a:solidFill>
              </a:rPr>
              <a:t> Support migrants to access safe, secure housing and reduce structural barriers that limit participation and independence</a:t>
            </a:r>
          </a:p>
          <a:p>
            <a:endParaRPr lang="en-US" dirty="0">
              <a:solidFill>
                <a:schemeClr val="bg1"/>
              </a:solidFill>
            </a:endParaRPr>
          </a:p>
          <a:p>
            <a:r>
              <a:rPr lang="en-US" b="1" dirty="0">
                <a:solidFill>
                  <a:schemeClr val="bg1"/>
                </a:solidFill>
              </a:rPr>
              <a:t>Pillar 2:</a:t>
            </a:r>
            <a:r>
              <a:rPr lang="en-US" dirty="0">
                <a:solidFill>
                  <a:schemeClr val="bg1"/>
                </a:solidFill>
              </a:rPr>
              <a:t> Employment, Skills Recognition and Economic Participation. </a:t>
            </a:r>
          </a:p>
          <a:p>
            <a:r>
              <a:rPr lang="en-US" b="1" dirty="0">
                <a:solidFill>
                  <a:schemeClr val="bg1"/>
                </a:solidFill>
              </a:rPr>
              <a:t>Strategic Objective:</a:t>
            </a:r>
            <a:r>
              <a:rPr lang="en-US" dirty="0">
                <a:solidFill>
                  <a:schemeClr val="bg1"/>
                </a:solidFill>
              </a:rPr>
              <a:t> Enable migrants to contribute fully to South Dublin's economy by reducing barriers to employment, entrepreneurship and recognition of overseas qualifications.</a:t>
            </a:r>
          </a:p>
          <a:p>
            <a:pPr algn="ctr"/>
            <a:endParaRPr lang="en-GB" dirty="0"/>
          </a:p>
        </p:txBody>
      </p:sp>
      <p:pic>
        <p:nvPicPr>
          <p:cNvPr id="4" name="Picture 3">
            <a:extLst>
              <a:ext uri="{FF2B5EF4-FFF2-40B4-BE49-F238E27FC236}">
                <a16:creationId xmlns:a16="http://schemas.microsoft.com/office/drawing/2014/main" id="{A50D62F6-9C27-8365-FBEF-3EA2EB93B113}"/>
              </a:ext>
            </a:extLst>
          </p:cNvPr>
          <p:cNvPicPr>
            <a:picLocks noChangeAspect="1"/>
          </p:cNvPicPr>
          <p:nvPr/>
        </p:nvPicPr>
        <p:blipFill>
          <a:blip r:embed="rId4"/>
          <a:srcRect l="59" r="160" b="3033"/>
          <a:stretch>
            <a:fillRect/>
          </a:stretch>
        </p:blipFill>
        <p:spPr>
          <a:xfrm>
            <a:off x="5284439" y="863600"/>
            <a:ext cx="6341157" cy="5014586"/>
          </a:xfrm>
          <a:prstGeom prst="rect">
            <a:avLst/>
          </a:prstGeom>
        </p:spPr>
      </p:pic>
    </p:spTree>
    <p:extLst>
      <p:ext uri="{BB962C8B-B14F-4D97-AF65-F5344CB8AC3E}">
        <p14:creationId xmlns:p14="http://schemas.microsoft.com/office/powerpoint/2010/main" val="3630168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9767-5CC6-5F2D-728C-BAA00A2819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73F37-FCEA-0C9C-BD40-00BCD57701E9}"/>
              </a:ext>
            </a:extLst>
          </p:cNvPr>
          <p:cNvSpPr>
            <a:spLocks noGrp="1"/>
          </p:cNvSpPr>
          <p:nvPr>
            <p:ph type="title"/>
          </p:nvPr>
        </p:nvSpPr>
        <p:spPr/>
        <p:txBody>
          <a:bodyPr/>
          <a:lstStyle/>
          <a:p>
            <a:pPr algn="ctr"/>
            <a:br>
              <a:rPr lang="en-IE"/>
            </a:br>
            <a:endParaRPr lang="en-IE"/>
          </a:p>
        </p:txBody>
      </p:sp>
      <p:sp>
        <p:nvSpPr>
          <p:cNvPr id="3" name="TextBox 2">
            <a:extLst>
              <a:ext uri="{FF2B5EF4-FFF2-40B4-BE49-F238E27FC236}">
                <a16:creationId xmlns:a16="http://schemas.microsoft.com/office/drawing/2014/main" id="{7AF86498-DBBA-6721-A62B-C3832F4F601E}"/>
              </a:ext>
            </a:extLst>
          </p:cNvPr>
          <p:cNvSpPr txBox="1"/>
          <p:nvPr/>
        </p:nvSpPr>
        <p:spPr>
          <a:xfrm>
            <a:off x="766726" y="737"/>
            <a:ext cx="9387449" cy="477054"/>
          </a:xfrm>
          <a:prstGeom prst="rect">
            <a:avLst/>
          </a:prstGeom>
          <a:noFill/>
        </p:spPr>
        <p:txBody>
          <a:bodyPr wrap="square" lIns="91440" tIns="45720" rIns="91440" bIns="45720" rtlCol="0" anchor="t">
            <a:spAutoFit/>
          </a:bodyPr>
          <a:lstStyle/>
          <a:p>
            <a:r>
              <a:rPr lang="en-GB" sz="2500" b="1" dirty="0">
                <a:solidFill>
                  <a:schemeClr val="bg1"/>
                </a:solidFill>
                <a:latin typeface="Arial"/>
                <a:cs typeface="Arial"/>
              </a:rPr>
              <a:t>Strategic objectives by Pillar</a:t>
            </a:r>
            <a:endParaRPr lang="en-US" dirty="0">
              <a:solidFill>
                <a:schemeClr val="bg1"/>
              </a:solidFill>
            </a:endParaRPr>
          </a:p>
        </p:txBody>
      </p:sp>
      <p:pic>
        <p:nvPicPr>
          <p:cNvPr id="5" name="Picture 4" descr="A black and white sign with white text&#10;&#10;AI-generated content may be incorrect.">
            <a:extLst>
              <a:ext uri="{FF2B5EF4-FFF2-40B4-BE49-F238E27FC236}">
                <a16:creationId xmlns:a16="http://schemas.microsoft.com/office/drawing/2014/main" id="{D2D6E392-D3DC-BE43-3E22-D88DA50C3CC9}"/>
              </a:ext>
            </a:extLst>
          </p:cNvPr>
          <p:cNvPicPr>
            <a:picLocks noChangeAspect="1"/>
          </p:cNvPicPr>
          <p:nvPr/>
        </p:nvPicPr>
        <p:blipFill>
          <a:blip r:embed="rId3"/>
          <a:stretch>
            <a:fillRect/>
          </a:stretch>
        </p:blipFill>
        <p:spPr>
          <a:xfrm>
            <a:off x="2135560" y="6212073"/>
            <a:ext cx="2216123" cy="409407"/>
          </a:xfrm>
          <a:prstGeom prst="rect">
            <a:avLst/>
          </a:prstGeom>
        </p:spPr>
      </p:pic>
      <p:sp>
        <p:nvSpPr>
          <p:cNvPr id="8" name="TextBox 7">
            <a:extLst>
              <a:ext uri="{FF2B5EF4-FFF2-40B4-BE49-F238E27FC236}">
                <a16:creationId xmlns:a16="http://schemas.microsoft.com/office/drawing/2014/main" id="{0180208D-025D-09B1-B459-EEA2F3C1C358}"/>
              </a:ext>
            </a:extLst>
          </p:cNvPr>
          <p:cNvSpPr txBox="1"/>
          <p:nvPr/>
        </p:nvSpPr>
        <p:spPr>
          <a:xfrm>
            <a:off x="219803" y="1126893"/>
            <a:ext cx="6276402"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Pillar 3:</a:t>
            </a:r>
            <a:r>
              <a:rPr lang="en-US" dirty="0">
                <a:solidFill>
                  <a:schemeClr val="bg1"/>
                </a:solidFill>
              </a:rPr>
              <a:t> Education, Language and Youth Integration. </a:t>
            </a:r>
            <a:r>
              <a:rPr lang="en-US" b="1" dirty="0">
                <a:solidFill>
                  <a:schemeClr val="bg1"/>
                </a:solidFill>
              </a:rPr>
              <a:t>Strategic Objective:</a:t>
            </a:r>
            <a:r>
              <a:rPr lang="en-US" dirty="0">
                <a:solidFill>
                  <a:schemeClr val="bg1"/>
                </a:solidFill>
              </a:rPr>
              <a:t> Improve access to education, language learning and lifelong learning while supporting positive outcomes for migrant children and young people</a:t>
            </a:r>
          </a:p>
          <a:p>
            <a:endParaRPr lang="en-US" dirty="0">
              <a:solidFill>
                <a:schemeClr val="bg1"/>
              </a:solidFill>
            </a:endParaRPr>
          </a:p>
          <a:p>
            <a:r>
              <a:rPr lang="en-US" b="1" dirty="0">
                <a:solidFill>
                  <a:schemeClr val="bg1"/>
                </a:solidFill>
              </a:rPr>
              <a:t>Pillar 4:</a:t>
            </a:r>
            <a:r>
              <a:rPr lang="en-US" dirty="0">
                <a:solidFill>
                  <a:schemeClr val="bg1"/>
                </a:solidFill>
              </a:rPr>
              <a:t> Health, Wellbeing and Community Participation. </a:t>
            </a:r>
          </a:p>
          <a:p>
            <a:r>
              <a:rPr lang="en-US" b="1" dirty="0">
                <a:solidFill>
                  <a:schemeClr val="bg1"/>
                </a:solidFill>
              </a:rPr>
              <a:t>Strategic Objective:</a:t>
            </a:r>
            <a:r>
              <a:rPr lang="en-US" dirty="0">
                <a:solidFill>
                  <a:schemeClr val="bg1"/>
                </a:solidFill>
              </a:rPr>
              <a:t> Promote physical, mental and social wellbeing through culturally responsive services and strong community connections</a:t>
            </a:r>
          </a:p>
          <a:p>
            <a:endParaRPr lang="en-US" dirty="0">
              <a:solidFill>
                <a:schemeClr val="bg1"/>
              </a:solidFill>
            </a:endParaRPr>
          </a:p>
          <a:p>
            <a:r>
              <a:rPr lang="en-US" b="1" dirty="0">
                <a:solidFill>
                  <a:schemeClr val="bg1"/>
                </a:solidFill>
              </a:rPr>
              <a:t>Pillar 5:</a:t>
            </a:r>
            <a:r>
              <a:rPr lang="en-US" dirty="0">
                <a:solidFill>
                  <a:schemeClr val="bg1"/>
                </a:solidFill>
              </a:rPr>
              <a:t> Belonging, Participation and Anti-Racism </a:t>
            </a:r>
          </a:p>
          <a:p>
            <a:r>
              <a:rPr lang="en-US" b="1" dirty="0">
                <a:solidFill>
                  <a:schemeClr val="bg1"/>
                </a:solidFill>
              </a:rPr>
              <a:t>Strategic Objective:</a:t>
            </a:r>
            <a:r>
              <a:rPr lang="en-US" dirty="0">
                <a:solidFill>
                  <a:schemeClr val="bg1"/>
                </a:solidFill>
              </a:rPr>
              <a:t> Strengthen community cohesion by promoting belonging, increasing participation and taking a proactive approach to tackling racism and discrimination</a:t>
            </a:r>
          </a:p>
          <a:p>
            <a:pPr algn="ctr"/>
            <a:endParaRPr lang="en-GB" dirty="0"/>
          </a:p>
        </p:txBody>
      </p:sp>
      <p:pic>
        <p:nvPicPr>
          <p:cNvPr id="4" name="Picture 3">
            <a:extLst>
              <a:ext uri="{FF2B5EF4-FFF2-40B4-BE49-F238E27FC236}">
                <a16:creationId xmlns:a16="http://schemas.microsoft.com/office/drawing/2014/main" id="{12E9855E-8B81-0B3F-874E-8C1C80A51471}"/>
              </a:ext>
            </a:extLst>
          </p:cNvPr>
          <p:cNvPicPr>
            <a:picLocks noChangeAspect="1"/>
          </p:cNvPicPr>
          <p:nvPr/>
        </p:nvPicPr>
        <p:blipFill>
          <a:blip r:embed="rId4"/>
          <a:stretch>
            <a:fillRect/>
          </a:stretch>
        </p:blipFill>
        <p:spPr>
          <a:xfrm>
            <a:off x="5823206" y="579120"/>
            <a:ext cx="5828787" cy="5699760"/>
          </a:xfrm>
          <a:prstGeom prst="rect">
            <a:avLst/>
          </a:prstGeom>
        </p:spPr>
      </p:pic>
    </p:spTree>
    <p:extLst>
      <p:ext uri="{BB962C8B-B14F-4D97-AF65-F5344CB8AC3E}">
        <p14:creationId xmlns:p14="http://schemas.microsoft.com/office/powerpoint/2010/main" val="260108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D5F45-D667-A1CE-7FCF-0C0BFAE57C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AA921-C69D-7A44-82F2-46AC231D4623}"/>
              </a:ext>
            </a:extLst>
          </p:cNvPr>
          <p:cNvSpPr>
            <a:spLocks noGrp="1"/>
          </p:cNvSpPr>
          <p:nvPr>
            <p:ph type="title"/>
          </p:nvPr>
        </p:nvSpPr>
        <p:spPr/>
        <p:txBody>
          <a:bodyPr/>
          <a:lstStyle/>
          <a:p>
            <a:pPr algn="ctr"/>
            <a:br>
              <a:rPr lang="en-IE"/>
            </a:br>
            <a:endParaRPr lang="en-IE"/>
          </a:p>
        </p:txBody>
      </p:sp>
      <p:pic>
        <p:nvPicPr>
          <p:cNvPr id="5" name="Picture 4" descr="A black and white sign with white text&#10;&#10;AI-generated content may be incorrect.">
            <a:extLst>
              <a:ext uri="{FF2B5EF4-FFF2-40B4-BE49-F238E27FC236}">
                <a16:creationId xmlns:a16="http://schemas.microsoft.com/office/drawing/2014/main" id="{C709B4C4-40D3-1944-EC34-63609B555B56}"/>
              </a:ext>
            </a:extLst>
          </p:cNvPr>
          <p:cNvPicPr>
            <a:picLocks noChangeAspect="1"/>
          </p:cNvPicPr>
          <p:nvPr/>
        </p:nvPicPr>
        <p:blipFill>
          <a:blip r:embed="rId3"/>
          <a:stretch>
            <a:fillRect/>
          </a:stretch>
        </p:blipFill>
        <p:spPr>
          <a:xfrm>
            <a:off x="1991544" y="6199255"/>
            <a:ext cx="2216123" cy="409407"/>
          </a:xfrm>
          <a:prstGeom prst="rect">
            <a:avLst/>
          </a:prstGeom>
        </p:spPr>
      </p:pic>
      <p:sp>
        <p:nvSpPr>
          <p:cNvPr id="4" name="TextBox 3">
            <a:extLst>
              <a:ext uri="{FF2B5EF4-FFF2-40B4-BE49-F238E27FC236}">
                <a16:creationId xmlns:a16="http://schemas.microsoft.com/office/drawing/2014/main" id="{49FCADC2-67DA-83F6-43E6-229E56CE684E}"/>
              </a:ext>
            </a:extLst>
          </p:cNvPr>
          <p:cNvSpPr txBox="1"/>
          <p:nvPr/>
        </p:nvSpPr>
        <p:spPr>
          <a:xfrm>
            <a:off x="662690" y="990600"/>
            <a:ext cx="6399981" cy="2616101"/>
          </a:xfrm>
          <a:prstGeom prst="rect">
            <a:avLst/>
          </a:prstGeom>
          <a:noFill/>
        </p:spPr>
        <p:txBody>
          <a:bodyPr wrap="square" lIns="91440" tIns="45720" rIns="91440" bIns="45720" rtlCol="0" anchor="t">
            <a:spAutoFit/>
          </a:bodyPr>
          <a:lstStyle/>
          <a:p>
            <a:r>
              <a:rPr lang="en-GB" sz="2800" dirty="0">
                <a:solidFill>
                  <a:schemeClr val="bg1"/>
                </a:solidFill>
              </a:rPr>
              <a:t>Next steps</a:t>
            </a:r>
          </a:p>
          <a:p>
            <a:endParaRPr lang="en-GB" sz="2400" dirty="0">
              <a:solidFill>
                <a:schemeClr val="bg1"/>
              </a:solidFill>
            </a:endParaRPr>
          </a:p>
          <a:p>
            <a:pPr marL="285750" indent="-285750">
              <a:buFont typeface="Arial" panose="020B0604020202020204" pitchFamily="34" charset="0"/>
              <a:buChar char="•"/>
            </a:pPr>
            <a:r>
              <a:rPr lang="en-GB" sz="2800" dirty="0">
                <a:solidFill>
                  <a:schemeClr val="bg1"/>
                </a:solidFill>
              </a:rPr>
              <a:t>Draft Strategy will be uploaded on the Public Consultation Portal for 2 weeks</a:t>
            </a:r>
          </a:p>
          <a:p>
            <a:pPr marL="285750" indent="-285750">
              <a:buFont typeface="Arial" panose="020B0604020202020204" pitchFamily="34" charset="0"/>
              <a:buChar char="•"/>
            </a:pPr>
            <a:r>
              <a:rPr lang="en-GB" sz="2800" dirty="0">
                <a:solidFill>
                  <a:schemeClr val="bg1"/>
                </a:solidFill>
              </a:rPr>
              <a:t>Launch of the Strategy</a:t>
            </a:r>
          </a:p>
        </p:txBody>
      </p:sp>
      <p:pic>
        <p:nvPicPr>
          <p:cNvPr id="7" name="Picture 6" descr="County Hall Web">
            <a:extLst>
              <a:ext uri="{FF2B5EF4-FFF2-40B4-BE49-F238E27FC236}">
                <a16:creationId xmlns:a16="http://schemas.microsoft.com/office/drawing/2014/main" id="{DD724C98-8167-13C7-6883-1F38C00CF951}"/>
              </a:ext>
            </a:extLst>
          </p:cNvPr>
          <p:cNvPicPr>
            <a:picLocks noChangeAspect="1"/>
          </p:cNvPicPr>
          <p:nvPr/>
        </p:nvPicPr>
        <p:blipFill>
          <a:blip r:embed="rId4"/>
          <a:stretch>
            <a:fillRect/>
          </a:stretch>
        </p:blipFill>
        <p:spPr>
          <a:xfrm>
            <a:off x="7403597" y="830998"/>
            <a:ext cx="4233515" cy="2965758"/>
          </a:xfrm>
          <a:prstGeom prst="rect">
            <a:avLst/>
          </a:prstGeom>
        </p:spPr>
      </p:pic>
      <p:pic>
        <p:nvPicPr>
          <p:cNvPr id="8" name="Picture 7">
            <a:extLst>
              <a:ext uri="{FF2B5EF4-FFF2-40B4-BE49-F238E27FC236}">
                <a16:creationId xmlns:a16="http://schemas.microsoft.com/office/drawing/2014/main" id="{B90DAD11-3428-C1B0-0275-1982271EE0E1}"/>
              </a:ext>
            </a:extLst>
          </p:cNvPr>
          <p:cNvPicPr>
            <a:picLocks noChangeAspect="1"/>
          </p:cNvPicPr>
          <p:nvPr/>
        </p:nvPicPr>
        <p:blipFill>
          <a:blip r:embed="rId5"/>
          <a:stretch>
            <a:fillRect/>
          </a:stretch>
        </p:blipFill>
        <p:spPr>
          <a:xfrm>
            <a:off x="4688158" y="3605560"/>
            <a:ext cx="4386149" cy="2425392"/>
          </a:xfrm>
          <a:prstGeom prst="rect">
            <a:avLst/>
          </a:prstGeom>
        </p:spPr>
      </p:pic>
    </p:spTree>
    <p:extLst>
      <p:ext uri="{BB962C8B-B14F-4D97-AF65-F5344CB8AC3E}">
        <p14:creationId xmlns:p14="http://schemas.microsoft.com/office/powerpoint/2010/main" val="2372376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5829759" y="3878983"/>
            <a:ext cx="5499108" cy="1119794"/>
          </a:xfrm>
        </p:spPr>
        <p:txBody>
          <a:bodyPr/>
          <a:lstStyle/>
          <a:p>
            <a:r>
              <a:rPr lang="en-GB"/>
              <a:t>Thank you</a:t>
            </a:r>
          </a:p>
        </p:txBody>
      </p:sp>
      <p:pic>
        <p:nvPicPr>
          <p:cNvPr id="3" name="Picture 2" descr="A black and white sign with white text&#10;&#10;AI-generated content may be incorrect.">
            <a:extLst>
              <a:ext uri="{FF2B5EF4-FFF2-40B4-BE49-F238E27FC236}">
                <a16:creationId xmlns:a16="http://schemas.microsoft.com/office/drawing/2014/main" id="{D5916EF1-E2EB-17A0-1451-4AADF8C2BF66}"/>
              </a:ext>
            </a:extLst>
          </p:cNvPr>
          <p:cNvPicPr>
            <a:picLocks noChangeAspect="1"/>
          </p:cNvPicPr>
          <p:nvPr/>
        </p:nvPicPr>
        <p:blipFill>
          <a:blip r:embed="rId2"/>
          <a:stretch>
            <a:fillRect/>
          </a:stretch>
        </p:blipFill>
        <p:spPr>
          <a:xfrm>
            <a:off x="550845" y="1570243"/>
            <a:ext cx="8088330" cy="1771201"/>
          </a:xfrm>
          <a:prstGeom prst="rect">
            <a:avLst/>
          </a:prstGeom>
        </p:spPr>
      </p:pic>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Test 1</Template>
  <TotalTime>28</TotalTime>
  <Words>398</Words>
  <Application>Microsoft Office PowerPoint</Application>
  <PresentationFormat>Widescreen</PresentationFormat>
  <Paragraphs>48</Paragraphs>
  <Slides>8</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SDCC Master</vt:lpstr>
      <vt:lpstr>PowerPoint Presentation</vt:lpstr>
      <vt:lpstr>South Dublin County Council is developing its next Migrant Integration Strategy, building on the previous strategy and responding to changing demographics, emerging needs, and national policy developments. The previous SDCC Integration Strategy has concluded, and a refreshed evidence base is required. </vt:lpstr>
      <vt:lpstr> </vt:lpstr>
      <vt:lpstr> </vt:lpstr>
      <vt:lpstr> </vt:lpstr>
      <vt:lpstr> </vt:lpstr>
      <vt:lpstr>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Nicoletta Coppola</dc:creator>
  <cp:lastModifiedBy>Maria Nugent</cp:lastModifiedBy>
  <cp:revision>362</cp:revision>
  <dcterms:created xsi:type="dcterms:W3CDTF">2025-07-07T10:43:42Z</dcterms:created>
  <dcterms:modified xsi:type="dcterms:W3CDTF">2026-09-07T12:09:32Z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