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18288000" cy="10287000"/>
  <p:notesSz cx="6858000" cy="9144000"/>
  <p:embeddedFontLst>
    <p:embeddedFont>
      <p:font typeface="Archivo Black" panose="020B0604020202020204" charset="0"/>
      <p:regular r:id="rId11"/>
    </p:embeddedFont>
    <p:embeddedFont>
      <p:font typeface="Helvetica Now" panose="020B0604020202020204" charset="0"/>
      <p:regular r:id="rId12"/>
    </p:embeddedFont>
    <p:embeddedFont>
      <p:font typeface="Helvetica Now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0A7E102-8B28-4CA0-9E33-450205A1D8AE}" v="1" dt="2026-08-31T15:21:40.9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42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01.09.2026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281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481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5380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7046" y="185771"/>
            <a:ext cx="17753908" cy="9915458"/>
            <a:chOff x="0" y="0"/>
            <a:chExt cx="23671878" cy="13220610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3671878" cy="13220610"/>
            </a:xfrm>
            <a:prstGeom prst="rect">
              <a:avLst/>
            </a:prstGeom>
            <a:solidFill>
              <a:srgbClr val="CD1F2A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Freeform 4"/>
          <p:cNvSpPr/>
          <p:nvPr/>
        </p:nvSpPr>
        <p:spPr>
          <a:xfrm>
            <a:off x="362296" y="363775"/>
            <a:ext cx="3409695" cy="2597589"/>
          </a:xfrm>
          <a:custGeom>
            <a:avLst/>
            <a:gdLst/>
            <a:ahLst/>
            <a:cxnLst/>
            <a:rect l="l" t="t" r="r" b="b"/>
            <a:pathLst>
              <a:path w="3409695" h="2597589">
                <a:moveTo>
                  <a:pt x="0" y="0"/>
                </a:moveTo>
                <a:lnTo>
                  <a:pt x="3409695" y="0"/>
                </a:lnTo>
                <a:lnTo>
                  <a:pt x="3409695" y="2597588"/>
                </a:lnTo>
                <a:lnTo>
                  <a:pt x="0" y="25975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5" name="Group 5"/>
          <p:cNvGrpSpPr/>
          <p:nvPr/>
        </p:nvGrpSpPr>
        <p:grpSpPr>
          <a:xfrm>
            <a:off x="4837172" y="999353"/>
            <a:ext cx="1727543" cy="6512262"/>
            <a:chOff x="0" y="0"/>
            <a:chExt cx="890089" cy="33553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0089" cy="3355340"/>
            </a:xfrm>
            <a:custGeom>
              <a:avLst/>
              <a:gdLst/>
              <a:ahLst/>
              <a:cxnLst/>
              <a:rect l="l" t="t" r="r" b="b"/>
              <a:pathLst>
                <a:path w="890089" h="3355340">
                  <a:moveTo>
                    <a:pt x="0" y="0"/>
                  </a:moveTo>
                  <a:lnTo>
                    <a:pt x="890089" y="0"/>
                  </a:lnTo>
                  <a:lnTo>
                    <a:pt x="890089" y="3355340"/>
                  </a:lnTo>
                  <a:lnTo>
                    <a:pt x="0" y="3355340"/>
                  </a:lnTo>
                  <a:close/>
                </a:path>
              </a:pathLst>
            </a:custGeom>
            <a:blipFill>
              <a:blip r:embed="rId4"/>
              <a:stretch>
                <a:fillRect l="-71056" r="-101729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7" name="Group 7"/>
          <p:cNvGrpSpPr/>
          <p:nvPr/>
        </p:nvGrpSpPr>
        <p:grpSpPr>
          <a:xfrm rot="-118763">
            <a:off x="11611334" y="1027245"/>
            <a:ext cx="1727543" cy="6512262"/>
            <a:chOff x="0" y="0"/>
            <a:chExt cx="890089" cy="335534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90089" cy="3355340"/>
            </a:xfrm>
            <a:custGeom>
              <a:avLst/>
              <a:gdLst/>
              <a:ahLst/>
              <a:cxnLst/>
              <a:rect l="l" t="t" r="r" b="b"/>
              <a:pathLst>
                <a:path w="890089" h="3355340">
                  <a:moveTo>
                    <a:pt x="0" y="0"/>
                  </a:moveTo>
                  <a:lnTo>
                    <a:pt x="890089" y="0"/>
                  </a:lnTo>
                  <a:lnTo>
                    <a:pt x="890089" y="3355340"/>
                  </a:lnTo>
                  <a:lnTo>
                    <a:pt x="0" y="3355340"/>
                  </a:lnTo>
                  <a:close/>
                </a:path>
              </a:pathLst>
            </a:custGeom>
            <a:blipFill>
              <a:blip r:embed="rId5"/>
              <a:stretch>
                <a:fillRect l="-119876" r="-30978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9" name="Freeform 9"/>
          <p:cNvSpPr/>
          <p:nvPr/>
        </p:nvSpPr>
        <p:spPr>
          <a:xfrm>
            <a:off x="14935817" y="7799557"/>
            <a:ext cx="2589837" cy="1525418"/>
          </a:xfrm>
          <a:custGeom>
            <a:avLst/>
            <a:gdLst/>
            <a:ahLst/>
            <a:cxnLst/>
            <a:rect l="l" t="t" r="r" b="b"/>
            <a:pathLst>
              <a:path w="2589837" h="1525418">
                <a:moveTo>
                  <a:pt x="0" y="0"/>
                </a:moveTo>
                <a:lnTo>
                  <a:pt x="2589837" y="0"/>
                </a:lnTo>
                <a:lnTo>
                  <a:pt x="2589837" y="1525418"/>
                </a:lnTo>
                <a:lnTo>
                  <a:pt x="0" y="15254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0" name="Group 10"/>
          <p:cNvGrpSpPr/>
          <p:nvPr/>
        </p:nvGrpSpPr>
        <p:grpSpPr>
          <a:xfrm>
            <a:off x="9725779" y="999353"/>
            <a:ext cx="1727543" cy="6512262"/>
            <a:chOff x="0" y="0"/>
            <a:chExt cx="890089" cy="335534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90089" cy="3355340"/>
            </a:xfrm>
            <a:custGeom>
              <a:avLst/>
              <a:gdLst/>
              <a:ahLst/>
              <a:cxnLst/>
              <a:rect l="l" t="t" r="r" b="b"/>
              <a:pathLst>
                <a:path w="890089" h="3355340">
                  <a:moveTo>
                    <a:pt x="0" y="0"/>
                  </a:moveTo>
                  <a:lnTo>
                    <a:pt x="890089" y="0"/>
                  </a:lnTo>
                  <a:lnTo>
                    <a:pt x="890089" y="3355340"/>
                  </a:lnTo>
                  <a:lnTo>
                    <a:pt x="0" y="3355340"/>
                  </a:lnTo>
                  <a:close/>
                </a:path>
              </a:pathLst>
            </a:custGeom>
            <a:blipFill>
              <a:blip r:embed="rId7"/>
              <a:stretch>
                <a:fillRect l="-75655" r="-75655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12" name="Group 12"/>
          <p:cNvGrpSpPr/>
          <p:nvPr/>
        </p:nvGrpSpPr>
        <p:grpSpPr>
          <a:xfrm rot="862009">
            <a:off x="7269443" y="999353"/>
            <a:ext cx="1727543" cy="6512262"/>
            <a:chOff x="0" y="0"/>
            <a:chExt cx="890089" cy="335534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90089" cy="3355340"/>
            </a:xfrm>
            <a:custGeom>
              <a:avLst/>
              <a:gdLst/>
              <a:ahLst/>
              <a:cxnLst/>
              <a:rect l="l" t="t" r="r" b="b"/>
              <a:pathLst>
                <a:path w="890089" h="3355340">
                  <a:moveTo>
                    <a:pt x="0" y="0"/>
                  </a:moveTo>
                  <a:lnTo>
                    <a:pt x="890089" y="0"/>
                  </a:lnTo>
                  <a:lnTo>
                    <a:pt x="890089" y="3355340"/>
                  </a:lnTo>
                  <a:lnTo>
                    <a:pt x="0" y="3355340"/>
                  </a:lnTo>
                  <a:close/>
                </a:path>
              </a:pathLst>
            </a:custGeom>
            <a:blipFill>
              <a:blip r:embed="rId8"/>
              <a:stretch>
                <a:fillRect l="-75427" r="-75427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37172" y="7675732"/>
            <a:ext cx="3787513" cy="108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72"/>
              </a:lnSpc>
            </a:pPr>
            <a:r>
              <a:rPr lang="en-US" sz="6337" b="1">
                <a:solidFill>
                  <a:srgbClr val="FEFEFE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15 YEARS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75561" y="7675732"/>
            <a:ext cx="4675267" cy="1089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72"/>
              </a:lnSpc>
            </a:pPr>
            <a:r>
              <a:rPr lang="en-US" sz="6337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OF STORIES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37890" y="2808963"/>
            <a:ext cx="3105998" cy="1882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38"/>
              </a:lnSpc>
            </a:pPr>
            <a:r>
              <a:rPr lang="en-US" sz="6241" b="1">
                <a:solidFill>
                  <a:srgbClr val="FEFEFE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12 - 18th </a:t>
            </a:r>
          </a:p>
          <a:p>
            <a:pPr algn="ctr">
              <a:lnSpc>
                <a:spcPts val="4244"/>
              </a:lnSpc>
            </a:pPr>
            <a:r>
              <a:rPr lang="en-US" sz="6241" b="1">
                <a:solidFill>
                  <a:srgbClr val="FEFEFE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October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3"/>
            <a:srcRect t="11212" b="11212"/>
            <a:stretch>
              <a:fillRect/>
            </a:stretch>
          </p:blipFill>
          <p:spPr>
            <a:xfrm>
              <a:off x="0" y="0"/>
              <a:ext cx="16213667" cy="9101667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4"/>
            <a:srcRect t="29104" b="29104"/>
            <a:stretch>
              <a:fillRect/>
            </a:stretch>
          </p:blipFill>
          <p:spPr>
            <a:xfrm>
              <a:off x="16340667" y="0"/>
              <a:ext cx="8043333" cy="4487333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/>
            <a:srcRect t="12349" b="12349"/>
            <a:stretch>
              <a:fillRect/>
            </a:stretch>
          </p:blipFill>
          <p:spPr>
            <a:xfrm>
              <a:off x="16340667" y="4614333"/>
              <a:ext cx="8043333" cy="910166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6"/>
            <a:srcRect t="8081" b="8081"/>
            <a:stretch>
              <a:fillRect/>
            </a:stretch>
          </p:blipFill>
          <p:spPr>
            <a:xfrm>
              <a:off x="8170333" y="9228667"/>
              <a:ext cx="8043333" cy="4487333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7"/>
            <a:srcRect t="8170" b="8170"/>
            <a:stretch>
              <a:fillRect/>
            </a:stretch>
          </p:blipFill>
          <p:spPr>
            <a:xfrm>
              <a:off x="0" y="9228667"/>
              <a:ext cx="8043333" cy="4487333"/>
            </a:xfrm>
            <a:prstGeom prst="rect">
              <a:avLst/>
            </a:prstGeom>
          </p:spPr>
        </p:pic>
      </p:grpSp>
      <p:sp>
        <p:nvSpPr>
          <p:cNvPr id="8" name="TextBox 8"/>
          <p:cNvSpPr txBox="1"/>
          <p:nvPr/>
        </p:nvSpPr>
        <p:spPr>
          <a:xfrm>
            <a:off x="278657" y="1384781"/>
            <a:ext cx="4688002" cy="1024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302"/>
              </a:lnSpc>
            </a:pPr>
            <a:r>
              <a:rPr lang="en-US" sz="5930">
                <a:solidFill>
                  <a:srgbClr val="FEFEFE"/>
                </a:solidFill>
                <a:latin typeface="Archivo Black"/>
                <a:ea typeface="Archivo Black"/>
                <a:cs typeface="Archivo Black"/>
                <a:sym typeface="Archivo Black"/>
              </a:rPr>
              <a:t>15 years of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895350"/>
            <a:ext cx="8678984" cy="1127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65"/>
              </a:lnSpc>
            </a:pPr>
            <a:r>
              <a:rPr lang="en-US" sz="6547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2026 at a glance.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29326" y="2631769"/>
            <a:ext cx="2518874" cy="10590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13"/>
              </a:lnSpc>
            </a:pPr>
            <a:r>
              <a:rPr lang="en-US" sz="6152" b="1" dirty="0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7</a:t>
            </a:r>
            <a:r>
              <a:rPr lang="en-US" sz="6152" b="1" dirty="0">
                <a:solidFill>
                  <a:srgbClr val="CD1F2A"/>
                </a:solidFill>
                <a:latin typeface="Helvetica Now"/>
                <a:ea typeface="Helvetica Now Bold"/>
                <a:cs typeface="Helvetica Now Bold"/>
                <a:sym typeface="Helvetica Now"/>
              </a:rPr>
              <a:t> </a:t>
            </a:r>
            <a:r>
              <a:rPr lang="en-US" sz="615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days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051886" y="4703910"/>
            <a:ext cx="4378114" cy="1059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18"/>
              </a:lnSpc>
            </a:pPr>
            <a:r>
              <a:rPr lang="en-US" sz="6156" b="1" dirty="0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40+ </a:t>
            </a:r>
            <a:r>
              <a:rPr lang="en-US" sz="6156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events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810000" y="3690777"/>
            <a:ext cx="4184224" cy="1059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618"/>
              </a:lnSpc>
            </a:pPr>
            <a:r>
              <a:rPr lang="en-US" sz="6156" b="1" dirty="0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13</a:t>
            </a:r>
            <a:r>
              <a:rPr lang="en-US" sz="6156" b="1" dirty="0">
                <a:solidFill>
                  <a:srgbClr val="000000"/>
                </a:solidFill>
                <a:latin typeface="Helvetica Now"/>
                <a:ea typeface="Helvetica Now Bold"/>
                <a:cs typeface="Helvetica Now Bold"/>
                <a:sym typeface="Helvetica Now"/>
              </a:rPr>
              <a:t> </a:t>
            </a:r>
            <a:r>
              <a:rPr lang="en-US" sz="6156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venues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91800" y="5989113"/>
            <a:ext cx="7014674" cy="16907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25"/>
              </a:lnSpc>
            </a:pPr>
            <a:r>
              <a:rPr lang="en-US" sz="6156" b="1" dirty="0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70+</a:t>
            </a:r>
            <a:r>
              <a:rPr lang="en-US" sz="6156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 writers &amp; performers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8862496"/>
            <a:ext cx="16230600" cy="672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7"/>
              </a:lnSpc>
            </a:pPr>
            <a:r>
              <a:rPr lang="en-US" sz="3862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Fiction </a:t>
            </a:r>
            <a:r>
              <a:rPr lang="en-US" sz="3862" b="1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crime</a:t>
            </a:r>
            <a:r>
              <a:rPr lang="en-US" sz="3862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politics </a:t>
            </a:r>
            <a:r>
              <a:rPr lang="en-US" sz="3862" b="1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memoir</a:t>
            </a:r>
            <a:r>
              <a:rPr lang="en-US" sz="3862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history </a:t>
            </a:r>
            <a:r>
              <a:rPr lang="en-US" sz="3862" b="1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poetry</a:t>
            </a:r>
            <a:r>
              <a:rPr lang="en-US" sz="3862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music </a:t>
            </a:r>
            <a:r>
              <a:rPr lang="en-US" sz="3862" b="1">
                <a:solidFill>
                  <a:srgbClr val="CD1F2A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performance</a:t>
            </a:r>
            <a:r>
              <a:rPr lang="en-US" sz="3862" b="1">
                <a:solidFill>
                  <a:srgbClr val="000000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 family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52971" y="2116407"/>
            <a:ext cx="2928761" cy="2937815"/>
            <a:chOff x="0" y="0"/>
            <a:chExt cx="3905015" cy="3917087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26431" r="7227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5645028" y="2116407"/>
            <a:ext cx="2928761" cy="2937815"/>
            <a:chOff x="0" y="0"/>
            <a:chExt cx="3905015" cy="3917087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3144" r="3144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9738510" y="2116407"/>
            <a:ext cx="2928761" cy="2937815"/>
            <a:chOff x="0" y="0"/>
            <a:chExt cx="3905015" cy="3917087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12384" b="12384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3831992" y="2116407"/>
            <a:ext cx="2928761" cy="2937815"/>
            <a:chOff x="0" y="0"/>
            <a:chExt cx="3905015" cy="3917087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t="14216" b="19032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552971" y="5953403"/>
            <a:ext cx="2928761" cy="2937815"/>
            <a:chOff x="0" y="0"/>
            <a:chExt cx="3905015" cy="3917087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t="232" b="24627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5645028" y="5953403"/>
            <a:ext cx="2928761" cy="2937815"/>
            <a:chOff x="0" y="0"/>
            <a:chExt cx="3905015" cy="3917087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t="8196" b="25052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9738510" y="5953403"/>
            <a:ext cx="2928761" cy="2937815"/>
            <a:chOff x="0" y="0"/>
            <a:chExt cx="3905015" cy="3917087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t="2639" b="17113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13831992" y="5953403"/>
            <a:ext cx="2928761" cy="2937815"/>
            <a:chOff x="0" y="0"/>
            <a:chExt cx="3905015" cy="3917087"/>
          </a:xfrm>
        </p:grpSpPr>
        <p:pic>
          <p:nvPicPr>
            <p:cNvPr id="19" name="Picture 19"/>
            <p:cNvPicPr>
              <a:picLocks noChangeAspect="1"/>
            </p:cNvPicPr>
            <p:nvPr/>
          </p:nvPicPr>
          <p:blipFill>
            <a:blip r:embed="rId10"/>
            <a:srcRect t="16624" b="16624"/>
            <a:stretch>
              <a:fillRect/>
            </a:stretch>
          </p:blipFill>
          <p:spPr>
            <a:xfrm>
              <a:off x="0" y="0"/>
              <a:ext cx="3905015" cy="3917087"/>
            </a:xfrm>
            <a:prstGeom prst="rect">
              <a:avLst/>
            </a:prstGeom>
          </p:spPr>
        </p:pic>
      </p:grpSp>
      <p:sp>
        <p:nvSpPr>
          <p:cNvPr id="20" name="TextBox 20"/>
          <p:cNvSpPr txBox="1"/>
          <p:nvPr/>
        </p:nvSpPr>
        <p:spPr>
          <a:xfrm>
            <a:off x="1028700" y="952500"/>
            <a:ext cx="7854791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Some of this year’s highlights.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92454" y="5086350"/>
            <a:ext cx="2538073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Sarah Waters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696124" y="5086350"/>
            <a:ext cx="2766772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Emmet Kirwan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747239" y="5101602"/>
            <a:ext cx="2915168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Anthony Delaney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46750" y="5086350"/>
            <a:ext cx="2748796" cy="47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Imani Thompson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747133" y="8926799"/>
            <a:ext cx="2540437" cy="47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Sophie Hannah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645028" y="8919793"/>
            <a:ext cx="2772937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Miriam Mulcahy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720953" y="8912788"/>
            <a:ext cx="2772937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Justine Stafford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831992" y="8905782"/>
            <a:ext cx="2560002" cy="4795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881"/>
              </a:lnSpc>
            </a:pPr>
            <a:r>
              <a:rPr lang="en-US" sz="2772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Mary Kennedy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Freeform 4"/>
          <p:cNvSpPr/>
          <p:nvPr/>
        </p:nvSpPr>
        <p:spPr>
          <a:xfrm>
            <a:off x="9414816" y="315521"/>
            <a:ext cx="8605872" cy="9682452"/>
          </a:xfrm>
          <a:custGeom>
            <a:avLst/>
            <a:gdLst/>
            <a:ahLst/>
            <a:cxnLst/>
            <a:rect l="l" t="t" r="r" b="b"/>
            <a:pathLst>
              <a:path w="8605872" h="9682452">
                <a:moveTo>
                  <a:pt x="0" y="0"/>
                </a:moveTo>
                <a:lnTo>
                  <a:pt x="8605872" y="0"/>
                </a:lnTo>
                <a:lnTo>
                  <a:pt x="8605872" y="9682452"/>
                </a:lnTo>
                <a:lnTo>
                  <a:pt x="0" y="96824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7" r="-137"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/>
          <p:cNvSpPr/>
          <p:nvPr/>
        </p:nvSpPr>
        <p:spPr>
          <a:xfrm>
            <a:off x="9443391" y="7193607"/>
            <a:ext cx="3653717" cy="2785316"/>
          </a:xfrm>
          <a:custGeom>
            <a:avLst/>
            <a:gdLst/>
            <a:ahLst/>
            <a:cxnLst/>
            <a:rect l="l" t="t" r="r" b="b"/>
            <a:pathLst>
              <a:path w="3653717" h="2785316">
                <a:moveTo>
                  <a:pt x="0" y="0"/>
                </a:moveTo>
                <a:lnTo>
                  <a:pt x="3653717" y="0"/>
                </a:lnTo>
                <a:lnTo>
                  <a:pt x="3653717" y="2785316"/>
                </a:lnTo>
                <a:lnTo>
                  <a:pt x="0" y="2785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855491" y="933450"/>
            <a:ext cx="7690908" cy="71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21"/>
              </a:lnSpc>
            </a:pPr>
            <a:r>
              <a:rPr lang="en-US" sz="4086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 festival for South Dublin.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4693" y="5581078"/>
            <a:ext cx="2933866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Tallaght Library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55491" y="1927425"/>
            <a:ext cx="2958165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Ballyroan Library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50575" y="2550516"/>
            <a:ext cx="3556646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dirty="0" err="1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Castletymon</a:t>
            </a:r>
            <a:r>
              <a:rPr lang="en-US" sz="2899" dirty="0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 Library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9790" y="3145870"/>
            <a:ext cx="3157851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Clondalkin Library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55491" y="4364316"/>
            <a:ext cx="4243173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North Clondalkin Library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693" y="4989092"/>
            <a:ext cx="3768410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059"/>
              </a:lnSpc>
            </a:pPr>
            <a:r>
              <a:rPr lang="en-US" sz="2899" dirty="0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Palmerstown Library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9790" y="3755093"/>
            <a:ext cx="2479668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dirty="0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Lucan Library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0749" y="6191985"/>
            <a:ext cx="2731913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dirty="0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Aon </a:t>
            </a:r>
            <a:r>
              <a:rPr lang="en-US" sz="2899" dirty="0" err="1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Scéal</a:t>
            </a:r>
            <a:r>
              <a:rPr lang="en-US" sz="2899" dirty="0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 Cafe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81708" y="6801208"/>
            <a:ext cx="2477750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Priory Market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2667" y="7410431"/>
            <a:ext cx="2311825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Civic Theatre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79790" y="8019654"/>
            <a:ext cx="1558610" cy="503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Rua Red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76913" y="8628877"/>
            <a:ext cx="2735749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CD1F2A"/>
                </a:solidFill>
                <a:latin typeface="Helvetica Now"/>
                <a:ea typeface="Helvetica Now"/>
                <a:cs typeface="Helvetica Now"/>
                <a:sym typeface="Helvetica Now"/>
              </a:rPr>
              <a:t>Parthalán Place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82667" y="9240748"/>
            <a:ext cx="2476791" cy="488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Áras Chrónáin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882362" y="365897"/>
            <a:ext cx="8061213" cy="9555206"/>
            <a:chOff x="0" y="0"/>
            <a:chExt cx="10748283" cy="1274027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17125" b="17125"/>
            <a:stretch>
              <a:fillRect/>
            </a:stretch>
          </p:blipFill>
          <p:spPr>
            <a:xfrm>
              <a:off x="0" y="0"/>
              <a:ext cx="10748283" cy="12740275"/>
            </a:xfrm>
            <a:prstGeom prst="rect">
              <a:avLst/>
            </a:prstGeom>
          </p:spPr>
        </p:pic>
      </p:grpSp>
      <p:sp>
        <p:nvSpPr>
          <p:cNvPr id="6" name="TextBox 6"/>
          <p:cNvSpPr txBox="1"/>
          <p:nvPr/>
        </p:nvSpPr>
        <p:spPr>
          <a:xfrm>
            <a:off x="1028700" y="1249000"/>
            <a:ext cx="5981700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A festival for everyone.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568414"/>
            <a:ext cx="6979206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Expansion of Irish sign language interpretation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238944"/>
            <a:ext cx="8242459" cy="104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67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Tickets minimally priced, all children’s </a:t>
            </a:r>
          </a:p>
          <a:p>
            <a:pPr algn="l">
              <a:lnSpc>
                <a:spcPts val="4067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events and library events are free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5690018"/>
            <a:ext cx="5419249" cy="622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Red Line Family Fun Day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4" name="Freeform 4"/>
          <p:cNvSpPr/>
          <p:nvPr/>
        </p:nvSpPr>
        <p:spPr>
          <a:xfrm>
            <a:off x="14023740" y="321147"/>
            <a:ext cx="3969863" cy="4962329"/>
          </a:xfrm>
          <a:custGeom>
            <a:avLst/>
            <a:gdLst/>
            <a:ahLst/>
            <a:cxnLst/>
            <a:rect l="l" t="t" r="r" b="b"/>
            <a:pathLst>
              <a:path w="3969863" h="4962329">
                <a:moveTo>
                  <a:pt x="0" y="0"/>
                </a:moveTo>
                <a:lnTo>
                  <a:pt x="3969864" y="0"/>
                </a:lnTo>
                <a:lnTo>
                  <a:pt x="3969864" y="4962329"/>
                </a:lnTo>
                <a:lnTo>
                  <a:pt x="0" y="49623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5" name="Freeform 5"/>
          <p:cNvSpPr/>
          <p:nvPr/>
        </p:nvSpPr>
        <p:spPr>
          <a:xfrm>
            <a:off x="8489612" y="3357683"/>
            <a:ext cx="4728113" cy="5910142"/>
          </a:xfrm>
          <a:custGeom>
            <a:avLst/>
            <a:gdLst/>
            <a:ahLst/>
            <a:cxnLst/>
            <a:rect l="l" t="t" r="r" b="b"/>
            <a:pathLst>
              <a:path w="4728113" h="5910142">
                <a:moveTo>
                  <a:pt x="0" y="0"/>
                </a:moveTo>
                <a:lnTo>
                  <a:pt x="4728114" y="0"/>
                </a:lnTo>
                <a:lnTo>
                  <a:pt x="4728114" y="5910142"/>
                </a:lnTo>
                <a:lnTo>
                  <a:pt x="0" y="591014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1479998" y="1380389"/>
            <a:ext cx="8197402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More than just a week of events.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79998" y="2471794"/>
            <a:ext cx="7968802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Songwriter in Residence </a:t>
            </a:r>
            <a:r>
              <a:rPr lang="en-US" sz="3600" dirty="0" err="1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programme</a:t>
            </a:r>
            <a:endParaRPr lang="en-US" sz="3600" dirty="0">
              <a:solidFill>
                <a:srgbClr val="000000"/>
              </a:solidFill>
              <a:latin typeface="Helvetica Now"/>
              <a:ea typeface="Helvetica Now"/>
              <a:cs typeface="Helvetica Now"/>
              <a:sym typeface="Helvetica Now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79998" y="3344057"/>
            <a:ext cx="4311202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Poetry Competition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79998" y="4214642"/>
            <a:ext cx="2634802" cy="622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dirty="0">
                <a:solidFill>
                  <a:srgbClr val="000000"/>
                </a:solidFill>
                <a:latin typeface="Helvetica Now"/>
                <a:ea typeface="Helvetica Now"/>
                <a:cs typeface="Helvetica Now"/>
                <a:sym typeface="Helvetica Now"/>
              </a:rPr>
              <a:t>Workshops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1F2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46A004-5D0D-C405-A217-E577C3958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E534650-0A73-3483-8787-D37F878376A9}"/>
              </a:ext>
            </a:extLst>
          </p:cNvPr>
          <p:cNvGrpSpPr/>
          <p:nvPr/>
        </p:nvGrpSpPr>
        <p:grpSpPr>
          <a:xfrm>
            <a:off x="132471" y="190344"/>
            <a:ext cx="18023057" cy="9906312"/>
            <a:chOff x="0" y="0"/>
            <a:chExt cx="24030743" cy="13208416"/>
          </a:xfrm>
        </p:grpSpPr>
        <p:sp>
          <p:nvSpPr>
            <p:cNvPr id="3" name="AutoShape 3">
              <a:extLst>
                <a:ext uri="{FF2B5EF4-FFF2-40B4-BE49-F238E27FC236}">
                  <a16:creationId xmlns:a16="http://schemas.microsoft.com/office/drawing/2014/main" id="{9F6DC955-3185-3E8B-2602-93672128A476}"/>
                </a:ext>
              </a:extLst>
            </p:cNvPr>
            <p:cNvSpPr/>
            <p:nvPr/>
          </p:nvSpPr>
          <p:spPr>
            <a:xfrm>
              <a:off x="0" y="0"/>
              <a:ext cx="24030743" cy="13208416"/>
            </a:xfrm>
            <a:prstGeom prst="rect">
              <a:avLst/>
            </a:prstGeom>
            <a:solidFill>
              <a:srgbClr val="FEFEF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28D3234-6FBD-8219-7526-558910249DB2}"/>
              </a:ext>
            </a:extLst>
          </p:cNvPr>
          <p:cNvSpPr txBox="1"/>
          <p:nvPr/>
        </p:nvSpPr>
        <p:spPr>
          <a:xfrm>
            <a:off x="6324599" y="4762500"/>
            <a:ext cx="563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IE" sz="7200" b="0" i="0" dirty="0">
                <a:solidFill>
                  <a:schemeClr val="tx1"/>
                </a:solidFill>
                <a:effectLst/>
                <a:latin typeface="Archivo Black" panose="020B0604020202020204" charset="0"/>
              </a:rPr>
              <a:t>Thank </a:t>
            </a:r>
            <a:r>
              <a:rPr lang="en-IE" sz="7200" b="0" i="0" dirty="0">
                <a:solidFill>
                  <a:srgbClr val="C00000"/>
                </a:solidFill>
                <a:effectLst/>
                <a:latin typeface="Archivo Black" panose="020B0604020202020204" charset="0"/>
              </a:rPr>
              <a:t>you</a:t>
            </a:r>
            <a:endParaRPr lang="en-IE" sz="7200" dirty="0">
              <a:solidFill>
                <a:srgbClr val="C00000"/>
              </a:solidFill>
              <a:effectLst/>
              <a:latin typeface="Archivo Black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72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151</Words>
  <Application>Microsoft Office PowerPoint</Application>
  <PresentationFormat>Custom</PresentationFormat>
  <Paragraphs>57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Archivo Black</vt:lpstr>
      <vt:lpstr>Arial</vt:lpstr>
      <vt:lpstr>Calibri</vt:lpstr>
      <vt:lpstr>Helvetica Now Bold</vt:lpstr>
      <vt:lpstr>Helvetica Now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Line SPC</dc:title>
  <dc:creator>Geraldine O'Meara</dc:creator>
  <cp:lastModifiedBy>Geraldine O'Meara</cp:lastModifiedBy>
  <cp:revision>2</cp:revision>
  <dcterms:created xsi:type="dcterms:W3CDTF">2006-08-16T00:00:00Z</dcterms:created>
  <dcterms:modified xsi:type="dcterms:W3CDTF">2026-09-01T08:43:37Z</dcterms:modified>
  <dc:identifier>DAHTgfVvzRE</dc:identifier>
</cp:coreProperties>
</file>