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04" d="100"/>
          <a:sy n="104" d="100"/>
        </p:scale>
        <p:origin x="147" y="65"/>
      </p:cViewPr>
      <p:guideLst/>
    </p:cSldViewPr>
  </p:slideViewPr>
  <p:notesTextViewPr>
    <p:cViewPr>
      <p:scale>
        <a:sx n="1" d="1"/>
        <a:sy n="1" d="1"/>
      </p:scale>
      <p:origin x="0" y="0"/>
    </p:cViewPr>
  </p:notesTextViewPr>
  <p:notesViewPr>
    <p:cSldViewPr snapToGrid="0" snapToObjects="1">
      <p:cViewPr varScale="1">
        <p:scale>
          <a:sx n="44" d="100"/>
          <a:sy n="44" d="100"/>
        </p:scale>
        <p:origin x="2844"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Good afternoon, and thank you for the opportunity to provide this update. Today I will focus on two connected areas of work: Creative and Active, and the </a:t>
            </a:r>
            <a:r>
              <a:rPr lang="en-IE" sz="2400" dirty="0" err="1"/>
              <a:t>RePlay</a:t>
            </a:r>
            <a:r>
              <a:rPr lang="en-IE" sz="2400" dirty="0"/>
              <a:t> Festival. Together, they show how sustained local programmes can lead into visible public cultural moments. I will briefly cover the programme model, headline reach, the impact we are seeing, and the main learning we will take forward.​</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The starting point for this work is access. Opportunities are free, local and designed to reduce practical barriers to participation. The second principle is connection: creativity and physical activity give people ways to meet, take part and develop a sense of belonging. The third is place. By bringing positive activity into community and public spaces, the programme can influence how those spaces are used and understood. These three principles shape both Creative and Active and </a:t>
            </a:r>
            <a:r>
              <a:rPr lang="en-IE" sz="2400" dirty="0" err="1"/>
              <a:t>RePlay</a:t>
            </a:r>
            <a:r>
              <a:rPr lang="en-IE" sz="2400" dirty="0"/>
              <a:t>.​</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Creative and Active is one programme delivered through two routes. The youth-led route provides consistent weekly activity, particularly through music, dance and movement. Young people have opportunities to influence the programme, build skills and progress towards performances or other public moments. Activate a Space is more flexible. It uses pop-up or seasonal activity, designed with local communities, to test interest and build participation in new locations. This allows the model to respond to different levels of local infrastructure and readiness.​</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These are the headline figures reported to August 2026. NOISE Music delivered 104 workshops across 10 locations, reaching 272 participants, supported by six active facilitators. This includes our Creative and Active programmes in Ard Mór, Brookfield, Adamstown, </a:t>
            </a:r>
            <a:r>
              <a:rPr lang="en-IE" sz="2400" dirty="0" err="1"/>
              <a:t>Quarryvale</a:t>
            </a:r>
            <a:r>
              <a:rPr lang="en-IE" sz="2400" dirty="0"/>
              <a:t>, </a:t>
            </a:r>
            <a:r>
              <a:rPr lang="en-IE" sz="2400" dirty="0" err="1"/>
              <a:t>Clonburris</a:t>
            </a:r>
            <a:r>
              <a:rPr lang="en-IE" sz="2400" dirty="0"/>
              <a:t>, </a:t>
            </a:r>
            <a:r>
              <a:rPr lang="en-IE" sz="2400" dirty="0" err="1"/>
              <a:t>Saggart</a:t>
            </a:r>
            <a:r>
              <a:rPr lang="en-IE" sz="2400" dirty="0"/>
              <a:t>/Citywest, and </a:t>
            </a:r>
            <a:r>
              <a:rPr lang="en-IE" sz="2400" dirty="0" err="1"/>
              <a:t>Balgaddy</a:t>
            </a:r>
            <a:r>
              <a:rPr lang="en-IE" sz="2400" dirty="0"/>
              <a:t>, within the figures shown here. The dance strand recorded 185 recorded participant attendances across four centres and is expanding to a fifth location. The key point is that the programme combines reach across the county with repeat participation and sustained local delivery.​</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The value of the programme is not only the number of sessions. Consistent participation is helping young people build confidence and creative skills across songwriting, production, performance, dance and choreography. There are also progression routes through performance and showcase opportunities. Partnership is central to this. Arts, Community, Active Cities, School, Community Centres, other local stakeholders and youth-service partners bring local knowledge, trusted relationships and spaces that enable the programme to work effectively.​</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I will now move from the ongoing programme into its major public moment in 2026: </a:t>
            </a:r>
            <a:r>
              <a:rPr lang="en-IE" sz="2400" dirty="0" err="1"/>
              <a:t>RePlay</a:t>
            </a:r>
            <a:r>
              <a:rPr lang="en-IE" sz="2400" dirty="0"/>
              <a:t> Festival. </a:t>
            </a:r>
            <a:r>
              <a:rPr lang="en-IE" sz="2400" dirty="0" err="1"/>
              <a:t>RePlay</a:t>
            </a:r>
            <a:r>
              <a:rPr lang="en-IE" sz="2400" dirty="0"/>
              <a:t> took place in Parthalán Place on Saturday 15 August. It brought together participation, street culture and public space, and provided a high-visibility platform for many of the practices and communities connected to Creative and Active.​</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err="1"/>
              <a:t>RePlay</a:t>
            </a:r>
            <a:r>
              <a:rPr lang="en-IE" sz="2400" dirty="0"/>
              <a:t> was a free, open-access and all-ages festival attended by 1,873 people. More than 50 performers, artists, vendors and groups contributed across an eight-hour programme. The event was inclusive and family-friendly, including skateboarding, roller skating, live music, Beatboxing, DJing, street dance, murals and graffiti, and family and sensory activity. This range was important because it offered different entry points and enabled people to participate, not simply observe. It was also the first major public moment linking Creative and Active delivery with a cultural event in this new civic space.​</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The festival did not begin on the day itself. It was built through a wider engagement process. Outreach activity took place in skate parks in </a:t>
            </a:r>
            <a:r>
              <a:rPr lang="en-IE" sz="2400" dirty="0" err="1"/>
              <a:t>Jobstown</a:t>
            </a:r>
            <a:r>
              <a:rPr lang="en-IE" sz="2400" dirty="0"/>
              <a:t>, Lucan and Clondalkin. Co-creation included community upcycling, music development and youth-led content. The festival then brought these strands together through performances, workshops, showcases and open participation. The legacy is a stronger platform for street culture and further positive use of Parthalán Place. This progression from outreach to co-creation, festival and legacy is a model we can build on.​</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Four clear lessons emerge from the 2026 delivery. First, participation must remain central, with activities designed so that people can actively take part. Second, local outreach needs to begin early, particularly through trusted partners who support recruitment and retention. Third, ongoing programmes should connect to visible public moments, giving participants meaningful progression routes. Finally, we need to strengthen the evidence base by standardising attendance information, participant feedback and place-based evaluation. This will help us demonstrate both reach and depth of impact more consistently.​</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2400" dirty="0"/>
              <a:t>To conclude, Creative and Active and </a:t>
            </a:r>
            <a:r>
              <a:rPr lang="en-IE" sz="2400" dirty="0" err="1"/>
              <a:t>RePlay</a:t>
            </a:r>
            <a:r>
              <a:rPr lang="en-IE" sz="2400" dirty="0"/>
              <a:t> demonstrate the value of connecting sustained local participation with ambitious public events. The work creates opportunities for people to develop skills, connect with others and experience public space differently. The 2026 programme gives us a strong foundation for continued partnership, wider participation and a more connected community. Thank you, and I am happy to take questions.​</a:t>
            </a:r>
            <a:endParaRPr lang="en-US" sz="2400"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HITE">
    <p:bg>
      <p:bgPr>
        <a:solidFill>
          <a:srgbClr val="F7F9FC"/>
        </a:solidFill>
        <a:effectLst/>
      </p:bgPr>
    </p:bg>
    <p:spTree>
      <p:nvGrpSpPr>
        <p:cNvPr id="1" name=""/>
        <p:cNvGrpSpPr/>
        <p:nvPr/>
      </p:nvGrpSpPr>
      <p:grpSpPr>
        <a:xfrm>
          <a:off x="0" y="0"/>
          <a:ext cx="0" cy="0"/>
          <a:chOff x="0" y="0"/>
          <a:chExt cx="0" cy="0"/>
        </a:xfrm>
      </p:grpSpPr>
      <p:sp>
        <p:nvSpPr>
          <p:cNvPr id="2" name="Text 0"/>
          <p:cNvSpPr/>
          <p:nvPr/>
        </p:nvSpPr>
        <p:spPr>
          <a:xfrm>
            <a:off x="10716768" y="246888"/>
            <a:ext cx="914400" cy="274320"/>
          </a:xfrm>
          <a:prstGeom prst="rect">
            <a:avLst/>
          </a:prstGeom>
          <a:noFill/>
          <a:ln/>
        </p:spPr>
        <p:txBody>
          <a:bodyPr wrap="square" lIns="0" tIns="0" rIns="0" bIns="0" rtlCol="0" anchor="ctr"/>
          <a:lstStyle/>
          <a:p>
            <a:pPr marL="0" indent="0" algn="r">
              <a:buNone/>
            </a:pPr>
            <a:r>
              <a:rPr lang="en-US" sz="1500" b="1" dirty="0">
                <a:solidFill>
                  <a:srgbClr val="28336F"/>
                </a:solidFill>
                <a:latin typeface="Arial" pitchFamily="34" charset="0"/>
                <a:ea typeface="Arial" pitchFamily="34" charset="-122"/>
                <a:cs typeface="Arial" pitchFamily="34" charset="-120"/>
              </a:rPr>
              <a:t>SDCC</a:t>
            </a:r>
            <a:endParaRPr lang="en-US" sz="1500" dirty="0"/>
          </a:p>
        </p:txBody>
      </p:sp>
      <p:sp>
        <p:nvSpPr>
          <p:cNvPr id="25"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386"/>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LUE">
    <p:bg>
      <p:bgPr>
        <a:solidFill>
          <a:srgbClr val="303B8F"/>
        </a:solidFill>
        <a:effectLst/>
      </p:bgPr>
    </p:bg>
    <p:spTree>
      <p:nvGrpSpPr>
        <p:cNvPr id="1" name=""/>
        <p:cNvGrpSpPr/>
        <p:nvPr/>
      </p:nvGrpSpPr>
      <p:grpSpPr>
        <a:xfrm>
          <a:off x="0" y="0"/>
          <a:ext cx="0" cy="0"/>
          <a:chOff x="0" y="0"/>
          <a:chExt cx="0" cy="0"/>
        </a:xfrm>
      </p:grpSpPr>
      <p:sp>
        <p:nvSpPr>
          <p:cNvPr id="2" name="Text 0"/>
          <p:cNvSpPr/>
          <p:nvPr/>
        </p:nvSpPr>
        <p:spPr>
          <a:xfrm>
            <a:off x="10716768" y="246888"/>
            <a:ext cx="914400" cy="274320"/>
          </a:xfrm>
          <a:prstGeom prst="rect">
            <a:avLst/>
          </a:prstGeom>
          <a:noFill/>
          <a:ln/>
        </p:spPr>
        <p:txBody>
          <a:bodyPr wrap="square" lIns="0" tIns="0" rIns="0" bIns="0" rtlCol="0" anchor="ctr"/>
          <a:lstStyle/>
          <a:p>
            <a:pPr marL="0" indent="0" algn="r">
              <a:buNone/>
            </a:pPr>
            <a:r>
              <a:rPr lang="en-US" sz="1500" b="1" dirty="0">
                <a:solidFill>
                  <a:srgbClr val="FFFFFF"/>
                </a:solidFill>
                <a:latin typeface="Arial" pitchFamily="34" charset="0"/>
                <a:ea typeface="Arial" pitchFamily="34" charset="-122"/>
                <a:cs typeface="Arial" pitchFamily="34" charset="-120"/>
              </a:rPr>
              <a:t>SDCC</a:t>
            </a:r>
            <a:endParaRPr lang="en-US" sz="1500" dirty="0"/>
          </a:p>
        </p:txBody>
      </p:sp>
      <p:sp>
        <p:nvSpPr>
          <p:cNvPr id="25"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FFFFFF"/>
                </a:solidFill>
                <a:latin typeface="Arial"/>
                <a:ea typeface="Arial"/>
                <a:cs typeface="Aria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386"/>
                </a:solidFill>
                <a:latin typeface="Arial"/>
                <a:ea typeface="Arial"/>
                <a:cs typeface="Aria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03B8F"/>
        </a:solidFill>
        <a:effectLst/>
      </p:bgPr>
    </p:bg>
    <p:spTree>
      <p:nvGrpSpPr>
        <p:cNvPr id="1" name=""/>
        <p:cNvGrpSpPr/>
        <p:nvPr/>
      </p:nvGrpSpPr>
      <p:grpSpPr>
        <a:xfrm>
          <a:off x="0" y="0"/>
          <a:ext cx="1" cy="1"/>
          <a:chOff x="0" y="0"/>
          <a:chExt cx="1" cy="1"/>
        </a:xfrm>
      </p:grpSpPr>
      <p:pic>
        <p:nvPicPr>
          <p:cNvPr id="10" name="Picture 9">
            <a:extLst>
              <a:ext uri="{FF2B5EF4-FFF2-40B4-BE49-F238E27FC236}">
                <a16:creationId xmlns:a16="http://schemas.microsoft.com/office/drawing/2014/main" id="{5085007D-7876-6081-394D-A8B33D7706AC}"/>
              </a:ext>
            </a:extLst>
          </p:cNvPr>
          <p:cNvPicPr>
            <a:picLocks noChangeAspect="1"/>
          </p:cNvPicPr>
          <p:nvPr/>
        </p:nvPicPr>
        <p:blipFill>
          <a:blip r:embed="rId3"/>
          <a:stretch>
            <a:fillRect/>
          </a:stretch>
        </p:blipFill>
        <p:spPr>
          <a:xfrm>
            <a:off x="2824440" y="22860"/>
            <a:ext cx="10252710" cy="6835140"/>
          </a:xfrm>
          <a:prstGeom prst="rect">
            <a:avLst/>
          </a:prstGeom>
          <a:effectLst>
            <a:outerShdw blurRad="50800" dist="50800" dir="5400000" algn="ctr" rotWithShape="0">
              <a:srgbClr val="000000"/>
            </a:outerShdw>
            <a:softEdge rad="876300"/>
          </a:effectLst>
        </p:spPr>
      </p:pic>
      <p:sp>
        <p:nvSpPr>
          <p:cNvPr id="2" name="Shape 0"/>
          <p:cNvSpPr/>
          <p:nvPr/>
        </p:nvSpPr>
        <p:spPr>
          <a:xfrm>
            <a:off x="0" y="0"/>
            <a:ext cx="3474720" cy="3474720"/>
          </a:xfrm>
          <a:prstGeom prst="ellipse">
            <a:avLst/>
          </a:prstGeom>
          <a:solidFill>
            <a:srgbClr val="F7685B"/>
          </a:solidFill>
          <a:ln w="12700">
            <a:solidFill>
              <a:srgbClr val="F7685B"/>
            </a:solidFill>
            <a:prstDash val="solid"/>
          </a:ln>
        </p:spPr>
        <p:txBody>
          <a:bodyPr/>
          <a:lstStyle/>
          <a:p>
            <a:endParaRPr lang="en-IE"/>
          </a:p>
        </p:txBody>
      </p:sp>
      <p:sp>
        <p:nvSpPr>
          <p:cNvPr id="3" name="Shape 1"/>
          <p:cNvSpPr/>
          <p:nvPr/>
        </p:nvSpPr>
        <p:spPr>
          <a:xfrm>
            <a:off x="8595360" y="3657600"/>
            <a:ext cx="3566160" cy="3200400"/>
          </a:xfrm>
          <a:prstGeom prst="ellipse">
            <a:avLst/>
          </a:prstGeom>
          <a:solidFill>
            <a:srgbClr val="76D443"/>
          </a:solidFill>
          <a:ln w="12700">
            <a:solidFill>
              <a:srgbClr val="76D443"/>
            </a:solidFill>
            <a:prstDash val="solid"/>
          </a:ln>
        </p:spPr>
        <p:txBody>
          <a:bodyPr/>
          <a:lstStyle/>
          <a:p>
            <a:endParaRPr lang="en-IE"/>
          </a:p>
        </p:txBody>
      </p:sp>
      <p:sp>
        <p:nvSpPr>
          <p:cNvPr id="4" name="Text 2"/>
          <p:cNvSpPr/>
          <p:nvPr/>
        </p:nvSpPr>
        <p:spPr>
          <a:xfrm>
            <a:off x="91440" y="1028700"/>
            <a:ext cx="6766560" cy="1417320"/>
          </a:xfrm>
          <a:prstGeom prst="rect">
            <a:avLst/>
          </a:prstGeom>
          <a:noFill/>
          <a:ln/>
        </p:spPr>
        <p:txBody>
          <a:bodyPr wrap="square" lIns="0" tIns="0" rIns="0" bIns="0" rtlCol="0" anchor="ctr"/>
          <a:lstStyle/>
          <a:p>
            <a:pPr marL="0" indent="0">
              <a:buNone/>
            </a:pPr>
            <a:r>
              <a:rPr lang="en-US" sz="2800" b="1" dirty="0">
                <a:solidFill>
                  <a:schemeClr val="tx2">
                    <a:lumMod val="75000"/>
                  </a:schemeClr>
                </a:solidFill>
                <a:latin typeface="Arial" pitchFamily="34" charset="0"/>
                <a:ea typeface="Arial" pitchFamily="34" charset="-122"/>
                <a:cs typeface="Arial" pitchFamily="34" charset="-120"/>
              </a:rPr>
              <a:t>Creative and Active</a:t>
            </a:r>
            <a:endParaRPr lang="en-US" sz="2800" dirty="0">
              <a:solidFill>
                <a:schemeClr val="tx2">
                  <a:lumMod val="75000"/>
                </a:schemeClr>
              </a:solidFill>
            </a:endParaRPr>
          </a:p>
          <a:p>
            <a:pPr marL="0" indent="0">
              <a:buNone/>
            </a:pPr>
            <a:r>
              <a:rPr lang="en-US" sz="2800" b="1" dirty="0">
                <a:solidFill>
                  <a:schemeClr val="tx2">
                    <a:lumMod val="75000"/>
                  </a:schemeClr>
                </a:solidFill>
                <a:latin typeface="Arial" pitchFamily="34" charset="0"/>
                <a:ea typeface="Arial" pitchFamily="34" charset="-122"/>
                <a:cs typeface="Arial" pitchFamily="34" charset="-120"/>
              </a:rPr>
              <a:t>&amp; RePlay</a:t>
            </a:r>
            <a:endParaRPr lang="en-US" sz="2800" dirty="0">
              <a:solidFill>
                <a:schemeClr val="tx2">
                  <a:lumMod val="75000"/>
                </a:schemeClr>
              </a:solidFill>
            </a:endParaRPr>
          </a:p>
        </p:txBody>
      </p:sp>
      <p:sp>
        <p:nvSpPr>
          <p:cNvPr id="5" name="Text 3"/>
          <p:cNvSpPr/>
          <p:nvPr/>
        </p:nvSpPr>
        <p:spPr>
          <a:xfrm>
            <a:off x="657900" y="3657600"/>
            <a:ext cx="2938741" cy="621793"/>
          </a:xfrm>
          <a:prstGeom prst="rect">
            <a:avLst/>
          </a:prstGeom>
          <a:noFill/>
          <a:ln/>
        </p:spPr>
        <p:txBody>
          <a:bodyPr wrap="square" lIns="0" tIns="0" rIns="0" bIns="0" rtlCol="0" anchor="ctr"/>
          <a:lstStyle/>
          <a:p>
            <a:pPr marL="0" indent="0">
              <a:buNone/>
            </a:pPr>
            <a:r>
              <a:rPr lang="en-US" sz="1700" dirty="0">
                <a:solidFill>
                  <a:srgbClr val="FFFFFF"/>
                </a:solidFill>
              </a:rPr>
              <a:t>Arts SPC | </a:t>
            </a:r>
            <a:r>
              <a:rPr lang="en-US" sz="1700" dirty="0" err="1">
                <a:solidFill>
                  <a:srgbClr val="FFFFFF"/>
                </a:solidFill>
              </a:rPr>
              <a:t>Programme</a:t>
            </a:r>
            <a:r>
              <a:rPr lang="en-US" sz="1700" dirty="0">
                <a:solidFill>
                  <a:srgbClr val="FFFFFF"/>
                </a:solidFill>
              </a:rPr>
              <a:t> update to August 2026</a:t>
            </a:r>
            <a:endParaRPr lang="en-US" sz="1700" dirty="0"/>
          </a:p>
        </p:txBody>
      </p:sp>
      <p:sp>
        <p:nvSpPr>
          <p:cNvPr id="6" name="Text 4"/>
          <p:cNvSpPr/>
          <p:nvPr/>
        </p:nvSpPr>
        <p:spPr>
          <a:xfrm>
            <a:off x="822960" y="5166360"/>
            <a:ext cx="4389120" cy="640080"/>
          </a:xfrm>
          <a:prstGeom prst="rect">
            <a:avLst/>
          </a:prstGeom>
          <a:noFill/>
          <a:ln/>
        </p:spPr>
        <p:txBody>
          <a:bodyPr wrap="square" lIns="0" tIns="0" rIns="0" bIns="0" rtlCol="0" anchor="ctr"/>
          <a:lstStyle/>
          <a:p>
            <a:pPr marL="0" indent="0">
              <a:buNone/>
            </a:pPr>
            <a:r>
              <a:rPr lang="en-US" sz="1300" dirty="0">
                <a:solidFill>
                  <a:srgbClr val="FFFFFF"/>
                </a:solidFill>
              </a:rPr>
              <a:t>Presented by Gerry Horan</a:t>
            </a:r>
            <a:endParaRPr lang="en-US" sz="1300" dirty="0"/>
          </a:p>
          <a:p>
            <a:pPr marL="0" indent="0">
              <a:buNone/>
            </a:pPr>
            <a:r>
              <a:rPr lang="en-US" sz="1300" dirty="0">
                <a:solidFill>
                  <a:srgbClr val="FFFFFF"/>
                </a:solidFill>
              </a:rPr>
              <a:t>SDCC Arts Office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66928" y="475488"/>
            <a:ext cx="10241280" cy="438912"/>
          </a:xfrm>
          <a:prstGeom prst="rect">
            <a:avLst/>
          </a:prstGeom>
          <a:noFill/>
          <a:ln/>
        </p:spPr>
        <p:txBody>
          <a:bodyPr wrap="square" lIns="0" tIns="0" rIns="0" bIns="0" rtlCol="0" anchor="ctr"/>
          <a:lstStyle/>
          <a:p>
            <a:pPr marL="0" indent="0">
              <a:buNone/>
            </a:pPr>
            <a:r>
              <a:rPr lang="en-US" sz="2600" b="1" dirty="0">
                <a:solidFill>
                  <a:srgbClr val="28336F"/>
                </a:solidFill>
                <a:latin typeface="Arial" pitchFamily="34" charset="0"/>
                <a:ea typeface="Arial" pitchFamily="34" charset="-122"/>
                <a:cs typeface="Arial" pitchFamily="34" charset="-120"/>
              </a:rPr>
              <a:t>What is Creative and Active?</a:t>
            </a:r>
            <a:endParaRPr lang="en-US" sz="2600" dirty="0"/>
          </a:p>
        </p:txBody>
      </p:sp>
      <p:sp>
        <p:nvSpPr>
          <p:cNvPr id="3" name="Text 1"/>
          <p:cNvSpPr/>
          <p:nvPr/>
        </p:nvSpPr>
        <p:spPr>
          <a:xfrm>
            <a:off x="585216" y="950976"/>
            <a:ext cx="10287000" cy="320040"/>
          </a:xfrm>
          <a:prstGeom prst="rect">
            <a:avLst/>
          </a:prstGeom>
          <a:noFill/>
          <a:ln/>
        </p:spPr>
        <p:txBody>
          <a:bodyPr wrap="square" lIns="0" tIns="0" rIns="0" bIns="0" rtlCol="0" anchor="ctr"/>
          <a:lstStyle/>
          <a:p>
            <a:pPr marL="0" indent="0">
              <a:buNone/>
            </a:pPr>
            <a:r>
              <a:rPr lang="en-US" sz="1200" dirty="0">
                <a:solidFill>
                  <a:srgbClr val="5E6883"/>
                </a:solidFill>
                <a:latin typeface="Arial" pitchFamily="34" charset="0"/>
                <a:ea typeface="Arial" pitchFamily="34" charset="-122"/>
                <a:cs typeface="Arial" pitchFamily="34" charset="-120"/>
              </a:rPr>
              <a:t>A place-based approach connecting creativity, activity and community life</a:t>
            </a:r>
            <a:endParaRPr lang="en-US" sz="1200" dirty="0"/>
          </a:p>
        </p:txBody>
      </p:sp>
      <p:sp>
        <p:nvSpPr>
          <p:cNvPr id="4" name="Shape 2"/>
          <p:cNvSpPr/>
          <p:nvPr/>
        </p:nvSpPr>
        <p:spPr>
          <a:xfrm>
            <a:off x="658368" y="1600200"/>
            <a:ext cx="3337560" cy="3520440"/>
          </a:xfrm>
          <a:prstGeom prst="roundRect">
            <a:avLst>
              <a:gd name="adj" fmla="val 2192"/>
            </a:avLst>
          </a:prstGeom>
          <a:solidFill>
            <a:srgbClr val="FFFFFF"/>
          </a:solidFill>
          <a:ln w="12700">
            <a:solidFill>
              <a:srgbClr val="DDE3EF"/>
            </a:solidFill>
            <a:prstDash val="solid"/>
          </a:ln>
          <a:effectLst>
            <a:outerShdw blurRad="12700" dist="6350" dir="2700000" algn="bl" rotWithShape="0">
              <a:srgbClr val="000000">
                <a:alpha val="10000"/>
              </a:srgbClr>
            </a:outerShdw>
          </a:effectLst>
        </p:spPr>
        <p:txBody>
          <a:bodyPr/>
          <a:lstStyle/>
          <a:p>
            <a:endParaRPr lang="en-IE"/>
          </a:p>
        </p:txBody>
      </p:sp>
      <p:sp>
        <p:nvSpPr>
          <p:cNvPr id="5" name="Shape 3"/>
          <p:cNvSpPr/>
          <p:nvPr/>
        </p:nvSpPr>
        <p:spPr>
          <a:xfrm>
            <a:off x="1892808" y="1901952"/>
            <a:ext cx="868680" cy="868680"/>
          </a:xfrm>
          <a:prstGeom prst="ellipse">
            <a:avLst/>
          </a:prstGeom>
          <a:solidFill>
            <a:srgbClr val="F7685B"/>
          </a:solidFill>
          <a:ln w="12700">
            <a:solidFill>
              <a:srgbClr val="F7685B"/>
            </a:solidFill>
            <a:prstDash val="solid"/>
          </a:ln>
        </p:spPr>
        <p:txBody>
          <a:bodyPr/>
          <a:lstStyle/>
          <a:p>
            <a:endParaRPr lang="en-IE"/>
          </a:p>
        </p:txBody>
      </p:sp>
      <p:sp>
        <p:nvSpPr>
          <p:cNvPr id="6" name="Text 4"/>
          <p:cNvSpPr/>
          <p:nvPr/>
        </p:nvSpPr>
        <p:spPr>
          <a:xfrm>
            <a:off x="2075688" y="2139696"/>
            <a:ext cx="502920" cy="228600"/>
          </a:xfrm>
          <a:prstGeom prst="rect">
            <a:avLst/>
          </a:prstGeom>
          <a:noFill/>
          <a:ln/>
        </p:spPr>
        <p:txBody>
          <a:bodyPr wrap="square" lIns="0" tIns="0" rIns="0" bIns="0" rtlCol="0" anchor="ctr"/>
          <a:lstStyle/>
          <a:p>
            <a:pPr marL="0" indent="0" algn="ctr">
              <a:buNone/>
            </a:pPr>
            <a:r>
              <a:rPr lang="en-US" sz="1400" b="1" dirty="0">
                <a:solidFill>
                  <a:srgbClr val="FFFFFF"/>
                </a:solidFill>
              </a:rPr>
              <a:t>01</a:t>
            </a:r>
            <a:endParaRPr lang="en-US" sz="1400" dirty="0"/>
          </a:p>
        </p:txBody>
      </p:sp>
      <p:sp>
        <p:nvSpPr>
          <p:cNvPr id="7" name="Text 5"/>
          <p:cNvSpPr/>
          <p:nvPr/>
        </p:nvSpPr>
        <p:spPr>
          <a:xfrm>
            <a:off x="1024128" y="3063240"/>
            <a:ext cx="2606040" cy="365760"/>
          </a:xfrm>
          <a:prstGeom prst="rect">
            <a:avLst/>
          </a:prstGeom>
          <a:noFill/>
          <a:ln/>
        </p:spPr>
        <p:txBody>
          <a:bodyPr wrap="square" lIns="0" tIns="0" rIns="0" bIns="0" rtlCol="0" anchor="ctr"/>
          <a:lstStyle/>
          <a:p>
            <a:pPr marL="0" indent="0" algn="ctr">
              <a:buNone/>
            </a:pPr>
            <a:r>
              <a:rPr lang="en-US" sz="1800" b="1" dirty="0">
                <a:solidFill>
                  <a:srgbClr val="28336F"/>
                </a:solidFill>
              </a:rPr>
              <a:t>ACCESS</a:t>
            </a:r>
            <a:endParaRPr lang="en-US" sz="1800" dirty="0"/>
          </a:p>
        </p:txBody>
      </p:sp>
      <p:sp>
        <p:nvSpPr>
          <p:cNvPr id="8" name="Text 6"/>
          <p:cNvSpPr/>
          <p:nvPr/>
        </p:nvSpPr>
        <p:spPr>
          <a:xfrm>
            <a:off x="1042416" y="3685032"/>
            <a:ext cx="2569464" cy="822960"/>
          </a:xfrm>
          <a:prstGeom prst="rect">
            <a:avLst/>
          </a:prstGeom>
          <a:noFill/>
          <a:ln/>
        </p:spPr>
        <p:txBody>
          <a:bodyPr wrap="square" lIns="508" tIns="508" rIns="508" bIns="508" rtlCol="0" anchor="ctr"/>
          <a:lstStyle/>
          <a:p>
            <a:pPr marL="0" indent="0" algn="ctr">
              <a:buNone/>
            </a:pPr>
            <a:r>
              <a:rPr lang="en-US" sz="1400" dirty="0">
                <a:solidFill>
                  <a:srgbClr val="5E6883"/>
                </a:solidFill>
              </a:rPr>
              <a:t>Free and local opportunities that reduce barriers to participation</a:t>
            </a:r>
            <a:endParaRPr lang="en-US" sz="1400" dirty="0"/>
          </a:p>
        </p:txBody>
      </p:sp>
      <p:sp>
        <p:nvSpPr>
          <p:cNvPr id="9" name="Shape 7"/>
          <p:cNvSpPr/>
          <p:nvPr/>
        </p:nvSpPr>
        <p:spPr>
          <a:xfrm>
            <a:off x="4425696" y="1600200"/>
            <a:ext cx="3337560" cy="3520440"/>
          </a:xfrm>
          <a:prstGeom prst="roundRect">
            <a:avLst>
              <a:gd name="adj" fmla="val 2192"/>
            </a:avLst>
          </a:prstGeom>
          <a:solidFill>
            <a:srgbClr val="F1F8EA"/>
          </a:solidFill>
          <a:ln w="12700">
            <a:solidFill>
              <a:srgbClr val="DDE3EF"/>
            </a:solidFill>
            <a:prstDash val="solid"/>
          </a:ln>
          <a:effectLst>
            <a:outerShdw blurRad="12700" dist="6350" dir="2700000" algn="bl" rotWithShape="0">
              <a:srgbClr val="000000">
                <a:alpha val="10000"/>
              </a:srgbClr>
            </a:outerShdw>
          </a:effectLst>
        </p:spPr>
        <p:txBody>
          <a:bodyPr/>
          <a:lstStyle/>
          <a:p>
            <a:endParaRPr lang="en-IE"/>
          </a:p>
        </p:txBody>
      </p:sp>
      <p:sp>
        <p:nvSpPr>
          <p:cNvPr id="10" name="Shape 8"/>
          <p:cNvSpPr/>
          <p:nvPr/>
        </p:nvSpPr>
        <p:spPr>
          <a:xfrm>
            <a:off x="5660136" y="1901952"/>
            <a:ext cx="868680" cy="868680"/>
          </a:xfrm>
          <a:prstGeom prst="ellipse">
            <a:avLst/>
          </a:prstGeom>
          <a:solidFill>
            <a:srgbClr val="76D443"/>
          </a:solidFill>
          <a:ln w="12700">
            <a:solidFill>
              <a:srgbClr val="76D443"/>
            </a:solidFill>
            <a:prstDash val="solid"/>
          </a:ln>
        </p:spPr>
        <p:txBody>
          <a:bodyPr/>
          <a:lstStyle/>
          <a:p>
            <a:endParaRPr lang="en-IE"/>
          </a:p>
        </p:txBody>
      </p:sp>
      <p:sp>
        <p:nvSpPr>
          <p:cNvPr id="11" name="Text 9"/>
          <p:cNvSpPr/>
          <p:nvPr/>
        </p:nvSpPr>
        <p:spPr>
          <a:xfrm>
            <a:off x="5843016" y="2139696"/>
            <a:ext cx="502920" cy="228600"/>
          </a:xfrm>
          <a:prstGeom prst="rect">
            <a:avLst/>
          </a:prstGeom>
          <a:noFill/>
          <a:ln/>
        </p:spPr>
        <p:txBody>
          <a:bodyPr wrap="square" lIns="0" tIns="0" rIns="0" bIns="0" rtlCol="0" anchor="ctr"/>
          <a:lstStyle/>
          <a:p>
            <a:pPr marL="0" indent="0" algn="ctr">
              <a:buNone/>
            </a:pPr>
            <a:r>
              <a:rPr lang="en-US" sz="1400" b="1" dirty="0">
                <a:solidFill>
                  <a:srgbClr val="FFFFFF"/>
                </a:solidFill>
              </a:rPr>
              <a:t>02</a:t>
            </a:r>
            <a:endParaRPr lang="en-US" sz="1400" dirty="0"/>
          </a:p>
        </p:txBody>
      </p:sp>
      <p:sp>
        <p:nvSpPr>
          <p:cNvPr id="12" name="Text 10"/>
          <p:cNvSpPr/>
          <p:nvPr/>
        </p:nvSpPr>
        <p:spPr>
          <a:xfrm>
            <a:off x="4791456" y="3063240"/>
            <a:ext cx="2606040" cy="365760"/>
          </a:xfrm>
          <a:prstGeom prst="rect">
            <a:avLst/>
          </a:prstGeom>
          <a:noFill/>
          <a:ln/>
        </p:spPr>
        <p:txBody>
          <a:bodyPr wrap="square" lIns="0" tIns="0" rIns="0" bIns="0" rtlCol="0" anchor="ctr"/>
          <a:lstStyle/>
          <a:p>
            <a:pPr marL="0" indent="0" algn="ctr">
              <a:buNone/>
            </a:pPr>
            <a:r>
              <a:rPr lang="en-US" sz="1800" b="1" dirty="0">
                <a:solidFill>
                  <a:srgbClr val="28336F"/>
                </a:solidFill>
              </a:rPr>
              <a:t>CONNECTION</a:t>
            </a:r>
            <a:endParaRPr lang="en-US" sz="1800" dirty="0"/>
          </a:p>
        </p:txBody>
      </p:sp>
      <p:sp>
        <p:nvSpPr>
          <p:cNvPr id="13" name="Text 11"/>
          <p:cNvSpPr/>
          <p:nvPr/>
        </p:nvSpPr>
        <p:spPr>
          <a:xfrm>
            <a:off x="4809744" y="3685032"/>
            <a:ext cx="2569464" cy="822960"/>
          </a:xfrm>
          <a:prstGeom prst="rect">
            <a:avLst/>
          </a:prstGeom>
          <a:noFill/>
          <a:ln/>
        </p:spPr>
        <p:txBody>
          <a:bodyPr wrap="square" lIns="508" tIns="508" rIns="508" bIns="508" rtlCol="0" anchor="ctr"/>
          <a:lstStyle/>
          <a:p>
            <a:pPr marL="0" indent="0" algn="ctr">
              <a:buNone/>
            </a:pPr>
            <a:r>
              <a:rPr lang="en-US" sz="1400" dirty="0">
                <a:solidFill>
                  <a:srgbClr val="5E6883"/>
                </a:solidFill>
              </a:rPr>
              <a:t>Creative and physical activity as tools for belonging and social connection</a:t>
            </a:r>
            <a:endParaRPr lang="en-US" sz="1400" dirty="0"/>
          </a:p>
        </p:txBody>
      </p:sp>
      <p:sp>
        <p:nvSpPr>
          <p:cNvPr id="14" name="Shape 12"/>
          <p:cNvSpPr/>
          <p:nvPr/>
        </p:nvSpPr>
        <p:spPr>
          <a:xfrm>
            <a:off x="8193024" y="1600200"/>
            <a:ext cx="3337560" cy="3520440"/>
          </a:xfrm>
          <a:prstGeom prst="roundRect">
            <a:avLst>
              <a:gd name="adj" fmla="val 2192"/>
            </a:avLst>
          </a:prstGeom>
          <a:solidFill>
            <a:srgbClr val="FFFFFF"/>
          </a:solidFill>
          <a:ln w="12700">
            <a:solidFill>
              <a:srgbClr val="DDE3EF"/>
            </a:solidFill>
            <a:prstDash val="solid"/>
          </a:ln>
          <a:effectLst>
            <a:outerShdw blurRad="12700" dist="6350" dir="2700000" algn="bl" rotWithShape="0">
              <a:srgbClr val="000000">
                <a:alpha val="10000"/>
              </a:srgbClr>
            </a:outerShdw>
          </a:effectLst>
        </p:spPr>
        <p:txBody>
          <a:bodyPr/>
          <a:lstStyle/>
          <a:p>
            <a:endParaRPr lang="en-IE"/>
          </a:p>
        </p:txBody>
      </p:sp>
      <p:sp>
        <p:nvSpPr>
          <p:cNvPr id="15" name="Shape 13"/>
          <p:cNvSpPr/>
          <p:nvPr/>
        </p:nvSpPr>
        <p:spPr>
          <a:xfrm>
            <a:off x="9427464" y="1901952"/>
            <a:ext cx="868680" cy="868680"/>
          </a:xfrm>
          <a:prstGeom prst="ellipse">
            <a:avLst/>
          </a:prstGeom>
          <a:solidFill>
            <a:srgbClr val="92B9E9"/>
          </a:solidFill>
          <a:ln w="12700">
            <a:solidFill>
              <a:srgbClr val="92B9E9"/>
            </a:solidFill>
            <a:prstDash val="solid"/>
          </a:ln>
        </p:spPr>
        <p:txBody>
          <a:bodyPr/>
          <a:lstStyle/>
          <a:p>
            <a:endParaRPr lang="en-IE"/>
          </a:p>
        </p:txBody>
      </p:sp>
      <p:sp>
        <p:nvSpPr>
          <p:cNvPr id="16" name="Text 14"/>
          <p:cNvSpPr/>
          <p:nvPr/>
        </p:nvSpPr>
        <p:spPr>
          <a:xfrm>
            <a:off x="9610344" y="2139696"/>
            <a:ext cx="502920" cy="228600"/>
          </a:xfrm>
          <a:prstGeom prst="rect">
            <a:avLst/>
          </a:prstGeom>
          <a:noFill/>
          <a:ln/>
        </p:spPr>
        <p:txBody>
          <a:bodyPr wrap="square" lIns="0" tIns="0" rIns="0" bIns="0" rtlCol="0" anchor="ctr"/>
          <a:lstStyle/>
          <a:p>
            <a:pPr marL="0" indent="0" algn="ctr">
              <a:buNone/>
            </a:pPr>
            <a:r>
              <a:rPr lang="en-US" sz="1400" b="1" dirty="0">
                <a:solidFill>
                  <a:srgbClr val="FFFFFF"/>
                </a:solidFill>
              </a:rPr>
              <a:t>03</a:t>
            </a:r>
            <a:endParaRPr lang="en-US" sz="1400" dirty="0"/>
          </a:p>
        </p:txBody>
      </p:sp>
      <p:sp>
        <p:nvSpPr>
          <p:cNvPr id="17" name="Text 15"/>
          <p:cNvSpPr/>
          <p:nvPr/>
        </p:nvSpPr>
        <p:spPr>
          <a:xfrm>
            <a:off x="8558784" y="3063240"/>
            <a:ext cx="2606040" cy="365760"/>
          </a:xfrm>
          <a:prstGeom prst="rect">
            <a:avLst/>
          </a:prstGeom>
          <a:noFill/>
          <a:ln/>
        </p:spPr>
        <p:txBody>
          <a:bodyPr wrap="square" lIns="0" tIns="0" rIns="0" bIns="0" rtlCol="0" anchor="ctr"/>
          <a:lstStyle/>
          <a:p>
            <a:pPr marL="0" indent="0" algn="ctr">
              <a:buNone/>
            </a:pPr>
            <a:r>
              <a:rPr lang="en-US" sz="1800" b="1" dirty="0">
                <a:solidFill>
                  <a:srgbClr val="28336F"/>
                </a:solidFill>
              </a:rPr>
              <a:t>PLACE</a:t>
            </a:r>
            <a:endParaRPr lang="en-US" sz="1800" dirty="0"/>
          </a:p>
        </p:txBody>
      </p:sp>
      <p:sp>
        <p:nvSpPr>
          <p:cNvPr id="18" name="Text 16"/>
          <p:cNvSpPr/>
          <p:nvPr/>
        </p:nvSpPr>
        <p:spPr>
          <a:xfrm>
            <a:off x="8577072" y="3685032"/>
            <a:ext cx="2569464" cy="822960"/>
          </a:xfrm>
          <a:prstGeom prst="rect">
            <a:avLst/>
          </a:prstGeom>
          <a:noFill/>
          <a:ln/>
        </p:spPr>
        <p:txBody>
          <a:bodyPr wrap="square" lIns="508" tIns="508" rIns="508" bIns="508" rtlCol="0" anchor="ctr"/>
          <a:lstStyle/>
          <a:p>
            <a:pPr marL="0" indent="0" algn="ctr">
              <a:buNone/>
            </a:pPr>
            <a:r>
              <a:rPr lang="en-US" sz="1400" dirty="0">
                <a:solidFill>
                  <a:srgbClr val="5E6883"/>
                </a:solidFill>
              </a:rPr>
              <a:t>Visible, positive use of public and community spaces</a:t>
            </a:r>
            <a:endParaRPr lang="en-US" sz="1400" dirty="0"/>
          </a:p>
        </p:txBody>
      </p:sp>
      <p:sp>
        <p:nvSpPr>
          <p:cNvPr id="25"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386"/>
                </a:solidFill>
                <a:latin typeface="Arial"/>
                <a:ea typeface="Arial"/>
                <a:cs typeface="Aria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66928" y="475488"/>
            <a:ext cx="10241280" cy="438912"/>
          </a:xfrm>
          <a:prstGeom prst="rect">
            <a:avLst/>
          </a:prstGeom>
          <a:noFill/>
          <a:ln/>
        </p:spPr>
        <p:txBody>
          <a:bodyPr wrap="square" lIns="0" tIns="0" rIns="0" bIns="0" rtlCol="0" anchor="ctr"/>
          <a:lstStyle/>
          <a:p>
            <a:pPr marL="0" indent="0">
              <a:buNone/>
            </a:pPr>
            <a:r>
              <a:rPr lang="en-US" sz="2600" b="1" dirty="0">
                <a:solidFill>
                  <a:schemeClr val="bg1"/>
                </a:solidFill>
                <a:latin typeface="Arial" pitchFamily="34" charset="0"/>
                <a:ea typeface="Arial" pitchFamily="34" charset="-122"/>
                <a:cs typeface="Arial" pitchFamily="34" charset="-120"/>
              </a:rPr>
              <a:t>Creative and Active: one programme, two routes</a:t>
            </a:r>
            <a:endParaRPr lang="en-US" sz="2600" dirty="0">
              <a:solidFill>
                <a:schemeClr val="bg1"/>
              </a:solidFill>
            </a:endParaRPr>
          </a:p>
        </p:txBody>
      </p:sp>
      <p:sp>
        <p:nvSpPr>
          <p:cNvPr id="3" name="Text 1"/>
          <p:cNvSpPr/>
          <p:nvPr/>
        </p:nvSpPr>
        <p:spPr>
          <a:xfrm>
            <a:off x="585216" y="950976"/>
            <a:ext cx="10287000" cy="320040"/>
          </a:xfrm>
          <a:prstGeom prst="rect">
            <a:avLst/>
          </a:prstGeom>
          <a:noFill/>
          <a:ln/>
        </p:spPr>
        <p:txBody>
          <a:bodyPr wrap="square" lIns="0" tIns="0" rIns="0" bIns="0" rtlCol="0" anchor="ctr"/>
          <a:lstStyle/>
          <a:p>
            <a:pPr marL="0" indent="0">
              <a:buNone/>
            </a:pPr>
            <a:r>
              <a:rPr lang="en-US" sz="1200" dirty="0">
                <a:solidFill>
                  <a:schemeClr val="bg1"/>
                </a:solidFill>
                <a:latin typeface="Arial" pitchFamily="34" charset="0"/>
                <a:ea typeface="Arial" pitchFamily="34" charset="-122"/>
                <a:cs typeface="Arial" pitchFamily="34" charset="-120"/>
              </a:rPr>
              <a:t>The model adapts to local need, infrastructure and community readiness</a:t>
            </a:r>
            <a:endParaRPr lang="en-US" sz="1200" dirty="0">
              <a:solidFill>
                <a:schemeClr val="bg1"/>
              </a:solidFill>
            </a:endParaRPr>
          </a:p>
        </p:txBody>
      </p:sp>
      <p:sp>
        <p:nvSpPr>
          <p:cNvPr id="4" name="Shape 2"/>
          <p:cNvSpPr/>
          <p:nvPr/>
        </p:nvSpPr>
        <p:spPr>
          <a:xfrm>
            <a:off x="731520" y="1508760"/>
            <a:ext cx="5166360" cy="4160520"/>
          </a:xfrm>
          <a:prstGeom prst="roundRect">
            <a:avLst>
              <a:gd name="adj" fmla="val 1758"/>
            </a:avLst>
          </a:prstGeom>
          <a:solidFill>
            <a:srgbClr val="FFFFFF"/>
          </a:solidFill>
          <a:ln w="12700">
            <a:solidFill>
              <a:srgbClr val="FFFFFF"/>
            </a:solidFill>
            <a:prstDash val="solid"/>
          </a:ln>
        </p:spPr>
        <p:txBody>
          <a:bodyPr/>
          <a:lstStyle/>
          <a:p>
            <a:endParaRPr lang="en-IE"/>
          </a:p>
        </p:txBody>
      </p:sp>
      <p:sp>
        <p:nvSpPr>
          <p:cNvPr id="5" name="Shape 3"/>
          <p:cNvSpPr/>
          <p:nvPr/>
        </p:nvSpPr>
        <p:spPr>
          <a:xfrm>
            <a:off x="1051560" y="1847088"/>
            <a:ext cx="731520" cy="384048"/>
          </a:xfrm>
          <a:prstGeom prst="roundRect">
            <a:avLst>
              <a:gd name="adj" fmla="val 19048"/>
            </a:avLst>
          </a:prstGeom>
          <a:solidFill>
            <a:srgbClr val="F7685B"/>
          </a:solidFill>
          <a:ln w="12700">
            <a:solidFill>
              <a:srgbClr val="F7685B"/>
            </a:solidFill>
            <a:prstDash val="solid"/>
          </a:ln>
        </p:spPr>
        <p:txBody>
          <a:bodyPr/>
          <a:lstStyle/>
          <a:p>
            <a:endParaRPr lang="en-IE"/>
          </a:p>
        </p:txBody>
      </p:sp>
      <p:sp>
        <p:nvSpPr>
          <p:cNvPr id="6" name="Text 4"/>
          <p:cNvSpPr/>
          <p:nvPr/>
        </p:nvSpPr>
        <p:spPr>
          <a:xfrm>
            <a:off x="1124712" y="1920240"/>
            <a:ext cx="585216" cy="201168"/>
          </a:xfrm>
          <a:prstGeom prst="rect">
            <a:avLst/>
          </a:prstGeom>
          <a:noFill/>
          <a:ln/>
        </p:spPr>
        <p:txBody>
          <a:bodyPr wrap="square" lIns="0" tIns="0" rIns="0" bIns="0" rtlCol="0" anchor="ctr"/>
          <a:lstStyle/>
          <a:p>
            <a:pPr marL="0" indent="0" algn="ctr">
              <a:buNone/>
            </a:pPr>
            <a:r>
              <a:rPr lang="en-US" sz="1050" b="1" dirty="0">
                <a:solidFill>
                  <a:srgbClr val="FFFFFF"/>
                </a:solidFill>
              </a:rPr>
              <a:t>01</a:t>
            </a:r>
            <a:endParaRPr lang="en-US" sz="1050" dirty="0"/>
          </a:p>
        </p:txBody>
      </p:sp>
      <p:sp>
        <p:nvSpPr>
          <p:cNvPr id="7" name="Text 5"/>
          <p:cNvSpPr/>
          <p:nvPr/>
        </p:nvSpPr>
        <p:spPr>
          <a:xfrm>
            <a:off x="1051560" y="2450592"/>
            <a:ext cx="4343400" cy="457200"/>
          </a:xfrm>
          <a:prstGeom prst="rect">
            <a:avLst/>
          </a:prstGeom>
          <a:noFill/>
          <a:ln/>
        </p:spPr>
        <p:txBody>
          <a:bodyPr wrap="square" lIns="0" tIns="0" rIns="0" bIns="0" rtlCol="0" anchor="ctr"/>
          <a:lstStyle/>
          <a:p>
            <a:pPr marL="0" indent="0">
              <a:buNone/>
            </a:pPr>
            <a:r>
              <a:rPr lang="en-US" sz="2300" b="1" dirty="0">
                <a:solidFill>
                  <a:srgbClr val="28336F"/>
                </a:solidFill>
              </a:rPr>
              <a:t>Youth-led programme</a:t>
            </a:r>
            <a:endParaRPr lang="en-US" sz="2300" dirty="0"/>
          </a:p>
        </p:txBody>
      </p:sp>
      <p:sp>
        <p:nvSpPr>
          <p:cNvPr id="8" name="Shape 6"/>
          <p:cNvSpPr/>
          <p:nvPr/>
        </p:nvSpPr>
        <p:spPr>
          <a:xfrm>
            <a:off x="1115568" y="3200400"/>
            <a:ext cx="146304" cy="146304"/>
          </a:xfrm>
          <a:prstGeom prst="ellipse">
            <a:avLst/>
          </a:prstGeom>
          <a:solidFill>
            <a:srgbClr val="F7685B"/>
          </a:solidFill>
          <a:ln w="12700">
            <a:solidFill>
              <a:srgbClr val="F7685B"/>
            </a:solidFill>
            <a:prstDash val="solid"/>
          </a:ln>
        </p:spPr>
        <p:txBody>
          <a:bodyPr/>
          <a:lstStyle/>
          <a:p>
            <a:endParaRPr lang="en-IE"/>
          </a:p>
        </p:txBody>
      </p:sp>
      <p:sp>
        <p:nvSpPr>
          <p:cNvPr id="9" name="Text 7"/>
          <p:cNvSpPr/>
          <p:nvPr/>
        </p:nvSpPr>
        <p:spPr>
          <a:xfrm>
            <a:off x="1389888" y="3081528"/>
            <a:ext cx="3977640" cy="310896"/>
          </a:xfrm>
          <a:prstGeom prst="rect">
            <a:avLst/>
          </a:prstGeom>
          <a:noFill/>
          <a:ln/>
        </p:spPr>
        <p:txBody>
          <a:bodyPr wrap="square" lIns="0" tIns="0" rIns="0" bIns="0" rtlCol="0" anchor="ctr"/>
          <a:lstStyle/>
          <a:p>
            <a:pPr marL="0" indent="0">
              <a:buNone/>
            </a:pPr>
            <a:r>
              <a:rPr lang="en-US" sz="1400" dirty="0">
                <a:solidFill>
                  <a:srgbClr val="202747"/>
                </a:solidFill>
              </a:rPr>
              <a:t>Consistent weekly club</a:t>
            </a:r>
            <a:endParaRPr lang="en-US" sz="1400" dirty="0"/>
          </a:p>
        </p:txBody>
      </p:sp>
      <p:sp>
        <p:nvSpPr>
          <p:cNvPr id="10" name="Shape 8"/>
          <p:cNvSpPr/>
          <p:nvPr/>
        </p:nvSpPr>
        <p:spPr>
          <a:xfrm>
            <a:off x="1115568" y="3721608"/>
            <a:ext cx="146304" cy="146304"/>
          </a:xfrm>
          <a:prstGeom prst="ellipse">
            <a:avLst/>
          </a:prstGeom>
          <a:solidFill>
            <a:srgbClr val="F7685B"/>
          </a:solidFill>
          <a:ln w="12700">
            <a:solidFill>
              <a:srgbClr val="F7685B"/>
            </a:solidFill>
            <a:prstDash val="solid"/>
          </a:ln>
        </p:spPr>
        <p:txBody>
          <a:bodyPr/>
          <a:lstStyle/>
          <a:p>
            <a:endParaRPr lang="en-IE"/>
          </a:p>
        </p:txBody>
      </p:sp>
      <p:sp>
        <p:nvSpPr>
          <p:cNvPr id="11" name="Text 9"/>
          <p:cNvSpPr/>
          <p:nvPr/>
        </p:nvSpPr>
        <p:spPr>
          <a:xfrm>
            <a:off x="1389888" y="3602736"/>
            <a:ext cx="3977640" cy="310896"/>
          </a:xfrm>
          <a:prstGeom prst="rect">
            <a:avLst/>
          </a:prstGeom>
          <a:noFill/>
          <a:ln/>
        </p:spPr>
        <p:txBody>
          <a:bodyPr wrap="square" lIns="0" tIns="0" rIns="0" bIns="0" rtlCol="0" anchor="ctr"/>
          <a:lstStyle/>
          <a:p>
            <a:pPr marL="0" indent="0">
              <a:buNone/>
            </a:pPr>
            <a:r>
              <a:rPr lang="en-US" sz="1400" dirty="0">
                <a:solidFill>
                  <a:srgbClr val="202747"/>
                </a:solidFill>
              </a:rPr>
              <a:t>Music, dance and movement</a:t>
            </a:r>
            <a:endParaRPr lang="en-US" sz="1400" dirty="0"/>
          </a:p>
        </p:txBody>
      </p:sp>
      <p:sp>
        <p:nvSpPr>
          <p:cNvPr id="12" name="Shape 10"/>
          <p:cNvSpPr/>
          <p:nvPr/>
        </p:nvSpPr>
        <p:spPr>
          <a:xfrm>
            <a:off x="1115568" y="4242816"/>
            <a:ext cx="146304" cy="146304"/>
          </a:xfrm>
          <a:prstGeom prst="ellipse">
            <a:avLst/>
          </a:prstGeom>
          <a:solidFill>
            <a:srgbClr val="F7685B"/>
          </a:solidFill>
          <a:ln w="12700">
            <a:solidFill>
              <a:srgbClr val="F7685B"/>
            </a:solidFill>
            <a:prstDash val="solid"/>
          </a:ln>
        </p:spPr>
        <p:txBody>
          <a:bodyPr/>
          <a:lstStyle/>
          <a:p>
            <a:endParaRPr lang="en-IE"/>
          </a:p>
        </p:txBody>
      </p:sp>
      <p:sp>
        <p:nvSpPr>
          <p:cNvPr id="13" name="Text 11"/>
          <p:cNvSpPr/>
          <p:nvPr/>
        </p:nvSpPr>
        <p:spPr>
          <a:xfrm>
            <a:off x="1389888" y="4123944"/>
            <a:ext cx="3977640" cy="310896"/>
          </a:xfrm>
          <a:prstGeom prst="rect">
            <a:avLst/>
          </a:prstGeom>
          <a:noFill/>
          <a:ln/>
        </p:spPr>
        <p:txBody>
          <a:bodyPr wrap="square" lIns="0" tIns="0" rIns="0" bIns="0" rtlCol="0" anchor="ctr"/>
          <a:lstStyle/>
          <a:p>
            <a:pPr marL="0" indent="0">
              <a:buNone/>
            </a:pPr>
            <a:r>
              <a:rPr lang="en-US" sz="1400" dirty="0">
                <a:solidFill>
                  <a:srgbClr val="202747"/>
                </a:solidFill>
              </a:rPr>
              <a:t>Youth voice and leadership</a:t>
            </a:r>
            <a:endParaRPr lang="en-US" sz="1400" dirty="0"/>
          </a:p>
        </p:txBody>
      </p:sp>
      <p:sp>
        <p:nvSpPr>
          <p:cNvPr id="14" name="Shape 12"/>
          <p:cNvSpPr/>
          <p:nvPr/>
        </p:nvSpPr>
        <p:spPr>
          <a:xfrm>
            <a:off x="1115568" y="4764024"/>
            <a:ext cx="146304" cy="146304"/>
          </a:xfrm>
          <a:prstGeom prst="ellipse">
            <a:avLst/>
          </a:prstGeom>
          <a:solidFill>
            <a:srgbClr val="F7685B"/>
          </a:solidFill>
          <a:ln w="12700">
            <a:solidFill>
              <a:srgbClr val="F7685B"/>
            </a:solidFill>
            <a:prstDash val="solid"/>
          </a:ln>
        </p:spPr>
        <p:txBody>
          <a:bodyPr/>
          <a:lstStyle/>
          <a:p>
            <a:endParaRPr lang="en-IE"/>
          </a:p>
        </p:txBody>
      </p:sp>
      <p:sp>
        <p:nvSpPr>
          <p:cNvPr id="15" name="Text 13"/>
          <p:cNvSpPr/>
          <p:nvPr/>
        </p:nvSpPr>
        <p:spPr>
          <a:xfrm>
            <a:off x="1389888" y="4645152"/>
            <a:ext cx="3977640" cy="310896"/>
          </a:xfrm>
          <a:prstGeom prst="rect">
            <a:avLst/>
          </a:prstGeom>
          <a:noFill/>
          <a:ln/>
        </p:spPr>
        <p:txBody>
          <a:bodyPr wrap="square" lIns="0" tIns="0" rIns="0" bIns="0" rtlCol="0" anchor="ctr"/>
          <a:lstStyle/>
          <a:p>
            <a:pPr marL="0" indent="0">
              <a:buNone/>
            </a:pPr>
            <a:r>
              <a:rPr lang="en-US" sz="1400" dirty="0">
                <a:solidFill>
                  <a:srgbClr val="202747"/>
                </a:solidFill>
              </a:rPr>
              <a:t>Progression to public moments</a:t>
            </a:r>
            <a:endParaRPr lang="en-US" sz="1400" dirty="0"/>
          </a:p>
        </p:txBody>
      </p:sp>
      <p:sp>
        <p:nvSpPr>
          <p:cNvPr id="16" name="Shape 14"/>
          <p:cNvSpPr/>
          <p:nvPr/>
        </p:nvSpPr>
        <p:spPr>
          <a:xfrm>
            <a:off x="6263640" y="1508760"/>
            <a:ext cx="5166360" cy="4160520"/>
          </a:xfrm>
          <a:prstGeom prst="roundRect">
            <a:avLst>
              <a:gd name="adj" fmla="val 1758"/>
            </a:avLst>
          </a:prstGeom>
          <a:solidFill>
            <a:srgbClr val="FFFFFF"/>
          </a:solidFill>
          <a:ln w="12700">
            <a:solidFill>
              <a:srgbClr val="FFFFFF"/>
            </a:solidFill>
            <a:prstDash val="solid"/>
          </a:ln>
        </p:spPr>
        <p:txBody>
          <a:bodyPr/>
          <a:lstStyle/>
          <a:p>
            <a:endParaRPr lang="en-IE"/>
          </a:p>
        </p:txBody>
      </p:sp>
      <p:sp>
        <p:nvSpPr>
          <p:cNvPr id="17" name="Shape 15"/>
          <p:cNvSpPr/>
          <p:nvPr/>
        </p:nvSpPr>
        <p:spPr>
          <a:xfrm>
            <a:off x="6583680" y="1847088"/>
            <a:ext cx="731520" cy="384048"/>
          </a:xfrm>
          <a:prstGeom prst="roundRect">
            <a:avLst>
              <a:gd name="adj" fmla="val 19048"/>
            </a:avLst>
          </a:prstGeom>
          <a:solidFill>
            <a:srgbClr val="76D443"/>
          </a:solidFill>
          <a:ln w="12700">
            <a:solidFill>
              <a:srgbClr val="76D443"/>
            </a:solidFill>
            <a:prstDash val="solid"/>
          </a:ln>
        </p:spPr>
        <p:txBody>
          <a:bodyPr/>
          <a:lstStyle/>
          <a:p>
            <a:endParaRPr lang="en-IE"/>
          </a:p>
        </p:txBody>
      </p:sp>
      <p:sp>
        <p:nvSpPr>
          <p:cNvPr id="18" name="Text 16"/>
          <p:cNvSpPr/>
          <p:nvPr/>
        </p:nvSpPr>
        <p:spPr>
          <a:xfrm>
            <a:off x="6656832" y="1920240"/>
            <a:ext cx="585216" cy="201168"/>
          </a:xfrm>
          <a:prstGeom prst="rect">
            <a:avLst/>
          </a:prstGeom>
          <a:noFill/>
          <a:ln/>
        </p:spPr>
        <p:txBody>
          <a:bodyPr wrap="square" lIns="0" tIns="0" rIns="0" bIns="0" rtlCol="0" anchor="ctr"/>
          <a:lstStyle/>
          <a:p>
            <a:pPr marL="0" indent="0" algn="ctr">
              <a:buNone/>
            </a:pPr>
            <a:r>
              <a:rPr lang="en-US" sz="1050" b="1" dirty="0">
                <a:solidFill>
                  <a:srgbClr val="FFFFFF"/>
                </a:solidFill>
              </a:rPr>
              <a:t>02</a:t>
            </a:r>
            <a:endParaRPr lang="en-US" sz="1050" dirty="0"/>
          </a:p>
        </p:txBody>
      </p:sp>
      <p:sp>
        <p:nvSpPr>
          <p:cNvPr id="19" name="Text 17"/>
          <p:cNvSpPr/>
          <p:nvPr/>
        </p:nvSpPr>
        <p:spPr>
          <a:xfrm>
            <a:off x="6583680" y="2450592"/>
            <a:ext cx="4343400" cy="457200"/>
          </a:xfrm>
          <a:prstGeom prst="rect">
            <a:avLst/>
          </a:prstGeom>
          <a:noFill/>
          <a:ln/>
        </p:spPr>
        <p:txBody>
          <a:bodyPr wrap="square" lIns="0" tIns="0" rIns="0" bIns="0" rtlCol="0" anchor="ctr"/>
          <a:lstStyle/>
          <a:p>
            <a:pPr marL="0" indent="0">
              <a:buNone/>
            </a:pPr>
            <a:r>
              <a:rPr lang="en-US" sz="2300" b="1" dirty="0">
                <a:solidFill>
                  <a:srgbClr val="28336F"/>
                </a:solidFill>
              </a:rPr>
              <a:t>Activate a Space</a:t>
            </a:r>
            <a:endParaRPr lang="en-US" sz="2300" dirty="0"/>
          </a:p>
        </p:txBody>
      </p:sp>
      <p:sp>
        <p:nvSpPr>
          <p:cNvPr id="20" name="Shape 18"/>
          <p:cNvSpPr/>
          <p:nvPr/>
        </p:nvSpPr>
        <p:spPr>
          <a:xfrm>
            <a:off x="6647688" y="3200400"/>
            <a:ext cx="146304" cy="146304"/>
          </a:xfrm>
          <a:prstGeom prst="ellipse">
            <a:avLst/>
          </a:prstGeom>
          <a:solidFill>
            <a:srgbClr val="76D443"/>
          </a:solidFill>
          <a:ln w="12700">
            <a:solidFill>
              <a:srgbClr val="76D443"/>
            </a:solidFill>
            <a:prstDash val="solid"/>
          </a:ln>
        </p:spPr>
        <p:txBody>
          <a:bodyPr/>
          <a:lstStyle/>
          <a:p>
            <a:endParaRPr lang="en-IE"/>
          </a:p>
        </p:txBody>
      </p:sp>
      <p:sp>
        <p:nvSpPr>
          <p:cNvPr id="21" name="Text 19"/>
          <p:cNvSpPr/>
          <p:nvPr/>
        </p:nvSpPr>
        <p:spPr>
          <a:xfrm>
            <a:off x="6922008" y="3081528"/>
            <a:ext cx="3977640" cy="310896"/>
          </a:xfrm>
          <a:prstGeom prst="rect">
            <a:avLst/>
          </a:prstGeom>
          <a:noFill/>
          <a:ln/>
        </p:spPr>
        <p:txBody>
          <a:bodyPr wrap="square" lIns="0" tIns="0" rIns="0" bIns="0" rtlCol="0" anchor="ctr"/>
          <a:lstStyle/>
          <a:p>
            <a:pPr marL="0" indent="0">
              <a:buNone/>
            </a:pPr>
            <a:r>
              <a:rPr lang="en-US" sz="1400" dirty="0">
                <a:solidFill>
                  <a:srgbClr val="202747"/>
                </a:solidFill>
              </a:rPr>
              <a:t>Pop-up or seasonal activity</a:t>
            </a:r>
            <a:endParaRPr lang="en-US" sz="1400" dirty="0"/>
          </a:p>
        </p:txBody>
      </p:sp>
      <p:sp>
        <p:nvSpPr>
          <p:cNvPr id="22" name="Shape 20"/>
          <p:cNvSpPr/>
          <p:nvPr/>
        </p:nvSpPr>
        <p:spPr>
          <a:xfrm>
            <a:off x="6647688" y="3721608"/>
            <a:ext cx="146304" cy="146304"/>
          </a:xfrm>
          <a:prstGeom prst="ellipse">
            <a:avLst/>
          </a:prstGeom>
          <a:solidFill>
            <a:srgbClr val="76D443"/>
          </a:solidFill>
          <a:ln w="12700">
            <a:solidFill>
              <a:srgbClr val="76D443"/>
            </a:solidFill>
            <a:prstDash val="solid"/>
          </a:ln>
        </p:spPr>
        <p:txBody>
          <a:bodyPr/>
          <a:lstStyle/>
          <a:p>
            <a:endParaRPr lang="en-IE"/>
          </a:p>
        </p:txBody>
      </p:sp>
      <p:sp>
        <p:nvSpPr>
          <p:cNvPr id="23" name="Text 21"/>
          <p:cNvSpPr/>
          <p:nvPr/>
        </p:nvSpPr>
        <p:spPr>
          <a:xfrm>
            <a:off x="6922008" y="3602736"/>
            <a:ext cx="3977640" cy="310896"/>
          </a:xfrm>
          <a:prstGeom prst="rect">
            <a:avLst/>
          </a:prstGeom>
          <a:noFill/>
          <a:ln/>
        </p:spPr>
        <p:txBody>
          <a:bodyPr wrap="square" lIns="0" tIns="0" rIns="0" bIns="0" rtlCol="0" anchor="ctr"/>
          <a:lstStyle/>
          <a:p>
            <a:pPr marL="0" indent="0">
              <a:buNone/>
            </a:pPr>
            <a:r>
              <a:rPr lang="en-US" sz="1400" dirty="0">
                <a:solidFill>
                  <a:srgbClr val="202747"/>
                </a:solidFill>
              </a:rPr>
              <a:t>Visible public participation</a:t>
            </a:r>
            <a:endParaRPr lang="en-US" sz="1400" dirty="0"/>
          </a:p>
        </p:txBody>
      </p:sp>
      <p:sp>
        <p:nvSpPr>
          <p:cNvPr id="24" name="Shape 22"/>
          <p:cNvSpPr/>
          <p:nvPr/>
        </p:nvSpPr>
        <p:spPr>
          <a:xfrm>
            <a:off x="6647688" y="4242816"/>
            <a:ext cx="146304" cy="146304"/>
          </a:xfrm>
          <a:prstGeom prst="ellipse">
            <a:avLst/>
          </a:prstGeom>
          <a:solidFill>
            <a:srgbClr val="76D443"/>
          </a:solidFill>
          <a:ln w="12700">
            <a:solidFill>
              <a:srgbClr val="76D443"/>
            </a:solidFill>
            <a:prstDash val="solid"/>
          </a:ln>
        </p:spPr>
        <p:txBody>
          <a:bodyPr/>
          <a:lstStyle/>
          <a:p>
            <a:endParaRPr lang="en-IE"/>
          </a:p>
        </p:txBody>
      </p:sp>
      <p:sp>
        <p:nvSpPr>
          <p:cNvPr id="25" name="Text 23"/>
          <p:cNvSpPr/>
          <p:nvPr/>
        </p:nvSpPr>
        <p:spPr>
          <a:xfrm>
            <a:off x="6922008" y="4123944"/>
            <a:ext cx="3977640" cy="310896"/>
          </a:xfrm>
          <a:prstGeom prst="rect">
            <a:avLst/>
          </a:prstGeom>
          <a:noFill/>
          <a:ln/>
        </p:spPr>
        <p:txBody>
          <a:bodyPr wrap="square" lIns="0" tIns="0" rIns="0" bIns="0" rtlCol="0" anchor="ctr"/>
          <a:lstStyle/>
          <a:p>
            <a:pPr marL="0" indent="0">
              <a:buNone/>
            </a:pPr>
            <a:r>
              <a:rPr lang="en-US" sz="1400" dirty="0">
                <a:solidFill>
                  <a:srgbClr val="202747"/>
                </a:solidFill>
              </a:rPr>
              <a:t>Co-design with communities</a:t>
            </a:r>
            <a:endParaRPr lang="en-US" sz="1400" dirty="0"/>
          </a:p>
        </p:txBody>
      </p:sp>
      <p:sp>
        <p:nvSpPr>
          <p:cNvPr id="26" name="Shape 24"/>
          <p:cNvSpPr/>
          <p:nvPr/>
        </p:nvSpPr>
        <p:spPr>
          <a:xfrm>
            <a:off x="6647688" y="4764024"/>
            <a:ext cx="146304" cy="146304"/>
          </a:xfrm>
          <a:prstGeom prst="ellipse">
            <a:avLst/>
          </a:prstGeom>
          <a:solidFill>
            <a:srgbClr val="76D443"/>
          </a:solidFill>
          <a:ln w="12700">
            <a:solidFill>
              <a:srgbClr val="76D443"/>
            </a:solidFill>
            <a:prstDash val="solid"/>
          </a:ln>
        </p:spPr>
        <p:txBody>
          <a:bodyPr/>
          <a:lstStyle/>
          <a:p>
            <a:endParaRPr lang="en-IE"/>
          </a:p>
        </p:txBody>
      </p:sp>
      <p:sp>
        <p:nvSpPr>
          <p:cNvPr id="27" name="Text 25"/>
          <p:cNvSpPr/>
          <p:nvPr/>
        </p:nvSpPr>
        <p:spPr>
          <a:xfrm>
            <a:off x="6922008" y="4645152"/>
            <a:ext cx="3977640" cy="310896"/>
          </a:xfrm>
          <a:prstGeom prst="rect">
            <a:avLst/>
          </a:prstGeom>
          <a:noFill/>
          <a:ln/>
        </p:spPr>
        <p:txBody>
          <a:bodyPr wrap="square" lIns="0" tIns="0" rIns="0" bIns="0" rtlCol="0" anchor="ctr"/>
          <a:lstStyle/>
          <a:p>
            <a:pPr marL="0" indent="0">
              <a:buNone/>
            </a:pPr>
            <a:r>
              <a:rPr lang="en-US" sz="1400" dirty="0">
                <a:solidFill>
                  <a:srgbClr val="202747"/>
                </a:solidFill>
              </a:rPr>
              <a:t>Test and build new locations</a:t>
            </a:r>
            <a:endParaRPr lang="en-US" sz="1400" dirty="0"/>
          </a:p>
        </p:txBody>
      </p:sp>
      <p:sp>
        <p:nvSpPr>
          <p:cNvPr id="28"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FFFFFF"/>
                </a:solidFill>
                <a:latin typeface="Arial"/>
                <a:ea typeface="Arial"/>
                <a:cs typeface="Aria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1" cy="1"/>
          <a:chOff x="0" y="0"/>
          <a:chExt cx="1" cy="1"/>
        </a:xfrm>
      </p:grpSpPr>
      <p:pic>
        <p:nvPicPr>
          <p:cNvPr id="39" name="Picture 38">
            <a:extLst>
              <a:ext uri="{FF2B5EF4-FFF2-40B4-BE49-F238E27FC236}">
                <a16:creationId xmlns:a16="http://schemas.microsoft.com/office/drawing/2014/main" id="{8306116F-C67C-F18B-00B4-CF0AF728C8D9}"/>
              </a:ext>
            </a:extLst>
          </p:cNvPr>
          <p:cNvPicPr>
            <a:picLocks noChangeAspect="1"/>
          </p:cNvPicPr>
          <p:nvPr/>
        </p:nvPicPr>
        <p:blipFill>
          <a:blip r:embed="rId3"/>
          <a:stretch>
            <a:fillRect/>
          </a:stretch>
        </p:blipFill>
        <p:spPr>
          <a:xfrm>
            <a:off x="2282630" y="2321437"/>
            <a:ext cx="4930972" cy="3287315"/>
          </a:xfrm>
          <a:prstGeom prst="rect">
            <a:avLst/>
          </a:prstGeom>
          <a:effectLst>
            <a:softEdge rad="622300"/>
          </a:effectLst>
        </p:spPr>
      </p:pic>
      <p:pic>
        <p:nvPicPr>
          <p:cNvPr id="18" name="Picture 17">
            <a:extLst>
              <a:ext uri="{FF2B5EF4-FFF2-40B4-BE49-F238E27FC236}">
                <a16:creationId xmlns:a16="http://schemas.microsoft.com/office/drawing/2014/main" id="{EC854DAA-5B14-A4FB-DA91-81B5A815B6C4}"/>
              </a:ext>
            </a:extLst>
          </p:cNvPr>
          <p:cNvPicPr>
            <a:picLocks noChangeAspect="1"/>
          </p:cNvPicPr>
          <p:nvPr/>
        </p:nvPicPr>
        <p:blipFill>
          <a:blip r:embed="rId4"/>
          <a:srcRect/>
          <a:stretch/>
        </p:blipFill>
        <p:spPr>
          <a:xfrm>
            <a:off x="7479792" y="134620"/>
            <a:ext cx="4572000" cy="3048000"/>
          </a:xfrm>
          <a:prstGeom prst="rect">
            <a:avLst/>
          </a:prstGeom>
          <a:effectLst>
            <a:softEdge rad="508000"/>
          </a:effectLst>
        </p:spPr>
      </p:pic>
      <p:sp>
        <p:nvSpPr>
          <p:cNvPr id="2" name="Text 0"/>
          <p:cNvSpPr/>
          <p:nvPr/>
        </p:nvSpPr>
        <p:spPr>
          <a:xfrm>
            <a:off x="566928" y="475488"/>
            <a:ext cx="10241280" cy="438912"/>
          </a:xfrm>
          <a:prstGeom prst="rect">
            <a:avLst/>
          </a:prstGeom>
          <a:noFill/>
          <a:ln/>
        </p:spPr>
        <p:txBody>
          <a:bodyPr wrap="square" lIns="0" tIns="0" rIns="0" bIns="0" rtlCol="0" anchor="ctr"/>
          <a:lstStyle/>
          <a:p>
            <a:pPr marL="0" indent="0">
              <a:buNone/>
            </a:pPr>
            <a:r>
              <a:rPr lang="en-US" sz="2600" b="1" dirty="0">
                <a:solidFill>
                  <a:srgbClr val="28336F"/>
                </a:solidFill>
                <a:latin typeface="Arial" pitchFamily="34" charset="0"/>
                <a:ea typeface="Arial" pitchFamily="34" charset="-122"/>
                <a:cs typeface="Arial" pitchFamily="34" charset="-120"/>
              </a:rPr>
              <a:t>Reach and Delivery</a:t>
            </a:r>
            <a:endParaRPr lang="en-US" sz="2600" dirty="0"/>
          </a:p>
        </p:txBody>
      </p:sp>
      <p:sp>
        <p:nvSpPr>
          <p:cNvPr id="3" name="Text 1"/>
          <p:cNvSpPr/>
          <p:nvPr/>
        </p:nvSpPr>
        <p:spPr>
          <a:xfrm>
            <a:off x="585216" y="950976"/>
            <a:ext cx="10287000" cy="320040"/>
          </a:xfrm>
          <a:prstGeom prst="rect">
            <a:avLst/>
          </a:prstGeom>
          <a:noFill/>
          <a:ln/>
        </p:spPr>
        <p:txBody>
          <a:bodyPr wrap="square" lIns="0" tIns="0" rIns="0" bIns="0" rtlCol="0" anchor="ctr"/>
          <a:lstStyle/>
          <a:p>
            <a:pPr marL="0" indent="0">
              <a:buNone/>
            </a:pPr>
            <a:r>
              <a:rPr lang="en-US" sz="1200" dirty="0">
                <a:solidFill>
                  <a:srgbClr val="5E6883"/>
                </a:solidFill>
                <a:latin typeface="Arial" pitchFamily="34" charset="0"/>
                <a:ea typeface="Arial" pitchFamily="34" charset="-122"/>
                <a:cs typeface="Arial" pitchFamily="34" charset="-120"/>
              </a:rPr>
              <a:t>Headline programme activity reported to August 2026</a:t>
            </a:r>
            <a:endParaRPr lang="en-US" sz="1200" dirty="0"/>
          </a:p>
        </p:txBody>
      </p:sp>
      <p:sp>
        <p:nvSpPr>
          <p:cNvPr id="4" name="Shape 2"/>
          <p:cNvSpPr/>
          <p:nvPr/>
        </p:nvSpPr>
        <p:spPr>
          <a:xfrm>
            <a:off x="640080" y="1417320"/>
            <a:ext cx="2148840" cy="1051560"/>
          </a:xfrm>
          <a:prstGeom prst="roundRect">
            <a:avLst>
              <a:gd name="adj" fmla="val 6957"/>
            </a:avLst>
          </a:prstGeom>
          <a:solidFill>
            <a:srgbClr val="FFFFFF"/>
          </a:solidFill>
          <a:ln w="12700">
            <a:solidFill>
              <a:srgbClr val="DDE3EF"/>
            </a:solidFill>
            <a:prstDash val="solid"/>
          </a:ln>
          <a:effectLst>
            <a:outerShdw blurRad="12700" dist="6350" dir="2700000" algn="bl" rotWithShape="0">
              <a:srgbClr val="000000">
                <a:alpha val="12000"/>
              </a:srgbClr>
            </a:outerShdw>
          </a:effectLst>
        </p:spPr>
        <p:txBody>
          <a:bodyPr/>
          <a:lstStyle/>
          <a:p>
            <a:endParaRPr lang="en-IE"/>
          </a:p>
        </p:txBody>
      </p:sp>
      <p:sp>
        <p:nvSpPr>
          <p:cNvPr id="5" name="Text 3"/>
          <p:cNvSpPr/>
          <p:nvPr/>
        </p:nvSpPr>
        <p:spPr>
          <a:xfrm>
            <a:off x="804672" y="1527048"/>
            <a:ext cx="1819656" cy="420624"/>
          </a:xfrm>
          <a:prstGeom prst="rect">
            <a:avLst/>
          </a:prstGeom>
          <a:noFill/>
          <a:ln/>
        </p:spPr>
        <p:txBody>
          <a:bodyPr wrap="square" lIns="0" tIns="0" rIns="0" bIns="0" rtlCol="0" anchor="ctr"/>
          <a:lstStyle/>
          <a:p>
            <a:pPr marL="0" indent="0" algn="ctr">
              <a:buNone/>
            </a:pPr>
            <a:r>
              <a:rPr lang="en-US" sz="2500" b="1" dirty="0">
                <a:solidFill>
                  <a:srgbClr val="F7685B"/>
                </a:solidFill>
              </a:rPr>
              <a:t>104</a:t>
            </a:r>
            <a:endParaRPr lang="en-US" sz="2500" dirty="0"/>
          </a:p>
        </p:txBody>
      </p:sp>
      <p:sp>
        <p:nvSpPr>
          <p:cNvPr id="6" name="Text 4"/>
          <p:cNvSpPr/>
          <p:nvPr/>
        </p:nvSpPr>
        <p:spPr>
          <a:xfrm>
            <a:off x="777240" y="2039112"/>
            <a:ext cx="1874520" cy="274320"/>
          </a:xfrm>
          <a:prstGeom prst="rect">
            <a:avLst/>
          </a:prstGeom>
          <a:noFill/>
          <a:ln/>
        </p:spPr>
        <p:txBody>
          <a:bodyPr wrap="square" lIns="0" tIns="0" rIns="0" bIns="0" rtlCol="0" anchor="ctr"/>
          <a:lstStyle/>
          <a:p>
            <a:pPr marL="0" indent="0" algn="ctr">
              <a:buNone/>
            </a:pPr>
            <a:r>
              <a:rPr lang="en-US" sz="1000" dirty="0">
                <a:solidFill>
                  <a:srgbClr val="5E6883"/>
                </a:solidFill>
              </a:rPr>
              <a:t>workshops</a:t>
            </a:r>
            <a:endParaRPr lang="en-US" sz="1000" dirty="0"/>
          </a:p>
        </p:txBody>
      </p:sp>
      <p:sp>
        <p:nvSpPr>
          <p:cNvPr id="7" name="Shape 5"/>
          <p:cNvSpPr/>
          <p:nvPr/>
        </p:nvSpPr>
        <p:spPr>
          <a:xfrm>
            <a:off x="2971800" y="1417320"/>
            <a:ext cx="2148840" cy="1051560"/>
          </a:xfrm>
          <a:prstGeom prst="roundRect">
            <a:avLst>
              <a:gd name="adj" fmla="val 6957"/>
            </a:avLst>
          </a:prstGeom>
          <a:solidFill>
            <a:srgbClr val="FFFFFF"/>
          </a:solidFill>
          <a:ln w="12700">
            <a:solidFill>
              <a:srgbClr val="DDE3EF"/>
            </a:solidFill>
            <a:prstDash val="solid"/>
          </a:ln>
          <a:effectLst>
            <a:outerShdw blurRad="12700" dist="6350" dir="2700000" algn="bl" rotWithShape="0">
              <a:srgbClr val="000000">
                <a:alpha val="12000"/>
              </a:srgbClr>
            </a:outerShdw>
          </a:effectLst>
        </p:spPr>
        <p:txBody>
          <a:bodyPr/>
          <a:lstStyle/>
          <a:p>
            <a:endParaRPr lang="en-IE"/>
          </a:p>
        </p:txBody>
      </p:sp>
      <p:sp>
        <p:nvSpPr>
          <p:cNvPr id="8" name="Text 6"/>
          <p:cNvSpPr/>
          <p:nvPr/>
        </p:nvSpPr>
        <p:spPr>
          <a:xfrm>
            <a:off x="3136392" y="1527048"/>
            <a:ext cx="1819656" cy="420624"/>
          </a:xfrm>
          <a:prstGeom prst="rect">
            <a:avLst/>
          </a:prstGeom>
          <a:noFill/>
          <a:ln/>
        </p:spPr>
        <p:txBody>
          <a:bodyPr wrap="square" lIns="0" tIns="0" rIns="0" bIns="0" rtlCol="0" anchor="ctr"/>
          <a:lstStyle/>
          <a:p>
            <a:pPr marL="0" indent="0" algn="ctr">
              <a:buNone/>
            </a:pPr>
            <a:r>
              <a:rPr lang="en-US" sz="2500" b="1" dirty="0">
                <a:solidFill>
                  <a:srgbClr val="76D443"/>
                </a:solidFill>
              </a:rPr>
              <a:t>12</a:t>
            </a:r>
            <a:endParaRPr lang="en-US" sz="2500" dirty="0"/>
          </a:p>
        </p:txBody>
      </p:sp>
      <p:sp>
        <p:nvSpPr>
          <p:cNvPr id="9" name="Text 7"/>
          <p:cNvSpPr/>
          <p:nvPr/>
        </p:nvSpPr>
        <p:spPr>
          <a:xfrm>
            <a:off x="3108960" y="2039112"/>
            <a:ext cx="1874520" cy="274320"/>
          </a:xfrm>
          <a:prstGeom prst="rect">
            <a:avLst/>
          </a:prstGeom>
          <a:noFill/>
          <a:ln/>
        </p:spPr>
        <p:txBody>
          <a:bodyPr wrap="square" lIns="0" tIns="0" rIns="0" bIns="0" rtlCol="0" anchor="ctr"/>
          <a:lstStyle/>
          <a:p>
            <a:pPr marL="0" indent="0" algn="ctr">
              <a:buNone/>
            </a:pPr>
            <a:r>
              <a:rPr lang="en-US" sz="1000" dirty="0">
                <a:solidFill>
                  <a:srgbClr val="5E6883"/>
                </a:solidFill>
              </a:rPr>
              <a:t>locations</a:t>
            </a:r>
            <a:endParaRPr lang="en-US" sz="1000" dirty="0"/>
          </a:p>
        </p:txBody>
      </p:sp>
      <p:sp>
        <p:nvSpPr>
          <p:cNvPr id="10" name="Shape 8"/>
          <p:cNvSpPr/>
          <p:nvPr/>
        </p:nvSpPr>
        <p:spPr>
          <a:xfrm>
            <a:off x="5303520" y="1417320"/>
            <a:ext cx="2148840" cy="1051560"/>
          </a:xfrm>
          <a:prstGeom prst="roundRect">
            <a:avLst>
              <a:gd name="adj" fmla="val 6957"/>
            </a:avLst>
          </a:prstGeom>
          <a:solidFill>
            <a:srgbClr val="FFFFFF"/>
          </a:solidFill>
          <a:ln w="12700">
            <a:solidFill>
              <a:srgbClr val="DDE3EF"/>
            </a:solidFill>
            <a:prstDash val="solid"/>
          </a:ln>
          <a:effectLst>
            <a:outerShdw blurRad="12700" dist="6350" dir="2700000" algn="bl" rotWithShape="0">
              <a:srgbClr val="000000">
                <a:alpha val="12000"/>
              </a:srgbClr>
            </a:outerShdw>
          </a:effectLst>
        </p:spPr>
        <p:txBody>
          <a:bodyPr/>
          <a:lstStyle/>
          <a:p>
            <a:endParaRPr lang="en-IE"/>
          </a:p>
        </p:txBody>
      </p:sp>
      <p:sp>
        <p:nvSpPr>
          <p:cNvPr id="11" name="Text 9"/>
          <p:cNvSpPr/>
          <p:nvPr/>
        </p:nvSpPr>
        <p:spPr>
          <a:xfrm>
            <a:off x="5468112" y="1527048"/>
            <a:ext cx="1819656" cy="420624"/>
          </a:xfrm>
          <a:prstGeom prst="rect">
            <a:avLst/>
          </a:prstGeom>
          <a:noFill/>
          <a:ln/>
        </p:spPr>
        <p:txBody>
          <a:bodyPr wrap="square" lIns="0" tIns="0" rIns="0" bIns="0" rtlCol="0" anchor="ctr"/>
          <a:lstStyle/>
          <a:p>
            <a:pPr marL="0" indent="0" algn="ctr">
              <a:buNone/>
            </a:pPr>
            <a:r>
              <a:rPr lang="en-US" sz="2500" b="1" dirty="0">
                <a:solidFill>
                  <a:srgbClr val="303B8F"/>
                </a:solidFill>
              </a:rPr>
              <a:t>272</a:t>
            </a:r>
            <a:endParaRPr lang="en-US" sz="2500" dirty="0"/>
          </a:p>
        </p:txBody>
      </p:sp>
      <p:sp>
        <p:nvSpPr>
          <p:cNvPr id="12" name="Text 10"/>
          <p:cNvSpPr/>
          <p:nvPr/>
        </p:nvSpPr>
        <p:spPr>
          <a:xfrm>
            <a:off x="5440680" y="2039112"/>
            <a:ext cx="1874520" cy="274320"/>
          </a:xfrm>
          <a:prstGeom prst="rect">
            <a:avLst/>
          </a:prstGeom>
          <a:noFill/>
          <a:ln/>
        </p:spPr>
        <p:txBody>
          <a:bodyPr wrap="square" lIns="0" tIns="0" rIns="0" bIns="0" rtlCol="0" anchor="ctr"/>
          <a:lstStyle/>
          <a:p>
            <a:pPr marL="0" indent="0" algn="ctr">
              <a:buNone/>
            </a:pPr>
            <a:r>
              <a:rPr lang="en-US" sz="1000" dirty="0">
                <a:solidFill>
                  <a:srgbClr val="5E6883"/>
                </a:solidFill>
              </a:rPr>
              <a:t>participants</a:t>
            </a:r>
            <a:endParaRPr lang="en-US" sz="1000" dirty="0"/>
          </a:p>
        </p:txBody>
      </p:sp>
      <p:sp>
        <p:nvSpPr>
          <p:cNvPr id="15" name="Text 13"/>
          <p:cNvSpPr/>
          <p:nvPr/>
        </p:nvSpPr>
        <p:spPr>
          <a:xfrm>
            <a:off x="7772400" y="2039112"/>
            <a:ext cx="1874520" cy="274320"/>
          </a:xfrm>
          <a:prstGeom prst="rect">
            <a:avLst/>
          </a:prstGeom>
          <a:noFill/>
          <a:ln/>
        </p:spPr>
        <p:txBody>
          <a:bodyPr wrap="square" lIns="0" tIns="0" rIns="0" bIns="0" rtlCol="0" anchor="ctr"/>
          <a:lstStyle/>
          <a:p>
            <a:pPr marL="0" indent="0" algn="ctr">
              <a:buNone/>
            </a:pPr>
            <a:endParaRPr lang="en-US" sz="1000" dirty="0"/>
          </a:p>
        </p:txBody>
      </p:sp>
      <p:sp>
        <p:nvSpPr>
          <p:cNvPr id="17" name="Text 15"/>
          <p:cNvSpPr/>
          <p:nvPr/>
        </p:nvSpPr>
        <p:spPr>
          <a:xfrm>
            <a:off x="10131552" y="1527048"/>
            <a:ext cx="1271016" cy="420624"/>
          </a:xfrm>
          <a:prstGeom prst="rect">
            <a:avLst/>
          </a:prstGeom>
          <a:noFill/>
          <a:ln/>
        </p:spPr>
        <p:txBody>
          <a:bodyPr wrap="square" lIns="0" tIns="0" rIns="0" bIns="0" rtlCol="0" anchor="ctr"/>
          <a:lstStyle/>
          <a:p>
            <a:pPr marL="0" indent="0" algn="ctr">
              <a:buNone/>
            </a:pPr>
            <a:endParaRPr lang="en-US" sz="2500" dirty="0"/>
          </a:p>
        </p:txBody>
      </p:sp>
      <p:sp>
        <p:nvSpPr>
          <p:cNvPr id="19" name="Text 17"/>
          <p:cNvSpPr/>
          <p:nvPr/>
        </p:nvSpPr>
        <p:spPr>
          <a:xfrm>
            <a:off x="658367" y="2953512"/>
            <a:ext cx="2227073" cy="256032"/>
          </a:xfrm>
          <a:prstGeom prst="rect">
            <a:avLst/>
          </a:prstGeom>
          <a:noFill/>
          <a:ln/>
        </p:spPr>
        <p:txBody>
          <a:bodyPr wrap="square" lIns="0" tIns="0" rIns="0" bIns="0" rtlCol="0" anchor="ctr"/>
          <a:lstStyle/>
          <a:p>
            <a:pPr marL="0" indent="0">
              <a:buNone/>
            </a:pPr>
            <a:r>
              <a:rPr lang="en-US" sz="1800" b="1" dirty="0">
                <a:solidFill>
                  <a:srgbClr val="28336F"/>
                </a:solidFill>
              </a:rPr>
              <a:t>NOISE Music Creative and Active</a:t>
            </a:r>
            <a:endParaRPr lang="en-US" sz="1800" dirty="0"/>
          </a:p>
        </p:txBody>
      </p:sp>
      <p:sp>
        <p:nvSpPr>
          <p:cNvPr id="20" name="Shape 18"/>
          <p:cNvSpPr/>
          <p:nvPr/>
        </p:nvSpPr>
        <p:spPr>
          <a:xfrm>
            <a:off x="685800" y="3538728"/>
            <a:ext cx="2606040" cy="658368"/>
          </a:xfrm>
          <a:prstGeom prst="roundRect">
            <a:avLst>
              <a:gd name="adj" fmla="val 8333"/>
            </a:avLst>
          </a:prstGeom>
          <a:solidFill>
            <a:srgbClr val="EEF2FF"/>
          </a:solidFill>
          <a:ln w="12700">
            <a:solidFill>
              <a:srgbClr val="DDE3EF"/>
            </a:solidFill>
            <a:prstDash val="solid"/>
          </a:ln>
        </p:spPr>
        <p:txBody>
          <a:bodyPr/>
          <a:lstStyle/>
          <a:p>
            <a:endParaRPr lang="en-IE" dirty="0"/>
          </a:p>
        </p:txBody>
      </p:sp>
      <p:sp>
        <p:nvSpPr>
          <p:cNvPr id="21" name="Text 19"/>
          <p:cNvSpPr/>
          <p:nvPr/>
        </p:nvSpPr>
        <p:spPr>
          <a:xfrm>
            <a:off x="822960" y="3630168"/>
            <a:ext cx="2331720" cy="182880"/>
          </a:xfrm>
          <a:prstGeom prst="rect">
            <a:avLst/>
          </a:prstGeom>
          <a:noFill/>
          <a:ln/>
        </p:spPr>
        <p:txBody>
          <a:bodyPr wrap="square" lIns="0" tIns="0" rIns="0" bIns="0" rtlCol="0" anchor="ctr"/>
          <a:lstStyle/>
          <a:p>
            <a:pPr marL="0" indent="0">
              <a:buNone/>
            </a:pPr>
            <a:r>
              <a:rPr lang="en-US" sz="1200" b="1" dirty="0">
                <a:solidFill>
                  <a:srgbClr val="28336F"/>
                </a:solidFill>
              </a:rPr>
              <a:t>Brookfield</a:t>
            </a:r>
            <a:endParaRPr lang="en-US" sz="1200" dirty="0"/>
          </a:p>
        </p:txBody>
      </p:sp>
      <p:sp>
        <p:nvSpPr>
          <p:cNvPr id="22" name="Text 20"/>
          <p:cNvSpPr/>
          <p:nvPr/>
        </p:nvSpPr>
        <p:spPr>
          <a:xfrm>
            <a:off x="822960" y="3904488"/>
            <a:ext cx="2331720" cy="155448"/>
          </a:xfrm>
          <a:prstGeom prst="rect">
            <a:avLst/>
          </a:prstGeom>
          <a:noFill/>
          <a:ln/>
        </p:spPr>
        <p:txBody>
          <a:bodyPr wrap="square" lIns="0" tIns="0" rIns="0" bIns="0" rtlCol="0" anchor="ctr"/>
          <a:lstStyle/>
          <a:p>
            <a:pPr marL="0" indent="0">
              <a:buNone/>
            </a:pPr>
            <a:r>
              <a:rPr lang="en-US" sz="950" dirty="0">
                <a:solidFill>
                  <a:srgbClr val="5E6883"/>
                </a:solidFill>
              </a:rPr>
              <a:t>11 workshops | 28 participants</a:t>
            </a:r>
            <a:endParaRPr lang="en-US" sz="950" dirty="0"/>
          </a:p>
        </p:txBody>
      </p:sp>
      <p:sp>
        <p:nvSpPr>
          <p:cNvPr id="23" name="Shape 21"/>
          <p:cNvSpPr/>
          <p:nvPr/>
        </p:nvSpPr>
        <p:spPr>
          <a:xfrm>
            <a:off x="685800" y="5361864"/>
            <a:ext cx="2606040" cy="658368"/>
          </a:xfrm>
          <a:prstGeom prst="roundRect">
            <a:avLst>
              <a:gd name="adj" fmla="val 8333"/>
            </a:avLst>
          </a:prstGeom>
          <a:solidFill>
            <a:srgbClr val="EDF8E8"/>
          </a:solidFill>
          <a:ln w="12700">
            <a:solidFill>
              <a:srgbClr val="DDE3EF"/>
            </a:solidFill>
            <a:prstDash val="solid"/>
          </a:ln>
        </p:spPr>
        <p:txBody>
          <a:bodyPr/>
          <a:lstStyle/>
          <a:p>
            <a:endParaRPr lang="en-IE"/>
          </a:p>
        </p:txBody>
      </p:sp>
      <p:sp>
        <p:nvSpPr>
          <p:cNvPr id="24" name="Text 22"/>
          <p:cNvSpPr/>
          <p:nvPr/>
        </p:nvSpPr>
        <p:spPr>
          <a:xfrm>
            <a:off x="822960" y="5453304"/>
            <a:ext cx="2331720" cy="182880"/>
          </a:xfrm>
          <a:prstGeom prst="rect">
            <a:avLst/>
          </a:prstGeom>
          <a:noFill/>
          <a:ln/>
        </p:spPr>
        <p:txBody>
          <a:bodyPr wrap="square" lIns="0" tIns="0" rIns="0" bIns="0" rtlCol="0" anchor="ctr"/>
          <a:lstStyle/>
          <a:p>
            <a:pPr marL="0" indent="0">
              <a:buNone/>
            </a:pPr>
            <a:r>
              <a:rPr lang="en-US" sz="1200" b="1" dirty="0">
                <a:solidFill>
                  <a:srgbClr val="28336F"/>
                </a:solidFill>
              </a:rPr>
              <a:t>Adamstown</a:t>
            </a:r>
            <a:endParaRPr lang="en-US" sz="1200" dirty="0"/>
          </a:p>
        </p:txBody>
      </p:sp>
      <p:sp>
        <p:nvSpPr>
          <p:cNvPr id="25" name="Text 23"/>
          <p:cNvSpPr/>
          <p:nvPr/>
        </p:nvSpPr>
        <p:spPr>
          <a:xfrm>
            <a:off x="822960" y="5727624"/>
            <a:ext cx="2331720" cy="155448"/>
          </a:xfrm>
          <a:prstGeom prst="rect">
            <a:avLst/>
          </a:prstGeom>
          <a:noFill/>
          <a:ln/>
        </p:spPr>
        <p:txBody>
          <a:bodyPr wrap="square" lIns="0" tIns="0" rIns="0" bIns="0" rtlCol="0" anchor="ctr"/>
          <a:lstStyle/>
          <a:p>
            <a:pPr marL="0" indent="0">
              <a:buNone/>
            </a:pPr>
            <a:r>
              <a:rPr lang="en-US" sz="950" dirty="0">
                <a:solidFill>
                  <a:srgbClr val="5E6883"/>
                </a:solidFill>
              </a:rPr>
              <a:t>4 workshops | 20 participants</a:t>
            </a:r>
            <a:endParaRPr lang="en-US" sz="950" dirty="0"/>
          </a:p>
        </p:txBody>
      </p:sp>
      <p:sp>
        <p:nvSpPr>
          <p:cNvPr id="26" name="Shape 24"/>
          <p:cNvSpPr/>
          <p:nvPr/>
        </p:nvSpPr>
        <p:spPr>
          <a:xfrm>
            <a:off x="685800" y="4453128"/>
            <a:ext cx="2606040" cy="658368"/>
          </a:xfrm>
          <a:prstGeom prst="roundRect">
            <a:avLst>
              <a:gd name="adj" fmla="val 8333"/>
            </a:avLst>
          </a:prstGeom>
          <a:solidFill>
            <a:srgbClr val="EEF2FF"/>
          </a:solidFill>
          <a:ln w="12700">
            <a:solidFill>
              <a:srgbClr val="DDE3EF"/>
            </a:solidFill>
            <a:prstDash val="solid"/>
          </a:ln>
        </p:spPr>
        <p:txBody>
          <a:bodyPr/>
          <a:lstStyle/>
          <a:p>
            <a:endParaRPr lang="en-IE"/>
          </a:p>
        </p:txBody>
      </p:sp>
      <p:sp>
        <p:nvSpPr>
          <p:cNvPr id="27" name="Text 25"/>
          <p:cNvSpPr/>
          <p:nvPr/>
        </p:nvSpPr>
        <p:spPr>
          <a:xfrm>
            <a:off x="822960" y="4544568"/>
            <a:ext cx="2331720" cy="182880"/>
          </a:xfrm>
          <a:prstGeom prst="rect">
            <a:avLst/>
          </a:prstGeom>
          <a:noFill/>
          <a:ln/>
        </p:spPr>
        <p:txBody>
          <a:bodyPr wrap="square" lIns="0" tIns="0" rIns="0" bIns="0" rtlCol="0" anchor="ctr"/>
          <a:lstStyle/>
          <a:p>
            <a:pPr marL="0" indent="0">
              <a:buNone/>
            </a:pPr>
            <a:r>
              <a:rPr lang="en-US" sz="1200" b="1" dirty="0">
                <a:solidFill>
                  <a:srgbClr val="28336F"/>
                </a:solidFill>
              </a:rPr>
              <a:t>Quarryvale</a:t>
            </a:r>
            <a:endParaRPr lang="en-US" sz="1200" dirty="0"/>
          </a:p>
        </p:txBody>
      </p:sp>
      <p:sp>
        <p:nvSpPr>
          <p:cNvPr id="28" name="Text 26"/>
          <p:cNvSpPr/>
          <p:nvPr/>
        </p:nvSpPr>
        <p:spPr>
          <a:xfrm>
            <a:off x="822960" y="4818888"/>
            <a:ext cx="2331720" cy="155448"/>
          </a:xfrm>
          <a:prstGeom prst="rect">
            <a:avLst/>
          </a:prstGeom>
          <a:noFill/>
          <a:ln/>
        </p:spPr>
        <p:txBody>
          <a:bodyPr wrap="square" lIns="0" tIns="0" rIns="0" bIns="0" rtlCol="0" anchor="ctr"/>
          <a:lstStyle/>
          <a:p>
            <a:pPr marL="0" indent="0">
              <a:buNone/>
            </a:pPr>
            <a:r>
              <a:rPr lang="en-US" sz="950" dirty="0">
                <a:solidFill>
                  <a:srgbClr val="5E6883"/>
                </a:solidFill>
              </a:rPr>
              <a:t>9 workshops | 9 participants</a:t>
            </a:r>
            <a:endParaRPr lang="en-US" sz="950" dirty="0"/>
          </a:p>
        </p:txBody>
      </p:sp>
      <p:sp>
        <p:nvSpPr>
          <p:cNvPr id="29" name="Shape 27"/>
          <p:cNvSpPr/>
          <p:nvPr/>
        </p:nvSpPr>
        <p:spPr>
          <a:xfrm>
            <a:off x="3566160" y="5367528"/>
            <a:ext cx="2606040" cy="658368"/>
          </a:xfrm>
          <a:prstGeom prst="roundRect">
            <a:avLst>
              <a:gd name="adj" fmla="val 8333"/>
            </a:avLst>
          </a:prstGeom>
          <a:solidFill>
            <a:srgbClr val="EDF8E8"/>
          </a:solidFill>
          <a:ln w="12700">
            <a:solidFill>
              <a:srgbClr val="DDE3EF"/>
            </a:solidFill>
            <a:prstDash val="solid"/>
          </a:ln>
        </p:spPr>
        <p:txBody>
          <a:bodyPr/>
          <a:lstStyle/>
          <a:p>
            <a:endParaRPr lang="en-IE"/>
          </a:p>
        </p:txBody>
      </p:sp>
      <p:sp>
        <p:nvSpPr>
          <p:cNvPr id="30" name="Text 28"/>
          <p:cNvSpPr/>
          <p:nvPr/>
        </p:nvSpPr>
        <p:spPr>
          <a:xfrm>
            <a:off x="3703320" y="5458968"/>
            <a:ext cx="2331720" cy="182880"/>
          </a:xfrm>
          <a:prstGeom prst="rect">
            <a:avLst/>
          </a:prstGeom>
          <a:noFill/>
          <a:ln/>
        </p:spPr>
        <p:txBody>
          <a:bodyPr wrap="square" lIns="0" tIns="0" rIns="0" bIns="0" rtlCol="0" anchor="ctr"/>
          <a:lstStyle/>
          <a:p>
            <a:pPr marL="0" indent="0">
              <a:buNone/>
            </a:pPr>
            <a:r>
              <a:rPr lang="en-US" sz="1200" b="1" dirty="0">
                <a:solidFill>
                  <a:srgbClr val="28336F"/>
                </a:solidFill>
              </a:rPr>
              <a:t>Balgaddy</a:t>
            </a:r>
            <a:endParaRPr lang="en-US" sz="1200" dirty="0"/>
          </a:p>
        </p:txBody>
      </p:sp>
      <p:sp>
        <p:nvSpPr>
          <p:cNvPr id="31" name="Text 29"/>
          <p:cNvSpPr/>
          <p:nvPr/>
        </p:nvSpPr>
        <p:spPr>
          <a:xfrm>
            <a:off x="3703320" y="5733288"/>
            <a:ext cx="2331720" cy="155448"/>
          </a:xfrm>
          <a:prstGeom prst="rect">
            <a:avLst/>
          </a:prstGeom>
          <a:noFill/>
          <a:ln/>
        </p:spPr>
        <p:txBody>
          <a:bodyPr wrap="square" lIns="0" tIns="0" rIns="0" bIns="0" rtlCol="0" anchor="ctr"/>
          <a:lstStyle/>
          <a:p>
            <a:pPr marL="0" indent="0">
              <a:buNone/>
            </a:pPr>
            <a:r>
              <a:rPr lang="en-US" sz="950" dirty="0">
                <a:solidFill>
                  <a:srgbClr val="5E6883"/>
                </a:solidFill>
              </a:rPr>
              <a:t>9 workshops | 64 participants</a:t>
            </a:r>
            <a:endParaRPr lang="en-US" sz="950" dirty="0"/>
          </a:p>
        </p:txBody>
      </p:sp>
      <p:sp>
        <p:nvSpPr>
          <p:cNvPr id="32" name="Shape 30"/>
          <p:cNvSpPr/>
          <p:nvPr/>
        </p:nvSpPr>
        <p:spPr>
          <a:xfrm>
            <a:off x="6629400" y="3063240"/>
            <a:ext cx="4754880" cy="2331720"/>
          </a:xfrm>
          <a:prstGeom prst="roundRect">
            <a:avLst>
              <a:gd name="adj" fmla="val 2745"/>
            </a:avLst>
          </a:prstGeom>
          <a:solidFill>
            <a:srgbClr val="303B8F"/>
          </a:solidFill>
          <a:ln w="12700">
            <a:solidFill>
              <a:srgbClr val="303B8F"/>
            </a:solidFill>
            <a:prstDash val="solid"/>
          </a:ln>
        </p:spPr>
        <p:txBody>
          <a:bodyPr/>
          <a:lstStyle/>
          <a:p>
            <a:endParaRPr lang="en-IE"/>
          </a:p>
        </p:txBody>
      </p:sp>
      <p:sp>
        <p:nvSpPr>
          <p:cNvPr id="33" name="Text 31"/>
          <p:cNvSpPr/>
          <p:nvPr/>
        </p:nvSpPr>
        <p:spPr>
          <a:xfrm>
            <a:off x="6995160" y="3429000"/>
            <a:ext cx="4271554" cy="384048"/>
          </a:xfrm>
          <a:prstGeom prst="rect">
            <a:avLst/>
          </a:prstGeom>
          <a:noFill/>
          <a:ln/>
        </p:spPr>
        <p:txBody>
          <a:bodyPr wrap="square" lIns="0" tIns="0" rIns="0" bIns="0" rtlCol="0" anchor="ctr"/>
          <a:lstStyle/>
          <a:p>
            <a:pPr marL="0" indent="0">
              <a:buNone/>
            </a:pPr>
            <a:r>
              <a:rPr lang="en-US" sz="2100" b="1" dirty="0">
                <a:solidFill>
                  <a:srgbClr val="FFFFFF"/>
                </a:solidFill>
              </a:rPr>
              <a:t>Creative and Active Dance strand</a:t>
            </a:r>
            <a:endParaRPr lang="en-US" sz="2100" dirty="0"/>
          </a:p>
        </p:txBody>
      </p:sp>
      <p:sp>
        <p:nvSpPr>
          <p:cNvPr id="34" name="Text 32"/>
          <p:cNvSpPr/>
          <p:nvPr/>
        </p:nvSpPr>
        <p:spPr>
          <a:xfrm>
            <a:off x="6995160" y="3886200"/>
            <a:ext cx="1325880" cy="640080"/>
          </a:xfrm>
          <a:prstGeom prst="rect">
            <a:avLst/>
          </a:prstGeom>
          <a:noFill/>
          <a:ln/>
        </p:spPr>
        <p:txBody>
          <a:bodyPr wrap="square" lIns="0" tIns="0" rIns="0" bIns="0" rtlCol="0" anchor="ctr"/>
          <a:lstStyle/>
          <a:p>
            <a:pPr marL="0" indent="0">
              <a:buNone/>
            </a:pPr>
            <a:r>
              <a:rPr lang="en-US" sz="3800" b="1" dirty="0">
                <a:solidFill>
                  <a:srgbClr val="76D443"/>
                </a:solidFill>
              </a:rPr>
              <a:t>185</a:t>
            </a:r>
            <a:endParaRPr lang="en-US" sz="3800" dirty="0"/>
          </a:p>
        </p:txBody>
      </p:sp>
      <p:sp>
        <p:nvSpPr>
          <p:cNvPr id="35" name="Text 33"/>
          <p:cNvSpPr/>
          <p:nvPr/>
        </p:nvSpPr>
        <p:spPr>
          <a:xfrm>
            <a:off x="8641080" y="4251960"/>
            <a:ext cx="2148840" cy="274320"/>
          </a:xfrm>
          <a:prstGeom prst="rect">
            <a:avLst/>
          </a:prstGeom>
          <a:noFill/>
          <a:ln/>
        </p:spPr>
        <p:txBody>
          <a:bodyPr wrap="square" lIns="0" tIns="0" rIns="0" bIns="0" rtlCol="0" anchor="ctr"/>
          <a:lstStyle/>
          <a:p>
            <a:pPr marL="0" indent="0">
              <a:buNone/>
            </a:pPr>
            <a:r>
              <a:rPr lang="en-US" sz="1500" dirty="0">
                <a:solidFill>
                  <a:srgbClr val="FFFFFF"/>
                </a:solidFill>
              </a:rPr>
              <a:t>participant attendances</a:t>
            </a:r>
            <a:endParaRPr lang="en-US" sz="1500" dirty="0"/>
          </a:p>
        </p:txBody>
      </p:sp>
      <p:sp>
        <p:nvSpPr>
          <p:cNvPr id="36" name="Text 34"/>
          <p:cNvSpPr/>
          <p:nvPr/>
        </p:nvSpPr>
        <p:spPr>
          <a:xfrm>
            <a:off x="6995160" y="4882896"/>
            <a:ext cx="3794760" cy="256032"/>
          </a:xfrm>
          <a:prstGeom prst="rect">
            <a:avLst/>
          </a:prstGeom>
          <a:noFill/>
          <a:ln/>
        </p:spPr>
        <p:txBody>
          <a:bodyPr wrap="square" lIns="0" tIns="0" rIns="0" bIns="0" rtlCol="0" anchor="ctr"/>
          <a:lstStyle/>
          <a:p>
            <a:pPr marL="0" indent="0">
              <a:buNone/>
            </a:pPr>
            <a:r>
              <a:rPr lang="en-US" sz="1300" dirty="0">
                <a:solidFill>
                  <a:srgbClr val="FFFFFF"/>
                </a:solidFill>
              </a:rPr>
              <a:t>4 centres, expanding to 5 locations</a:t>
            </a:r>
            <a:endParaRPr lang="en-US" sz="1300" dirty="0"/>
          </a:p>
        </p:txBody>
      </p:sp>
      <p:sp>
        <p:nvSpPr>
          <p:cNvPr id="37"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386"/>
                </a:solidFill>
                <a:latin typeface="Arial"/>
                <a:ea typeface="Arial"/>
                <a:cs typeface="Aria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pic>
        <p:nvPicPr>
          <p:cNvPr id="21" name="Picture 20">
            <a:extLst>
              <a:ext uri="{FF2B5EF4-FFF2-40B4-BE49-F238E27FC236}">
                <a16:creationId xmlns:a16="http://schemas.microsoft.com/office/drawing/2014/main" id="{FF2A2BFD-771C-414C-9B73-124BD29E616B}"/>
              </a:ext>
            </a:extLst>
          </p:cNvPr>
          <p:cNvPicPr>
            <a:picLocks noChangeAspect="1"/>
          </p:cNvPicPr>
          <p:nvPr/>
        </p:nvPicPr>
        <p:blipFill>
          <a:blip r:embed="rId3"/>
          <a:srcRect l="-1" t="34100" r="12640" b="287"/>
          <a:stretch>
            <a:fillRect/>
          </a:stretch>
        </p:blipFill>
        <p:spPr>
          <a:xfrm>
            <a:off x="3108302" y="812800"/>
            <a:ext cx="5368138" cy="6045200"/>
          </a:xfrm>
          <a:prstGeom prst="rect">
            <a:avLst/>
          </a:prstGeom>
          <a:effectLst>
            <a:softEdge rad="444500"/>
          </a:effectLst>
        </p:spPr>
      </p:pic>
      <p:sp>
        <p:nvSpPr>
          <p:cNvPr id="2" name="Text 0"/>
          <p:cNvSpPr/>
          <p:nvPr/>
        </p:nvSpPr>
        <p:spPr>
          <a:xfrm>
            <a:off x="566928" y="475488"/>
            <a:ext cx="10241280" cy="438912"/>
          </a:xfrm>
          <a:prstGeom prst="rect">
            <a:avLst/>
          </a:prstGeom>
          <a:noFill/>
          <a:ln/>
        </p:spPr>
        <p:txBody>
          <a:bodyPr wrap="square" lIns="0" tIns="0" rIns="0" bIns="0" rtlCol="0" anchor="ctr"/>
          <a:lstStyle/>
          <a:p>
            <a:pPr marL="0" indent="0">
              <a:buNone/>
            </a:pPr>
            <a:r>
              <a:rPr lang="en-US" sz="2600" b="1" dirty="0">
                <a:solidFill>
                  <a:srgbClr val="28336F"/>
                </a:solidFill>
                <a:latin typeface="Arial" pitchFamily="34" charset="0"/>
                <a:ea typeface="Arial" pitchFamily="34" charset="-122"/>
                <a:cs typeface="Arial" pitchFamily="34" charset="-120"/>
              </a:rPr>
              <a:t>What the programme is achieving</a:t>
            </a:r>
            <a:endParaRPr lang="en-US" sz="2600" dirty="0"/>
          </a:p>
        </p:txBody>
      </p:sp>
      <p:sp>
        <p:nvSpPr>
          <p:cNvPr id="4" name="Shape 2"/>
          <p:cNvSpPr/>
          <p:nvPr/>
        </p:nvSpPr>
        <p:spPr>
          <a:xfrm>
            <a:off x="685800" y="1508760"/>
            <a:ext cx="3896360" cy="1645920"/>
          </a:xfrm>
          <a:prstGeom prst="roundRect">
            <a:avLst>
              <a:gd name="adj" fmla="val 4444"/>
            </a:avLst>
          </a:prstGeom>
          <a:solidFill>
            <a:srgbClr val="FFFFFF"/>
          </a:solidFill>
          <a:ln w="12700">
            <a:solidFill>
              <a:srgbClr val="DDE3EF"/>
            </a:solidFill>
            <a:prstDash val="solid"/>
          </a:ln>
          <a:effectLst>
            <a:outerShdw blurRad="10160" dist="5080" dir="2700000" algn="bl" rotWithShape="0">
              <a:srgbClr val="000000">
                <a:alpha val="8000"/>
              </a:srgbClr>
            </a:outerShdw>
          </a:effectLst>
        </p:spPr>
        <p:txBody>
          <a:bodyPr/>
          <a:lstStyle/>
          <a:p>
            <a:endParaRPr lang="en-IE"/>
          </a:p>
        </p:txBody>
      </p:sp>
      <p:sp>
        <p:nvSpPr>
          <p:cNvPr id="5" name="Shape 3"/>
          <p:cNvSpPr/>
          <p:nvPr/>
        </p:nvSpPr>
        <p:spPr>
          <a:xfrm>
            <a:off x="685800" y="1508760"/>
            <a:ext cx="128016" cy="1645920"/>
          </a:xfrm>
          <a:prstGeom prst="rect">
            <a:avLst/>
          </a:prstGeom>
          <a:solidFill>
            <a:srgbClr val="F7685B"/>
          </a:solidFill>
          <a:ln w="12700">
            <a:solidFill>
              <a:srgbClr val="F7685B"/>
            </a:solidFill>
            <a:prstDash val="solid"/>
          </a:ln>
        </p:spPr>
        <p:txBody>
          <a:bodyPr/>
          <a:lstStyle/>
          <a:p>
            <a:endParaRPr lang="en-IE"/>
          </a:p>
        </p:txBody>
      </p:sp>
      <p:sp>
        <p:nvSpPr>
          <p:cNvPr id="6" name="Text 4"/>
          <p:cNvSpPr/>
          <p:nvPr/>
        </p:nvSpPr>
        <p:spPr>
          <a:xfrm>
            <a:off x="1033272" y="1783080"/>
            <a:ext cx="2011680" cy="320040"/>
          </a:xfrm>
          <a:prstGeom prst="rect">
            <a:avLst/>
          </a:prstGeom>
          <a:noFill/>
          <a:ln/>
        </p:spPr>
        <p:txBody>
          <a:bodyPr wrap="square" lIns="0" tIns="0" rIns="0" bIns="0" rtlCol="0" anchor="ctr"/>
          <a:lstStyle/>
          <a:p>
            <a:pPr marL="0" indent="0">
              <a:buNone/>
            </a:pPr>
            <a:r>
              <a:rPr lang="en-US" sz="1800" b="1" dirty="0">
                <a:solidFill>
                  <a:srgbClr val="28336F"/>
                </a:solidFill>
              </a:rPr>
              <a:t>Confidence</a:t>
            </a:r>
            <a:endParaRPr lang="en-US" sz="1800" dirty="0"/>
          </a:p>
        </p:txBody>
      </p:sp>
      <p:sp>
        <p:nvSpPr>
          <p:cNvPr id="7" name="Text 5"/>
          <p:cNvSpPr/>
          <p:nvPr/>
        </p:nvSpPr>
        <p:spPr>
          <a:xfrm>
            <a:off x="1033272" y="2267712"/>
            <a:ext cx="3376168" cy="530352"/>
          </a:xfrm>
          <a:prstGeom prst="rect">
            <a:avLst/>
          </a:prstGeom>
          <a:noFill/>
          <a:ln/>
        </p:spPr>
        <p:txBody>
          <a:bodyPr wrap="square" lIns="254" tIns="254" rIns="254" bIns="254" rtlCol="0" anchor="ctr"/>
          <a:lstStyle/>
          <a:p>
            <a:pPr marL="0" indent="0">
              <a:buNone/>
            </a:pPr>
            <a:r>
              <a:rPr lang="en-US" sz="1300" dirty="0">
                <a:solidFill>
                  <a:srgbClr val="5E6883"/>
                </a:solidFill>
              </a:rPr>
              <a:t>Young people developing confidence through consistent creative participation</a:t>
            </a:r>
            <a:endParaRPr lang="en-US" sz="1300" dirty="0"/>
          </a:p>
        </p:txBody>
      </p:sp>
      <p:sp>
        <p:nvSpPr>
          <p:cNvPr id="8" name="Shape 6"/>
          <p:cNvSpPr/>
          <p:nvPr/>
        </p:nvSpPr>
        <p:spPr>
          <a:xfrm>
            <a:off x="7907528" y="1508760"/>
            <a:ext cx="3796792" cy="1645920"/>
          </a:xfrm>
          <a:prstGeom prst="roundRect">
            <a:avLst>
              <a:gd name="adj" fmla="val 4444"/>
            </a:avLst>
          </a:prstGeom>
          <a:solidFill>
            <a:srgbClr val="F0F6FF"/>
          </a:solidFill>
          <a:ln w="12700">
            <a:solidFill>
              <a:srgbClr val="DDE3EF"/>
            </a:solidFill>
            <a:prstDash val="solid"/>
          </a:ln>
          <a:effectLst>
            <a:outerShdw blurRad="10160" dist="5080" dir="2700000" algn="bl" rotWithShape="0">
              <a:srgbClr val="000000">
                <a:alpha val="8000"/>
              </a:srgbClr>
            </a:outerShdw>
          </a:effectLst>
        </p:spPr>
        <p:txBody>
          <a:bodyPr/>
          <a:lstStyle/>
          <a:p>
            <a:endParaRPr lang="en-IE"/>
          </a:p>
        </p:txBody>
      </p:sp>
      <p:sp>
        <p:nvSpPr>
          <p:cNvPr id="9" name="Shape 7"/>
          <p:cNvSpPr/>
          <p:nvPr/>
        </p:nvSpPr>
        <p:spPr>
          <a:xfrm>
            <a:off x="7782560" y="1508760"/>
            <a:ext cx="128016" cy="1645920"/>
          </a:xfrm>
          <a:prstGeom prst="rect">
            <a:avLst/>
          </a:prstGeom>
          <a:solidFill>
            <a:srgbClr val="76D443"/>
          </a:solidFill>
          <a:ln w="12700">
            <a:solidFill>
              <a:srgbClr val="76D443"/>
            </a:solidFill>
            <a:prstDash val="solid"/>
          </a:ln>
        </p:spPr>
        <p:txBody>
          <a:bodyPr/>
          <a:lstStyle/>
          <a:p>
            <a:endParaRPr lang="en-IE"/>
          </a:p>
        </p:txBody>
      </p:sp>
      <p:sp>
        <p:nvSpPr>
          <p:cNvPr id="10" name="Text 8"/>
          <p:cNvSpPr/>
          <p:nvPr/>
        </p:nvSpPr>
        <p:spPr>
          <a:xfrm>
            <a:off x="8255000" y="1783080"/>
            <a:ext cx="2011680" cy="320040"/>
          </a:xfrm>
          <a:prstGeom prst="rect">
            <a:avLst/>
          </a:prstGeom>
          <a:noFill/>
          <a:ln/>
        </p:spPr>
        <p:txBody>
          <a:bodyPr wrap="square" lIns="0" tIns="0" rIns="0" bIns="0" rtlCol="0" anchor="ctr"/>
          <a:lstStyle/>
          <a:p>
            <a:pPr marL="0" indent="0">
              <a:buNone/>
            </a:pPr>
            <a:r>
              <a:rPr lang="en-US" sz="1800" b="1" dirty="0">
                <a:solidFill>
                  <a:srgbClr val="28336F"/>
                </a:solidFill>
              </a:rPr>
              <a:t>Creative skills</a:t>
            </a:r>
            <a:endParaRPr lang="en-US" sz="1800" dirty="0"/>
          </a:p>
        </p:txBody>
      </p:sp>
      <p:sp>
        <p:nvSpPr>
          <p:cNvPr id="11" name="Text 9"/>
          <p:cNvSpPr/>
          <p:nvPr/>
        </p:nvSpPr>
        <p:spPr>
          <a:xfrm>
            <a:off x="8255000" y="2267712"/>
            <a:ext cx="4434840" cy="530352"/>
          </a:xfrm>
          <a:prstGeom prst="rect">
            <a:avLst/>
          </a:prstGeom>
          <a:noFill/>
          <a:ln/>
        </p:spPr>
        <p:txBody>
          <a:bodyPr wrap="square" lIns="254" tIns="254" rIns="254" bIns="254" rtlCol="0" anchor="ctr"/>
          <a:lstStyle/>
          <a:p>
            <a:pPr marL="0" indent="0">
              <a:buNone/>
            </a:pPr>
            <a:r>
              <a:rPr lang="en-US" sz="1300" dirty="0">
                <a:solidFill>
                  <a:srgbClr val="5E6883"/>
                </a:solidFill>
              </a:rPr>
              <a:t>Songwriting, production, recording, dance and choreography</a:t>
            </a:r>
            <a:endParaRPr lang="en-US" sz="1300" dirty="0"/>
          </a:p>
        </p:txBody>
      </p:sp>
      <p:sp>
        <p:nvSpPr>
          <p:cNvPr id="12" name="Shape 10"/>
          <p:cNvSpPr/>
          <p:nvPr/>
        </p:nvSpPr>
        <p:spPr>
          <a:xfrm>
            <a:off x="685800" y="3566160"/>
            <a:ext cx="3896360" cy="1645920"/>
          </a:xfrm>
          <a:prstGeom prst="roundRect">
            <a:avLst>
              <a:gd name="adj" fmla="val 4444"/>
            </a:avLst>
          </a:prstGeom>
          <a:solidFill>
            <a:srgbClr val="F0F6FF"/>
          </a:solidFill>
          <a:ln w="12700">
            <a:solidFill>
              <a:srgbClr val="DDE3EF"/>
            </a:solidFill>
            <a:prstDash val="solid"/>
          </a:ln>
          <a:effectLst>
            <a:outerShdw blurRad="10160" dist="5080" dir="2700000" algn="bl" rotWithShape="0">
              <a:srgbClr val="000000">
                <a:alpha val="8000"/>
              </a:srgbClr>
            </a:outerShdw>
          </a:effectLst>
        </p:spPr>
        <p:txBody>
          <a:bodyPr/>
          <a:lstStyle/>
          <a:p>
            <a:endParaRPr lang="en-IE"/>
          </a:p>
        </p:txBody>
      </p:sp>
      <p:sp>
        <p:nvSpPr>
          <p:cNvPr id="13" name="Shape 11"/>
          <p:cNvSpPr/>
          <p:nvPr/>
        </p:nvSpPr>
        <p:spPr>
          <a:xfrm>
            <a:off x="685800" y="3566160"/>
            <a:ext cx="128016" cy="1645920"/>
          </a:xfrm>
          <a:prstGeom prst="rect">
            <a:avLst/>
          </a:prstGeom>
          <a:solidFill>
            <a:srgbClr val="92B9E9"/>
          </a:solidFill>
          <a:ln w="12700">
            <a:solidFill>
              <a:srgbClr val="92B9E9"/>
            </a:solidFill>
            <a:prstDash val="solid"/>
          </a:ln>
        </p:spPr>
        <p:txBody>
          <a:bodyPr/>
          <a:lstStyle/>
          <a:p>
            <a:endParaRPr lang="en-IE"/>
          </a:p>
        </p:txBody>
      </p:sp>
      <p:sp>
        <p:nvSpPr>
          <p:cNvPr id="14" name="Text 12"/>
          <p:cNvSpPr/>
          <p:nvPr/>
        </p:nvSpPr>
        <p:spPr>
          <a:xfrm>
            <a:off x="1033272" y="3840480"/>
            <a:ext cx="2011680" cy="320040"/>
          </a:xfrm>
          <a:prstGeom prst="rect">
            <a:avLst/>
          </a:prstGeom>
          <a:noFill/>
          <a:ln/>
        </p:spPr>
        <p:txBody>
          <a:bodyPr wrap="square" lIns="0" tIns="0" rIns="0" bIns="0" rtlCol="0" anchor="ctr"/>
          <a:lstStyle/>
          <a:p>
            <a:pPr marL="0" indent="0">
              <a:buNone/>
            </a:pPr>
            <a:r>
              <a:rPr lang="en-US" sz="1800" b="1" dirty="0">
                <a:solidFill>
                  <a:srgbClr val="28336F"/>
                </a:solidFill>
              </a:rPr>
              <a:t>Progression</a:t>
            </a:r>
            <a:endParaRPr lang="en-US" sz="1800" dirty="0"/>
          </a:p>
        </p:txBody>
      </p:sp>
      <p:sp>
        <p:nvSpPr>
          <p:cNvPr id="15" name="Text 13"/>
          <p:cNvSpPr/>
          <p:nvPr/>
        </p:nvSpPr>
        <p:spPr>
          <a:xfrm>
            <a:off x="1033272" y="4325112"/>
            <a:ext cx="3548888" cy="530352"/>
          </a:xfrm>
          <a:prstGeom prst="rect">
            <a:avLst/>
          </a:prstGeom>
          <a:noFill/>
          <a:ln/>
        </p:spPr>
        <p:txBody>
          <a:bodyPr wrap="square" lIns="254" tIns="254" rIns="254" bIns="254" rtlCol="0" anchor="ctr"/>
          <a:lstStyle/>
          <a:p>
            <a:pPr marL="0" indent="0">
              <a:buNone/>
            </a:pPr>
            <a:r>
              <a:rPr lang="en-US" sz="1300" dirty="0">
                <a:solidFill>
                  <a:srgbClr val="5E6883"/>
                </a:solidFill>
              </a:rPr>
              <a:t>Performances, showcase opportunities and career pathways</a:t>
            </a:r>
            <a:endParaRPr lang="en-US" sz="1300" dirty="0"/>
          </a:p>
        </p:txBody>
      </p:sp>
      <p:sp>
        <p:nvSpPr>
          <p:cNvPr id="16" name="Shape 14"/>
          <p:cNvSpPr/>
          <p:nvPr/>
        </p:nvSpPr>
        <p:spPr>
          <a:xfrm>
            <a:off x="7907528" y="3557016"/>
            <a:ext cx="3796792" cy="1645920"/>
          </a:xfrm>
          <a:prstGeom prst="roundRect">
            <a:avLst>
              <a:gd name="adj" fmla="val 4444"/>
            </a:avLst>
          </a:prstGeom>
          <a:solidFill>
            <a:srgbClr val="FFFFFF"/>
          </a:solidFill>
          <a:ln w="12700">
            <a:solidFill>
              <a:srgbClr val="DDE3EF"/>
            </a:solidFill>
            <a:prstDash val="solid"/>
          </a:ln>
          <a:effectLst>
            <a:outerShdw blurRad="10160" dist="5080" dir="2700000" algn="bl" rotWithShape="0">
              <a:srgbClr val="000000">
                <a:alpha val="8000"/>
              </a:srgbClr>
            </a:outerShdw>
          </a:effectLst>
        </p:spPr>
        <p:txBody>
          <a:bodyPr/>
          <a:lstStyle/>
          <a:p>
            <a:endParaRPr lang="en-IE"/>
          </a:p>
        </p:txBody>
      </p:sp>
      <p:sp>
        <p:nvSpPr>
          <p:cNvPr id="17" name="Shape 15"/>
          <p:cNvSpPr/>
          <p:nvPr/>
        </p:nvSpPr>
        <p:spPr>
          <a:xfrm>
            <a:off x="7786266" y="3594608"/>
            <a:ext cx="128016" cy="1645920"/>
          </a:xfrm>
          <a:prstGeom prst="rect">
            <a:avLst/>
          </a:prstGeom>
          <a:solidFill>
            <a:srgbClr val="EC2E8B"/>
          </a:solidFill>
          <a:ln w="12700">
            <a:solidFill>
              <a:srgbClr val="EC2E8B"/>
            </a:solidFill>
            <a:prstDash val="solid"/>
          </a:ln>
        </p:spPr>
        <p:txBody>
          <a:bodyPr/>
          <a:lstStyle/>
          <a:p>
            <a:endParaRPr lang="en-IE"/>
          </a:p>
        </p:txBody>
      </p:sp>
      <p:sp>
        <p:nvSpPr>
          <p:cNvPr id="18" name="Text 16"/>
          <p:cNvSpPr/>
          <p:nvPr/>
        </p:nvSpPr>
        <p:spPr>
          <a:xfrm>
            <a:off x="8255000" y="3831336"/>
            <a:ext cx="2011680" cy="320040"/>
          </a:xfrm>
          <a:prstGeom prst="rect">
            <a:avLst/>
          </a:prstGeom>
          <a:noFill/>
          <a:ln/>
        </p:spPr>
        <p:txBody>
          <a:bodyPr wrap="square" lIns="0" tIns="0" rIns="0" bIns="0" rtlCol="0" anchor="ctr"/>
          <a:lstStyle/>
          <a:p>
            <a:pPr marL="0" indent="0">
              <a:buNone/>
            </a:pPr>
            <a:r>
              <a:rPr lang="en-US" sz="1800" b="1" dirty="0">
                <a:solidFill>
                  <a:srgbClr val="28336F"/>
                </a:solidFill>
              </a:rPr>
              <a:t>Partnership</a:t>
            </a:r>
            <a:endParaRPr lang="en-US" sz="1800" dirty="0"/>
          </a:p>
        </p:txBody>
      </p:sp>
      <p:sp>
        <p:nvSpPr>
          <p:cNvPr id="19" name="Text 17"/>
          <p:cNvSpPr/>
          <p:nvPr/>
        </p:nvSpPr>
        <p:spPr>
          <a:xfrm>
            <a:off x="8255000" y="4315968"/>
            <a:ext cx="3321304" cy="530352"/>
          </a:xfrm>
          <a:prstGeom prst="rect">
            <a:avLst/>
          </a:prstGeom>
          <a:noFill/>
          <a:ln/>
        </p:spPr>
        <p:txBody>
          <a:bodyPr wrap="square" lIns="254" tIns="254" rIns="254" bIns="254" rtlCol="0" anchor="ctr"/>
          <a:lstStyle/>
          <a:p>
            <a:pPr marL="0" indent="0">
              <a:buNone/>
            </a:pPr>
            <a:r>
              <a:rPr lang="en-US" sz="1300" dirty="0">
                <a:solidFill>
                  <a:srgbClr val="5E6883"/>
                </a:solidFill>
              </a:rPr>
              <a:t>Arts, community, sports, schools and youth services working locally</a:t>
            </a:r>
            <a:endParaRPr lang="en-US" sz="1300" dirty="0"/>
          </a:p>
        </p:txBody>
      </p:sp>
      <p:sp>
        <p:nvSpPr>
          <p:cNvPr id="25"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386"/>
                </a:solidFill>
                <a:latin typeface="Arial"/>
                <a:ea typeface="Arial"/>
                <a:cs typeface="Aria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685B"/>
        </a:solidFill>
        <a:effectLst/>
      </p:bgPr>
    </p:bg>
    <p:spTree>
      <p:nvGrpSpPr>
        <p:cNvPr id="1" name=""/>
        <p:cNvGrpSpPr/>
        <p:nvPr/>
      </p:nvGrpSpPr>
      <p:grpSpPr>
        <a:xfrm>
          <a:off x="0" y="0"/>
          <a:ext cx="1" cy="1"/>
          <a:chOff x="0" y="0"/>
          <a:chExt cx="1" cy="1"/>
        </a:xfrm>
      </p:grpSpPr>
      <p:pic>
        <p:nvPicPr>
          <p:cNvPr id="11" name="Picture 10">
            <a:extLst>
              <a:ext uri="{FF2B5EF4-FFF2-40B4-BE49-F238E27FC236}">
                <a16:creationId xmlns:a16="http://schemas.microsoft.com/office/drawing/2014/main" id="{13A48666-51C4-9169-7564-A28313071FFB}"/>
              </a:ext>
            </a:extLst>
          </p:cNvPr>
          <p:cNvPicPr>
            <a:picLocks noChangeAspect="1"/>
          </p:cNvPicPr>
          <p:nvPr/>
        </p:nvPicPr>
        <p:blipFill>
          <a:blip r:embed="rId3"/>
          <a:srcRect t="25767" b="-29638"/>
          <a:stretch>
            <a:fillRect/>
          </a:stretch>
        </p:blipFill>
        <p:spPr>
          <a:xfrm>
            <a:off x="153516" y="1234440"/>
            <a:ext cx="5363364" cy="6795907"/>
          </a:xfrm>
          <a:prstGeom prst="rect">
            <a:avLst/>
          </a:prstGeom>
          <a:effectLst>
            <a:softEdge rad="1054100"/>
          </a:effectLst>
        </p:spPr>
      </p:pic>
      <p:sp>
        <p:nvSpPr>
          <p:cNvPr id="5" name="Text 3"/>
          <p:cNvSpPr/>
          <p:nvPr/>
        </p:nvSpPr>
        <p:spPr>
          <a:xfrm>
            <a:off x="777240" y="640080"/>
            <a:ext cx="5577840" cy="594360"/>
          </a:xfrm>
          <a:prstGeom prst="rect">
            <a:avLst/>
          </a:prstGeom>
          <a:noFill/>
          <a:ln/>
        </p:spPr>
        <p:txBody>
          <a:bodyPr wrap="square" lIns="0" tIns="0" rIns="0" bIns="0" rtlCol="0" anchor="ctr"/>
          <a:lstStyle/>
          <a:p>
            <a:pPr marL="0" indent="0">
              <a:buNone/>
            </a:pPr>
            <a:r>
              <a:rPr lang="en-US" sz="3800" b="1" dirty="0">
                <a:solidFill>
                  <a:srgbClr val="FFFFFF"/>
                </a:solidFill>
              </a:rPr>
              <a:t>RePlay Festival</a:t>
            </a:r>
            <a:endParaRPr lang="en-US" sz="3800" dirty="0"/>
          </a:p>
        </p:txBody>
      </p:sp>
      <p:sp>
        <p:nvSpPr>
          <p:cNvPr id="6" name="Text 4"/>
          <p:cNvSpPr/>
          <p:nvPr/>
        </p:nvSpPr>
        <p:spPr>
          <a:xfrm>
            <a:off x="822960" y="1148129"/>
            <a:ext cx="5852160" cy="384048"/>
          </a:xfrm>
          <a:prstGeom prst="rect">
            <a:avLst/>
          </a:prstGeom>
          <a:noFill/>
          <a:ln/>
        </p:spPr>
        <p:txBody>
          <a:bodyPr wrap="square" lIns="0" tIns="0" rIns="0" bIns="0" rtlCol="0" anchor="ctr"/>
          <a:lstStyle/>
          <a:p>
            <a:pPr marL="0" indent="0">
              <a:buNone/>
            </a:pPr>
            <a:r>
              <a:rPr lang="en-US" sz="1800" dirty="0">
                <a:solidFill>
                  <a:srgbClr val="FFFFFF"/>
                </a:solidFill>
              </a:rPr>
              <a:t>Participation, street culture and public space</a:t>
            </a:r>
            <a:endParaRPr lang="en-US" sz="1800" dirty="0"/>
          </a:p>
        </p:txBody>
      </p:sp>
      <p:sp>
        <p:nvSpPr>
          <p:cNvPr id="7" name="Text 5"/>
          <p:cNvSpPr/>
          <p:nvPr/>
        </p:nvSpPr>
        <p:spPr>
          <a:xfrm>
            <a:off x="777240" y="6380018"/>
            <a:ext cx="5120640" cy="274320"/>
          </a:xfrm>
          <a:prstGeom prst="rect">
            <a:avLst/>
          </a:prstGeom>
          <a:noFill/>
          <a:ln/>
        </p:spPr>
        <p:txBody>
          <a:bodyPr wrap="square" lIns="0" tIns="0" rIns="0" bIns="0" rtlCol="0" anchor="ctr"/>
          <a:lstStyle/>
          <a:p>
            <a:pPr marL="0" indent="0">
              <a:buNone/>
            </a:pPr>
            <a:r>
              <a:rPr lang="en-US" sz="1300" b="1" dirty="0">
                <a:solidFill>
                  <a:srgbClr val="FFFFFF"/>
                </a:solidFill>
              </a:rPr>
              <a:t>Parthalán Place | Saturday 15 August 2026</a:t>
            </a:r>
            <a:endParaRPr lang="en-US" sz="1300" dirty="0"/>
          </a:p>
        </p:txBody>
      </p:sp>
      <p:pic>
        <p:nvPicPr>
          <p:cNvPr id="9" name="Picture 8">
            <a:extLst>
              <a:ext uri="{FF2B5EF4-FFF2-40B4-BE49-F238E27FC236}">
                <a16:creationId xmlns:a16="http://schemas.microsoft.com/office/drawing/2014/main" id="{A981D083-0FA0-E728-C6A1-164064AB935A}"/>
              </a:ext>
            </a:extLst>
          </p:cNvPr>
          <p:cNvPicPr>
            <a:picLocks noChangeAspect="1"/>
          </p:cNvPicPr>
          <p:nvPr/>
        </p:nvPicPr>
        <p:blipFill>
          <a:blip r:embed="rId4"/>
          <a:srcRect l="-2" t="3" r="-3889" b="22310"/>
          <a:stretch>
            <a:fillRect/>
          </a:stretch>
        </p:blipFill>
        <p:spPr>
          <a:xfrm>
            <a:off x="5943600" y="6096"/>
            <a:ext cx="6094884" cy="6833658"/>
          </a:xfrm>
          <a:prstGeom prst="rect">
            <a:avLst/>
          </a:prstGeom>
          <a:effectLst>
            <a:softEdge rad="368300"/>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pic>
        <p:nvPicPr>
          <p:cNvPr id="33" name="Picture 32">
            <a:extLst>
              <a:ext uri="{FF2B5EF4-FFF2-40B4-BE49-F238E27FC236}">
                <a16:creationId xmlns:a16="http://schemas.microsoft.com/office/drawing/2014/main" id="{6B338E4F-E3FD-6C74-40CF-79D2CAC4EE66}"/>
              </a:ext>
            </a:extLst>
          </p:cNvPr>
          <p:cNvPicPr>
            <a:picLocks noChangeAspect="1"/>
          </p:cNvPicPr>
          <p:nvPr/>
        </p:nvPicPr>
        <p:blipFill>
          <a:blip r:embed="rId3"/>
          <a:stretch>
            <a:fillRect/>
          </a:stretch>
        </p:blipFill>
        <p:spPr>
          <a:xfrm>
            <a:off x="-342883" y="1142284"/>
            <a:ext cx="8084803" cy="5390596"/>
          </a:xfrm>
          <a:prstGeom prst="rect">
            <a:avLst/>
          </a:prstGeom>
          <a:effectLst>
            <a:softEdge rad="622300"/>
          </a:effectLst>
        </p:spPr>
      </p:pic>
      <p:pic>
        <p:nvPicPr>
          <p:cNvPr id="31" name="Picture 30">
            <a:extLst>
              <a:ext uri="{FF2B5EF4-FFF2-40B4-BE49-F238E27FC236}">
                <a16:creationId xmlns:a16="http://schemas.microsoft.com/office/drawing/2014/main" id="{06347696-1C50-CEA0-1DD2-B9BA776828A8}"/>
              </a:ext>
            </a:extLst>
          </p:cNvPr>
          <p:cNvPicPr>
            <a:picLocks noChangeAspect="1"/>
          </p:cNvPicPr>
          <p:nvPr/>
        </p:nvPicPr>
        <p:blipFill>
          <a:blip r:embed="rId4"/>
          <a:srcRect t="-1844" b="14849"/>
          <a:stretch>
            <a:fillRect/>
          </a:stretch>
        </p:blipFill>
        <p:spPr>
          <a:xfrm>
            <a:off x="7425420" y="690880"/>
            <a:ext cx="4766580" cy="6216559"/>
          </a:xfrm>
          <a:prstGeom prst="rect">
            <a:avLst/>
          </a:prstGeom>
          <a:effectLst>
            <a:softEdge rad="889000"/>
          </a:effectLst>
        </p:spPr>
      </p:pic>
      <p:sp>
        <p:nvSpPr>
          <p:cNvPr id="2" name="Text 0"/>
          <p:cNvSpPr/>
          <p:nvPr/>
        </p:nvSpPr>
        <p:spPr>
          <a:xfrm>
            <a:off x="566928" y="475488"/>
            <a:ext cx="10241280" cy="438912"/>
          </a:xfrm>
          <a:prstGeom prst="rect">
            <a:avLst/>
          </a:prstGeom>
          <a:noFill/>
          <a:ln/>
        </p:spPr>
        <p:txBody>
          <a:bodyPr wrap="square" lIns="0" tIns="0" rIns="0" bIns="0" rtlCol="0" anchor="ctr"/>
          <a:lstStyle/>
          <a:p>
            <a:pPr marL="0" indent="0">
              <a:buNone/>
            </a:pPr>
            <a:r>
              <a:rPr lang="en-US" sz="2600" b="1" dirty="0">
                <a:solidFill>
                  <a:srgbClr val="28336F"/>
                </a:solidFill>
                <a:latin typeface="Arial" pitchFamily="34" charset="0"/>
                <a:ea typeface="Arial" pitchFamily="34" charset="-122"/>
                <a:cs typeface="Arial" pitchFamily="34" charset="-120"/>
              </a:rPr>
              <a:t>RePlay at a glance</a:t>
            </a:r>
            <a:endParaRPr lang="en-US" sz="2600" dirty="0"/>
          </a:p>
        </p:txBody>
      </p:sp>
      <p:sp>
        <p:nvSpPr>
          <p:cNvPr id="3" name="Text 1"/>
          <p:cNvSpPr/>
          <p:nvPr/>
        </p:nvSpPr>
        <p:spPr>
          <a:xfrm>
            <a:off x="585216" y="950976"/>
            <a:ext cx="10287000" cy="320040"/>
          </a:xfrm>
          <a:prstGeom prst="rect">
            <a:avLst/>
          </a:prstGeom>
          <a:noFill/>
          <a:ln/>
        </p:spPr>
        <p:txBody>
          <a:bodyPr wrap="square" lIns="0" tIns="0" rIns="0" bIns="0" rtlCol="0" anchor="ctr"/>
          <a:lstStyle/>
          <a:p>
            <a:pPr marL="0" indent="0">
              <a:buNone/>
            </a:pPr>
            <a:r>
              <a:rPr lang="en-US" sz="1200" dirty="0">
                <a:solidFill>
                  <a:srgbClr val="5E6883"/>
                </a:solidFill>
                <a:latin typeface="Arial" pitchFamily="34" charset="0"/>
                <a:ea typeface="Arial" pitchFamily="34" charset="-122"/>
                <a:cs typeface="Arial" pitchFamily="34" charset="-120"/>
              </a:rPr>
              <a:t>A free, open-access, all-ages street arts festival</a:t>
            </a:r>
            <a:endParaRPr lang="en-US" sz="1200" dirty="0"/>
          </a:p>
        </p:txBody>
      </p:sp>
      <p:sp>
        <p:nvSpPr>
          <p:cNvPr id="4" name="Shape 2"/>
          <p:cNvSpPr/>
          <p:nvPr/>
        </p:nvSpPr>
        <p:spPr>
          <a:xfrm>
            <a:off x="658368" y="1353312"/>
            <a:ext cx="2331720" cy="1051560"/>
          </a:xfrm>
          <a:prstGeom prst="roundRect">
            <a:avLst>
              <a:gd name="adj" fmla="val 6957"/>
            </a:avLst>
          </a:prstGeom>
          <a:solidFill>
            <a:srgbClr val="FFFFFF"/>
          </a:solidFill>
          <a:ln w="12700">
            <a:solidFill>
              <a:srgbClr val="DDE3EF"/>
            </a:solidFill>
            <a:prstDash val="solid"/>
          </a:ln>
          <a:effectLst>
            <a:outerShdw blurRad="12700" dist="6350" dir="2700000" algn="bl" rotWithShape="0">
              <a:srgbClr val="000000">
                <a:alpha val="12000"/>
              </a:srgbClr>
            </a:outerShdw>
          </a:effectLst>
        </p:spPr>
        <p:txBody>
          <a:bodyPr/>
          <a:lstStyle/>
          <a:p>
            <a:endParaRPr lang="en-IE"/>
          </a:p>
        </p:txBody>
      </p:sp>
      <p:sp>
        <p:nvSpPr>
          <p:cNvPr id="5" name="Text 3"/>
          <p:cNvSpPr/>
          <p:nvPr/>
        </p:nvSpPr>
        <p:spPr>
          <a:xfrm>
            <a:off x="822960" y="1463040"/>
            <a:ext cx="2002536" cy="420624"/>
          </a:xfrm>
          <a:prstGeom prst="rect">
            <a:avLst/>
          </a:prstGeom>
          <a:noFill/>
          <a:ln/>
        </p:spPr>
        <p:txBody>
          <a:bodyPr wrap="square" lIns="0" tIns="0" rIns="0" bIns="0" rtlCol="0" anchor="ctr"/>
          <a:lstStyle/>
          <a:p>
            <a:pPr marL="0" indent="0" algn="ctr">
              <a:buNone/>
            </a:pPr>
            <a:r>
              <a:rPr lang="en-US" sz="2500" b="1" dirty="0">
                <a:solidFill>
                  <a:srgbClr val="F7685B"/>
                </a:solidFill>
              </a:rPr>
              <a:t>1,873</a:t>
            </a:r>
            <a:endParaRPr lang="en-US" sz="2500" dirty="0"/>
          </a:p>
        </p:txBody>
      </p:sp>
      <p:sp>
        <p:nvSpPr>
          <p:cNvPr id="6" name="Text 4"/>
          <p:cNvSpPr/>
          <p:nvPr/>
        </p:nvSpPr>
        <p:spPr>
          <a:xfrm>
            <a:off x="795528" y="1975104"/>
            <a:ext cx="2057400" cy="274320"/>
          </a:xfrm>
          <a:prstGeom prst="rect">
            <a:avLst/>
          </a:prstGeom>
          <a:noFill/>
          <a:ln/>
        </p:spPr>
        <p:txBody>
          <a:bodyPr wrap="square" lIns="0" tIns="0" rIns="0" bIns="0" rtlCol="0" anchor="ctr"/>
          <a:lstStyle/>
          <a:p>
            <a:pPr marL="0" indent="0" algn="ctr">
              <a:buNone/>
            </a:pPr>
            <a:r>
              <a:rPr lang="en-US" sz="1000" dirty="0">
                <a:solidFill>
                  <a:srgbClr val="5E6883"/>
                </a:solidFill>
              </a:rPr>
              <a:t>people attended</a:t>
            </a:r>
            <a:endParaRPr lang="en-US" sz="1000" dirty="0"/>
          </a:p>
        </p:txBody>
      </p:sp>
      <p:sp>
        <p:nvSpPr>
          <p:cNvPr id="7" name="Shape 5"/>
          <p:cNvSpPr/>
          <p:nvPr/>
        </p:nvSpPr>
        <p:spPr>
          <a:xfrm>
            <a:off x="3182112" y="1353312"/>
            <a:ext cx="2331720" cy="1051560"/>
          </a:xfrm>
          <a:prstGeom prst="roundRect">
            <a:avLst>
              <a:gd name="adj" fmla="val 6957"/>
            </a:avLst>
          </a:prstGeom>
          <a:solidFill>
            <a:srgbClr val="FFFFFF"/>
          </a:solidFill>
          <a:ln w="12700">
            <a:solidFill>
              <a:srgbClr val="DDE3EF"/>
            </a:solidFill>
            <a:prstDash val="solid"/>
          </a:ln>
          <a:effectLst>
            <a:outerShdw blurRad="12700" dist="6350" dir="2700000" algn="bl" rotWithShape="0">
              <a:srgbClr val="000000">
                <a:alpha val="12000"/>
              </a:srgbClr>
            </a:outerShdw>
          </a:effectLst>
        </p:spPr>
        <p:txBody>
          <a:bodyPr/>
          <a:lstStyle/>
          <a:p>
            <a:endParaRPr lang="en-IE"/>
          </a:p>
        </p:txBody>
      </p:sp>
      <p:sp>
        <p:nvSpPr>
          <p:cNvPr id="8" name="Text 6"/>
          <p:cNvSpPr/>
          <p:nvPr/>
        </p:nvSpPr>
        <p:spPr>
          <a:xfrm>
            <a:off x="3346704" y="1463040"/>
            <a:ext cx="2002536" cy="420624"/>
          </a:xfrm>
          <a:prstGeom prst="rect">
            <a:avLst/>
          </a:prstGeom>
          <a:noFill/>
          <a:ln/>
        </p:spPr>
        <p:txBody>
          <a:bodyPr wrap="square" lIns="0" tIns="0" rIns="0" bIns="0" rtlCol="0" anchor="ctr"/>
          <a:lstStyle/>
          <a:p>
            <a:pPr marL="0" indent="0" algn="ctr">
              <a:buNone/>
            </a:pPr>
            <a:r>
              <a:rPr lang="en-US" sz="2500" b="1" dirty="0">
                <a:solidFill>
                  <a:srgbClr val="303B8F"/>
                </a:solidFill>
              </a:rPr>
              <a:t>50+</a:t>
            </a:r>
            <a:endParaRPr lang="en-US" sz="2500" dirty="0"/>
          </a:p>
        </p:txBody>
      </p:sp>
      <p:sp>
        <p:nvSpPr>
          <p:cNvPr id="9" name="Text 7"/>
          <p:cNvSpPr/>
          <p:nvPr/>
        </p:nvSpPr>
        <p:spPr>
          <a:xfrm>
            <a:off x="3319272" y="1975104"/>
            <a:ext cx="2057400" cy="274320"/>
          </a:xfrm>
          <a:prstGeom prst="rect">
            <a:avLst/>
          </a:prstGeom>
          <a:noFill/>
          <a:ln/>
        </p:spPr>
        <p:txBody>
          <a:bodyPr wrap="square" lIns="0" tIns="0" rIns="0" bIns="0" rtlCol="0" anchor="ctr"/>
          <a:lstStyle/>
          <a:p>
            <a:pPr marL="0" indent="0" algn="ctr">
              <a:buNone/>
            </a:pPr>
            <a:r>
              <a:rPr lang="en-US" sz="1000" dirty="0">
                <a:solidFill>
                  <a:srgbClr val="5E6883"/>
                </a:solidFill>
              </a:rPr>
              <a:t>performers, artists, vendors &amp; groups</a:t>
            </a:r>
            <a:endParaRPr lang="en-US" sz="1000" dirty="0"/>
          </a:p>
        </p:txBody>
      </p:sp>
      <p:sp>
        <p:nvSpPr>
          <p:cNvPr id="10" name="Shape 8"/>
          <p:cNvSpPr/>
          <p:nvPr/>
        </p:nvSpPr>
        <p:spPr>
          <a:xfrm>
            <a:off x="5705856" y="1353312"/>
            <a:ext cx="2331720" cy="1051560"/>
          </a:xfrm>
          <a:prstGeom prst="roundRect">
            <a:avLst>
              <a:gd name="adj" fmla="val 6957"/>
            </a:avLst>
          </a:prstGeom>
          <a:solidFill>
            <a:srgbClr val="FFFFFF"/>
          </a:solidFill>
          <a:ln w="12700">
            <a:solidFill>
              <a:srgbClr val="DDE3EF"/>
            </a:solidFill>
            <a:prstDash val="solid"/>
          </a:ln>
          <a:effectLst>
            <a:outerShdw blurRad="12700" dist="6350" dir="2700000" algn="bl" rotWithShape="0">
              <a:srgbClr val="000000">
                <a:alpha val="12000"/>
              </a:srgbClr>
            </a:outerShdw>
          </a:effectLst>
        </p:spPr>
        <p:txBody>
          <a:bodyPr/>
          <a:lstStyle/>
          <a:p>
            <a:endParaRPr lang="en-IE"/>
          </a:p>
        </p:txBody>
      </p:sp>
      <p:sp>
        <p:nvSpPr>
          <p:cNvPr id="11" name="Text 9"/>
          <p:cNvSpPr/>
          <p:nvPr/>
        </p:nvSpPr>
        <p:spPr>
          <a:xfrm>
            <a:off x="5870448" y="1463040"/>
            <a:ext cx="2002536" cy="420624"/>
          </a:xfrm>
          <a:prstGeom prst="rect">
            <a:avLst/>
          </a:prstGeom>
          <a:noFill/>
          <a:ln/>
        </p:spPr>
        <p:txBody>
          <a:bodyPr wrap="square" lIns="0" tIns="0" rIns="0" bIns="0" rtlCol="0" anchor="ctr"/>
          <a:lstStyle/>
          <a:p>
            <a:pPr marL="0" indent="0" algn="ctr">
              <a:buNone/>
            </a:pPr>
            <a:r>
              <a:rPr lang="en-US" sz="2500" b="1" dirty="0">
                <a:solidFill>
                  <a:srgbClr val="76D443"/>
                </a:solidFill>
              </a:rPr>
              <a:t>8 hrs</a:t>
            </a:r>
            <a:endParaRPr lang="en-US" sz="2500" dirty="0"/>
          </a:p>
        </p:txBody>
      </p:sp>
      <p:sp>
        <p:nvSpPr>
          <p:cNvPr id="12" name="Text 10"/>
          <p:cNvSpPr/>
          <p:nvPr/>
        </p:nvSpPr>
        <p:spPr>
          <a:xfrm>
            <a:off x="5843016" y="1975104"/>
            <a:ext cx="2057400" cy="274320"/>
          </a:xfrm>
          <a:prstGeom prst="rect">
            <a:avLst/>
          </a:prstGeom>
          <a:noFill/>
          <a:ln/>
        </p:spPr>
        <p:txBody>
          <a:bodyPr wrap="square" lIns="0" tIns="0" rIns="0" bIns="0" rtlCol="0" anchor="ctr"/>
          <a:lstStyle/>
          <a:p>
            <a:pPr marL="0" indent="0" algn="ctr">
              <a:buNone/>
            </a:pPr>
            <a:r>
              <a:rPr lang="en-US" sz="1000" dirty="0">
                <a:solidFill>
                  <a:srgbClr val="5E6883"/>
                </a:solidFill>
              </a:rPr>
              <a:t>10am to 6pm</a:t>
            </a:r>
            <a:endParaRPr lang="en-US" sz="1000" dirty="0"/>
          </a:p>
        </p:txBody>
      </p:sp>
      <p:sp>
        <p:nvSpPr>
          <p:cNvPr id="13" name="Shape 11"/>
          <p:cNvSpPr/>
          <p:nvPr/>
        </p:nvSpPr>
        <p:spPr>
          <a:xfrm>
            <a:off x="8229600" y="1353312"/>
            <a:ext cx="3246120" cy="1051560"/>
          </a:xfrm>
          <a:prstGeom prst="roundRect">
            <a:avLst>
              <a:gd name="adj" fmla="val 6957"/>
            </a:avLst>
          </a:prstGeom>
          <a:solidFill>
            <a:srgbClr val="FFFFFF"/>
          </a:solidFill>
          <a:ln w="12700">
            <a:solidFill>
              <a:srgbClr val="DDE3EF"/>
            </a:solidFill>
            <a:prstDash val="solid"/>
          </a:ln>
          <a:effectLst>
            <a:outerShdw blurRad="12700" dist="6350" dir="2700000" algn="bl" rotWithShape="0">
              <a:srgbClr val="000000">
                <a:alpha val="12000"/>
              </a:srgbClr>
            </a:outerShdw>
          </a:effectLst>
        </p:spPr>
        <p:txBody>
          <a:bodyPr/>
          <a:lstStyle/>
          <a:p>
            <a:endParaRPr lang="en-IE"/>
          </a:p>
        </p:txBody>
      </p:sp>
      <p:sp>
        <p:nvSpPr>
          <p:cNvPr id="14" name="Text 12"/>
          <p:cNvSpPr/>
          <p:nvPr/>
        </p:nvSpPr>
        <p:spPr>
          <a:xfrm>
            <a:off x="8394192" y="1463040"/>
            <a:ext cx="2916936" cy="420624"/>
          </a:xfrm>
          <a:prstGeom prst="rect">
            <a:avLst/>
          </a:prstGeom>
          <a:noFill/>
          <a:ln/>
        </p:spPr>
        <p:txBody>
          <a:bodyPr wrap="square" lIns="0" tIns="0" rIns="0" bIns="0" rtlCol="0" anchor="ctr"/>
          <a:lstStyle/>
          <a:p>
            <a:pPr marL="0" indent="0" algn="ctr">
              <a:buNone/>
            </a:pPr>
            <a:r>
              <a:rPr lang="en-US" sz="2500" b="1" dirty="0">
                <a:solidFill>
                  <a:srgbClr val="EC2E8B"/>
                </a:solidFill>
              </a:rPr>
              <a:t>FREE</a:t>
            </a:r>
            <a:endParaRPr lang="en-US" sz="2500" dirty="0"/>
          </a:p>
        </p:txBody>
      </p:sp>
      <p:sp>
        <p:nvSpPr>
          <p:cNvPr id="15" name="Text 13"/>
          <p:cNvSpPr/>
          <p:nvPr/>
        </p:nvSpPr>
        <p:spPr>
          <a:xfrm>
            <a:off x="8366760" y="1975104"/>
            <a:ext cx="2971800" cy="274320"/>
          </a:xfrm>
          <a:prstGeom prst="rect">
            <a:avLst/>
          </a:prstGeom>
          <a:noFill/>
          <a:ln/>
        </p:spPr>
        <p:txBody>
          <a:bodyPr wrap="square" lIns="0" tIns="0" rIns="0" bIns="0" rtlCol="0" anchor="ctr"/>
          <a:lstStyle/>
          <a:p>
            <a:pPr marL="0" indent="0" algn="ctr">
              <a:buNone/>
            </a:pPr>
            <a:r>
              <a:rPr lang="en-US" sz="1000" dirty="0">
                <a:solidFill>
                  <a:srgbClr val="5E6883"/>
                </a:solidFill>
              </a:rPr>
              <a:t>all ages and abilities</a:t>
            </a:r>
            <a:endParaRPr lang="en-US" sz="1000" dirty="0"/>
          </a:p>
        </p:txBody>
      </p:sp>
      <p:sp>
        <p:nvSpPr>
          <p:cNvPr id="16" name="Text 14"/>
          <p:cNvSpPr/>
          <p:nvPr/>
        </p:nvSpPr>
        <p:spPr>
          <a:xfrm>
            <a:off x="640080" y="2569464"/>
            <a:ext cx="3474720" cy="347472"/>
          </a:xfrm>
          <a:prstGeom prst="rect">
            <a:avLst/>
          </a:prstGeom>
          <a:noFill/>
          <a:ln/>
        </p:spPr>
        <p:txBody>
          <a:bodyPr wrap="square" lIns="0" tIns="0" rIns="0" bIns="0" rtlCol="0" anchor="ctr"/>
          <a:lstStyle/>
          <a:p>
            <a:pPr marL="0" indent="0">
              <a:buNone/>
            </a:pPr>
            <a:r>
              <a:rPr lang="en-US" sz="1600" b="1" dirty="0">
                <a:solidFill>
                  <a:srgbClr val="28336F"/>
                </a:solidFill>
              </a:rPr>
              <a:t>Inclusive &amp; Family Friendly</a:t>
            </a:r>
            <a:endParaRPr lang="en-US" sz="1600" dirty="0"/>
          </a:p>
        </p:txBody>
      </p:sp>
      <p:sp>
        <p:nvSpPr>
          <p:cNvPr id="17" name="Shape 15"/>
          <p:cNvSpPr/>
          <p:nvPr/>
        </p:nvSpPr>
        <p:spPr>
          <a:xfrm>
            <a:off x="713232" y="3520440"/>
            <a:ext cx="3401568" cy="384048"/>
          </a:xfrm>
          <a:prstGeom prst="roundRect">
            <a:avLst>
              <a:gd name="adj" fmla="val 19048"/>
            </a:avLst>
          </a:prstGeom>
          <a:solidFill>
            <a:srgbClr val="303B8F"/>
          </a:solidFill>
          <a:ln w="12700">
            <a:solidFill>
              <a:srgbClr val="303B8F"/>
            </a:solidFill>
            <a:prstDash val="solid"/>
          </a:ln>
        </p:spPr>
        <p:txBody>
          <a:bodyPr/>
          <a:lstStyle/>
          <a:p>
            <a:endParaRPr lang="en-IE"/>
          </a:p>
        </p:txBody>
      </p:sp>
      <p:sp>
        <p:nvSpPr>
          <p:cNvPr id="18" name="Text 16"/>
          <p:cNvSpPr/>
          <p:nvPr/>
        </p:nvSpPr>
        <p:spPr>
          <a:xfrm>
            <a:off x="786384" y="3593592"/>
            <a:ext cx="3255264" cy="201168"/>
          </a:xfrm>
          <a:prstGeom prst="rect">
            <a:avLst/>
          </a:prstGeom>
          <a:noFill/>
          <a:ln/>
        </p:spPr>
        <p:txBody>
          <a:bodyPr wrap="square" lIns="0" tIns="0" rIns="0" bIns="0" rtlCol="0" anchor="ctr"/>
          <a:lstStyle/>
          <a:p>
            <a:pPr marL="0" indent="0" algn="ctr">
              <a:buNone/>
            </a:pPr>
            <a:r>
              <a:rPr lang="en-US" sz="1050" b="1" dirty="0">
                <a:solidFill>
                  <a:srgbClr val="FFFFFF"/>
                </a:solidFill>
              </a:rPr>
              <a:t>Skate &amp; rollerskating</a:t>
            </a:r>
            <a:endParaRPr lang="en-US" sz="1050" dirty="0"/>
          </a:p>
        </p:txBody>
      </p:sp>
      <p:sp>
        <p:nvSpPr>
          <p:cNvPr id="19" name="Shape 17"/>
          <p:cNvSpPr/>
          <p:nvPr/>
        </p:nvSpPr>
        <p:spPr>
          <a:xfrm>
            <a:off x="4507992" y="3520440"/>
            <a:ext cx="3401568" cy="384048"/>
          </a:xfrm>
          <a:prstGeom prst="roundRect">
            <a:avLst>
              <a:gd name="adj" fmla="val 19048"/>
            </a:avLst>
          </a:prstGeom>
          <a:solidFill>
            <a:srgbClr val="F7685B"/>
          </a:solidFill>
          <a:ln w="12700">
            <a:solidFill>
              <a:srgbClr val="F7685B"/>
            </a:solidFill>
            <a:prstDash val="solid"/>
          </a:ln>
        </p:spPr>
        <p:txBody>
          <a:bodyPr/>
          <a:lstStyle/>
          <a:p>
            <a:endParaRPr lang="en-IE"/>
          </a:p>
        </p:txBody>
      </p:sp>
      <p:sp>
        <p:nvSpPr>
          <p:cNvPr id="20" name="Text 18"/>
          <p:cNvSpPr/>
          <p:nvPr/>
        </p:nvSpPr>
        <p:spPr>
          <a:xfrm>
            <a:off x="4581144" y="3593592"/>
            <a:ext cx="3255264" cy="201168"/>
          </a:xfrm>
          <a:prstGeom prst="rect">
            <a:avLst/>
          </a:prstGeom>
          <a:noFill/>
          <a:ln/>
        </p:spPr>
        <p:txBody>
          <a:bodyPr wrap="square" lIns="0" tIns="0" rIns="0" bIns="0" rtlCol="0" anchor="ctr"/>
          <a:lstStyle/>
          <a:p>
            <a:pPr marL="0" indent="0" algn="ctr">
              <a:buNone/>
            </a:pPr>
            <a:r>
              <a:rPr lang="en-US" sz="1050" b="1" dirty="0">
                <a:solidFill>
                  <a:srgbClr val="FFFFFF"/>
                </a:solidFill>
              </a:rPr>
              <a:t>Live music &amp; DJs</a:t>
            </a:r>
            <a:endParaRPr lang="en-US" sz="1050" dirty="0"/>
          </a:p>
        </p:txBody>
      </p:sp>
      <p:sp>
        <p:nvSpPr>
          <p:cNvPr id="21" name="Shape 19"/>
          <p:cNvSpPr/>
          <p:nvPr/>
        </p:nvSpPr>
        <p:spPr>
          <a:xfrm>
            <a:off x="8302752" y="3520440"/>
            <a:ext cx="3401568" cy="384048"/>
          </a:xfrm>
          <a:prstGeom prst="roundRect">
            <a:avLst>
              <a:gd name="adj" fmla="val 19048"/>
            </a:avLst>
          </a:prstGeom>
          <a:solidFill>
            <a:srgbClr val="76D443"/>
          </a:solidFill>
          <a:ln w="12700">
            <a:solidFill>
              <a:srgbClr val="76D443"/>
            </a:solidFill>
            <a:prstDash val="solid"/>
          </a:ln>
        </p:spPr>
        <p:txBody>
          <a:bodyPr/>
          <a:lstStyle/>
          <a:p>
            <a:endParaRPr lang="en-IE"/>
          </a:p>
        </p:txBody>
      </p:sp>
      <p:sp>
        <p:nvSpPr>
          <p:cNvPr id="22" name="Text 20"/>
          <p:cNvSpPr/>
          <p:nvPr/>
        </p:nvSpPr>
        <p:spPr>
          <a:xfrm>
            <a:off x="8375904" y="3593592"/>
            <a:ext cx="3255264" cy="201168"/>
          </a:xfrm>
          <a:prstGeom prst="rect">
            <a:avLst/>
          </a:prstGeom>
          <a:noFill/>
          <a:ln/>
        </p:spPr>
        <p:txBody>
          <a:bodyPr wrap="square" lIns="0" tIns="0" rIns="0" bIns="0" rtlCol="0" anchor="ctr"/>
          <a:lstStyle/>
          <a:p>
            <a:pPr marL="0" indent="0" algn="ctr">
              <a:buNone/>
            </a:pPr>
            <a:r>
              <a:rPr lang="en-US" sz="1050" b="1" dirty="0">
                <a:solidFill>
                  <a:srgbClr val="FFFFFF"/>
                </a:solidFill>
              </a:rPr>
              <a:t>Street dance</a:t>
            </a:r>
            <a:endParaRPr lang="en-US" sz="1050" dirty="0"/>
          </a:p>
        </p:txBody>
      </p:sp>
      <p:sp>
        <p:nvSpPr>
          <p:cNvPr id="23" name="Shape 21"/>
          <p:cNvSpPr/>
          <p:nvPr/>
        </p:nvSpPr>
        <p:spPr>
          <a:xfrm>
            <a:off x="713232" y="4270248"/>
            <a:ext cx="3401568" cy="384048"/>
          </a:xfrm>
          <a:prstGeom prst="roundRect">
            <a:avLst>
              <a:gd name="adj" fmla="val 19048"/>
            </a:avLst>
          </a:prstGeom>
          <a:solidFill>
            <a:srgbClr val="EC2E8B"/>
          </a:solidFill>
          <a:ln w="12700">
            <a:solidFill>
              <a:srgbClr val="EC2E8B"/>
            </a:solidFill>
            <a:prstDash val="solid"/>
          </a:ln>
        </p:spPr>
        <p:txBody>
          <a:bodyPr/>
          <a:lstStyle/>
          <a:p>
            <a:endParaRPr lang="en-IE"/>
          </a:p>
        </p:txBody>
      </p:sp>
      <p:sp>
        <p:nvSpPr>
          <p:cNvPr id="24" name="Text 22"/>
          <p:cNvSpPr/>
          <p:nvPr/>
        </p:nvSpPr>
        <p:spPr>
          <a:xfrm>
            <a:off x="786384" y="4343400"/>
            <a:ext cx="3255264" cy="201168"/>
          </a:xfrm>
          <a:prstGeom prst="rect">
            <a:avLst/>
          </a:prstGeom>
          <a:noFill/>
          <a:ln/>
        </p:spPr>
        <p:txBody>
          <a:bodyPr wrap="square" lIns="0" tIns="0" rIns="0" bIns="0" rtlCol="0" anchor="ctr"/>
          <a:lstStyle/>
          <a:p>
            <a:pPr marL="0" indent="0" algn="ctr">
              <a:buNone/>
            </a:pPr>
            <a:r>
              <a:rPr lang="en-US" sz="1050" b="1" dirty="0">
                <a:solidFill>
                  <a:srgbClr val="FFFFFF"/>
                </a:solidFill>
              </a:rPr>
              <a:t>Mural &amp; graffiti</a:t>
            </a:r>
            <a:endParaRPr lang="en-US" sz="1050" dirty="0"/>
          </a:p>
        </p:txBody>
      </p:sp>
      <p:sp>
        <p:nvSpPr>
          <p:cNvPr id="25" name="Shape 23"/>
          <p:cNvSpPr/>
          <p:nvPr/>
        </p:nvSpPr>
        <p:spPr>
          <a:xfrm>
            <a:off x="4507992" y="4270248"/>
            <a:ext cx="3401568" cy="384048"/>
          </a:xfrm>
          <a:prstGeom prst="roundRect">
            <a:avLst>
              <a:gd name="adj" fmla="val 19048"/>
            </a:avLst>
          </a:prstGeom>
          <a:solidFill>
            <a:srgbClr val="92B9E9"/>
          </a:solidFill>
          <a:ln w="12700">
            <a:solidFill>
              <a:srgbClr val="92B9E9"/>
            </a:solidFill>
            <a:prstDash val="solid"/>
          </a:ln>
        </p:spPr>
        <p:txBody>
          <a:bodyPr/>
          <a:lstStyle/>
          <a:p>
            <a:pPr algn="ctr"/>
            <a:r>
              <a:rPr lang="en-US" sz="1050" b="1" dirty="0">
                <a:solidFill>
                  <a:srgbClr val="FFFFFF"/>
                </a:solidFill>
              </a:rPr>
              <a:t>Food and Vendors</a:t>
            </a:r>
            <a:endParaRPr lang="en-IE" sz="1050" dirty="0"/>
          </a:p>
        </p:txBody>
      </p:sp>
      <p:sp>
        <p:nvSpPr>
          <p:cNvPr id="27" name="Shape 25"/>
          <p:cNvSpPr/>
          <p:nvPr/>
        </p:nvSpPr>
        <p:spPr>
          <a:xfrm>
            <a:off x="8302752" y="4270248"/>
            <a:ext cx="3401568" cy="384048"/>
          </a:xfrm>
          <a:prstGeom prst="roundRect">
            <a:avLst>
              <a:gd name="adj" fmla="val 19048"/>
            </a:avLst>
          </a:prstGeom>
          <a:solidFill>
            <a:srgbClr val="28336F"/>
          </a:solidFill>
          <a:ln w="12700">
            <a:solidFill>
              <a:srgbClr val="28336F"/>
            </a:solidFill>
            <a:prstDash val="solid"/>
          </a:ln>
        </p:spPr>
        <p:txBody>
          <a:bodyPr/>
          <a:lstStyle/>
          <a:p>
            <a:endParaRPr lang="en-IE"/>
          </a:p>
        </p:txBody>
      </p:sp>
      <p:sp>
        <p:nvSpPr>
          <p:cNvPr id="28" name="Text 26"/>
          <p:cNvSpPr/>
          <p:nvPr/>
        </p:nvSpPr>
        <p:spPr>
          <a:xfrm>
            <a:off x="8375904" y="4343400"/>
            <a:ext cx="3255264" cy="201168"/>
          </a:xfrm>
          <a:prstGeom prst="rect">
            <a:avLst/>
          </a:prstGeom>
          <a:noFill/>
          <a:ln/>
        </p:spPr>
        <p:txBody>
          <a:bodyPr wrap="square" lIns="0" tIns="0" rIns="0" bIns="0" rtlCol="0" anchor="ctr"/>
          <a:lstStyle/>
          <a:p>
            <a:pPr marL="0" indent="0" algn="ctr">
              <a:buNone/>
            </a:pPr>
            <a:r>
              <a:rPr lang="en-US" sz="1050" b="1" dirty="0">
                <a:solidFill>
                  <a:srgbClr val="FFFFFF"/>
                </a:solidFill>
              </a:rPr>
              <a:t>Family &amp; sensory activity</a:t>
            </a:r>
            <a:endParaRPr lang="en-US" sz="1050" dirty="0"/>
          </a:p>
        </p:txBody>
      </p:sp>
      <p:sp>
        <p:nvSpPr>
          <p:cNvPr id="32" name="Shape 15">
            <a:extLst>
              <a:ext uri="{FF2B5EF4-FFF2-40B4-BE49-F238E27FC236}">
                <a16:creationId xmlns:a16="http://schemas.microsoft.com/office/drawing/2014/main" id="{49A4C4D1-5645-1D53-12BB-6EF35E7554EB}"/>
              </a:ext>
            </a:extLst>
          </p:cNvPr>
          <p:cNvSpPr/>
          <p:nvPr/>
        </p:nvSpPr>
        <p:spPr>
          <a:xfrm>
            <a:off x="713232" y="5257800"/>
            <a:ext cx="10991088" cy="548640"/>
          </a:xfrm>
          <a:prstGeom prst="roundRect">
            <a:avLst>
              <a:gd name="adj" fmla="val 19048"/>
            </a:avLst>
          </a:prstGeom>
          <a:solidFill>
            <a:srgbClr val="303B8F"/>
          </a:solidFill>
          <a:ln w="12700">
            <a:solidFill>
              <a:srgbClr val="303B8F"/>
            </a:solidFill>
            <a:prstDash val="solid"/>
          </a:ln>
        </p:spPr>
        <p:txBody>
          <a:bodyPr/>
          <a:lstStyle/>
          <a:p>
            <a:endParaRPr lang="en-IE"/>
          </a:p>
        </p:txBody>
      </p:sp>
      <p:sp>
        <p:nvSpPr>
          <p:cNvPr id="29" name="Text 27"/>
          <p:cNvSpPr/>
          <p:nvPr/>
        </p:nvSpPr>
        <p:spPr>
          <a:xfrm>
            <a:off x="749808" y="5257800"/>
            <a:ext cx="10698480" cy="548640"/>
          </a:xfrm>
          <a:prstGeom prst="rect">
            <a:avLst/>
          </a:prstGeom>
          <a:noFill/>
          <a:ln/>
        </p:spPr>
        <p:txBody>
          <a:bodyPr wrap="square" lIns="254" tIns="254" rIns="254" bIns="254" rtlCol="0" anchor="ctr"/>
          <a:lstStyle/>
          <a:p>
            <a:pPr marL="0" indent="0" algn="ctr">
              <a:buNone/>
            </a:pPr>
            <a:r>
              <a:rPr lang="en-US" sz="1600" b="1" dirty="0">
                <a:solidFill>
                  <a:schemeClr val="bg1"/>
                </a:solidFill>
              </a:rPr>
              <a:t>A first major public moment connecting Creative and Active delivery with a high-visibility cultural event in SDCC’s newest civic space.</a:t>
            </a:r>
            <a:endParaRPr lang="en-US" sz="1600" dirty="0">
              <a:solidFill>
                <a:schemeClr val="bg1"/>
              </a:solidFill>
            </a:endParaRPr>
          </a:p>
        </p:txBody>
      </p:sp>
      <p:sp>
        <p:nvSpPr>
          <p:cNvPr id="30"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386"/>
                </a:solidFill>
                <a:latin typeface="Arial"/>
                <a:ea typeface="Arial"/>
                <a:cs typeface="Aria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66928" y="475488"/>
            <a:ext cx="10241280" cy="438912"/>
          </a:xfrm>
          <a:prstGeom prst="rect">
            <a:avLst/>
          </a:prstGeom>
          <a:noFill/>
          <a:ln/>
        </p:spPr>
        <p:txBody>
          <a:bodyPr wrap="square" lIns="0" tIns="0" rIns="0" bIns="0" rtlCol="0" anchor="ctr"/>
          <a:lstStyle/>
          <a:p>
            <a:pPr marL="0" indent="0">
              <a:buNone/>
            </a:pPr>
            <a:r>
              <a:rPr lang="en-US" sz="2600" b="1" dirty="0">
                <a:solidFill>
                  <a:schemeClr val="bg1"/>
                </a:solidFill>
                <a:latin typeface="Arial" pitchFamily="34" charset="0"/>
                <a:ea typeface="Arial" pitchFamily="34" charset="-122"/>
                <a:cs typeface="Arial" pitchFamily="34" charset="-120"/>
              </a:rPr>
              <a:t>Built through outreach and participation</a:t>
            </a:r>
            <a:endParaRPr lang="en-US" sz="2600" dirty="0">
              <a:solidFill>
                <a:schemeClr val="bg1"/>
              </a:solidFill>
            </a:endParaRPr>
          </a:p>
        </p:txBody>
      </p:sp>
      <p:sp>
        <p:nvSpPr>
          <p:cNvPr id="3" name="Text 1"/>
          <p:cNvSpPr/>
          <p:nvPr/>
        </p:nvSpPr>
        <p:spPr>
          <a:xfrm>
            <a:off x="585216" y="950976"/>
            <a:ext cx="10287000" cy="320040"/>
          </a:xfrm>
          <a:prstGeom prst="rect">
            <a:avLst/>
          </a:prstGeom>
          <a:noFill/>
          <a:ln/>
        </p:spPr>
        <p:txBody>
          <a:bodyPr wrap="square" lIns="0" tIns="0" rIns="0" bIns="0" rtlCol="0" anchor="ctr"/>
          <a:lstStyle/>
          <a:p>
            <a:pPr marL="0" indent="0">
              <a:buNone/>
            </a:pPr>
            <a:r>
              <a:rPr lang="en-US" sz="1200" dirty="0">
                <a:solidFill>
                  <a:schemeClr val="bg1"/>
                </a:solidFill>
                <a:latin typeface="Arial" pitchFamily="34" charset="0"/>
                <a:ea typeface="Arial" pitchFamily="34" charset="-122"/>
                <a:cs typeface="Arial" pitchFamily="34" charset="-120"/>
              </a:rPr>
              <a:t>The festival was the public culmination of a wider engagement programme</a:t>
            </a:r>
            <a:endParaRPr lang="en-US" sz="1200" dirty="0">
              <a:solidFill>
                <a:schemeClr val="bg1"/>
              </a:solidFill>
            </a:endParaRPr>
          </a:p>
        </p:txBody>
      </p:sp>
      <p:sp>
        <p:nvSpPr>
          <p:cNvPr id="4" name="Shape 2"/>
          <p:cNvSpPr/>
          <p:nvPr/>
        </p:nvSpPr>
        <p:spPr>
          <a:xfrm>
            <a:off x="640080" y="1600200"/>
            <a:ext cx="2542032" cy="3886200"/>
          </a:xfrm>
          <a:prstGeom prst="roundRect">
            <a:avLst>
              <a:gd name="adj" fmla="val 2878"/>
            </a:avLst>
          </a:prstGeom>
          <a:solidFill>
            <a:srgbClr val="FFFFFF"/>
          </a:solidFill>
          <a:ln w="12700">
            <a:solidFill>
              <a:srgbClr val="FFFFFF"/>
            </a:solidFill>
            <a:prstDash val="solid"/>
          </a:ln>
        </p:spPr>
        <p:txBody>
          <a:bodyPr/>
          <a:lstStyle/>
          <a:p>
            <a:endParaRPr lang="en-IE"/>
          </a:p>
        </p:txBody>
      </p:sp>
      <p:sp>
        <p:nvSpPr>
          <p:cNvPr id="5" name="Shape 3"/>
          <p:cNvSpPr/>
          <p:nvPr/>
        </p:nvSpPr>
        <p:spPr>
          <a:xfrm>
            <a:off x="1444752" y="1901952"/>
            <a:ext cx="932688" cy="932688"/>
          </a:xfrm>
          <a:prstGeom prst="ellipse">
            <a:avLst/>
          </a:prstGeom>
          <a:solidFill>
            <a:srgbClr val="F7685B"/>
          </a:solidFill>
          <a:ln w="12700">
            <a:solidFill>
              <a:srgbClr val="F7685B"/>
            </a:solidFill>
            <a:prstDash val="solid"/>
          </a:ln>
        </p:spPr>
        <p:txBody>
          <a:bodyPr/>
          <a:lstStyle/>
          <a:p>
            <a:endParaRPr lang="en-IE"/>
          </a:p>
        </p:txBody>
      </p:sp>
      <p:sp>
        <p:nvSpPr>
          <p:cNvPr id="6" name="Text 4"/>
          <p:cNvSpPr/>
          <p:nvPr/>
        </p:nvSpPr>
        <p:spPr>
          <a:xfrm>
            <a:off x="1755648" y="2176272"/>
            <a:ext cx="310896" cy="274320"/>
          </a:xfrm>
          <a:prstGeom prst="rect">
            <a:avLst/>
          </a:prstGeom>
          <a:noFill/>
          <a:ln/>
        </p:spPr>
        <p:txBody>
          <a:bodyPr wrap="square" lIns="0" tIns="0" rIns="0" bIns="0" rtlCol="0" anchor="ctr"/>
          <a:lstStyle/>
          <a:p>
            <a:pPr marL="0" indent="0" algn="ctr">
              <a:buNone/>
            </a:pPr>
            <a:r>
              <a:rPr lang="en-US" sz="1500" b="1" dirty="0">
                <a:solidFill>
                  <a:srgbClr val="FFFFFF"/>
                </a:solidFill>
              </a:rPr>
              <a:t>1</a:t>
            </a:r>
            <a:endParaRPr lang="en-US" sz="1500" dirty="0"/>
          </a:p>
        </p:txBody>
      </p:sp>
      <p:sp>
        <p:nvSpPr>
          <p:cNvPr id="7" name="Text 5"/>
          <p:cNvSpPr/>
          <p:nvPr/>
        </p:nvSpPr>
        <p:spPr>
          <a:xfrm>
            <a:off x="896112" y="3127248"/>
            <a:ext cx="2029968" cy="274320"/>
          </a:xfrm>
          <a:prstGeom prst="rect">
            <a:avLst/>
          </a:prstGeom>
          <a:noFill/>
          <a:ln/>
        </p:spPr>
        <p:txBody>
          <a:bodyPr wrap="square" lIns="0" tIns="0" rIns="0" bIns="0" rtlCol="0" anchor="ctr"/>
          <a:lstStyle/>
          <a:p>
            <a:pPr marL="0" indent="0" algn="ctr">
              <a:buNone/>
            </a:pPr>
            <a:r>
              <a:rPr lang="en-US" sz="1600" b="1" dirty="0">
                <a:solidFill>
                  <a:srgbClr val="28336F"/>
                </a:solidFill>
              </a:rPr>
              <a:t>OUTREACH</a:t>
            </a:r>
            <a:endParaRPr lang="en-US" sz="1600" dirty="0"/>
          </a:p>
        </p:txBody>
      </p:sp>
      <p:sp>
        <p:nvSpPr>
          <p:cNvPr id="8" name="Text 6"/>
          <p:cNvSpPr/>
          <p:nvPr/>
        </p:nvSpPr>
        <p:spPr>
          <a:xfrm>
            <a:off x="950976" y="3794760"/>
            <a:ext cx="1920240" cy="1097280"/>
          </a:xfrm>
          <a:prstGeom prst="rect">
            <a:avLst/>
          </a:prstGeom>
          <a:noFill/>
          <a:ln/>
        </p:spPr>
        <p:txBody>
          <a:bodyPr wrap="square" lIns="381" tIns="381" rIns="381" bIns="381" rtlCol="0" anchor="ctr"/>
          <a:lstStyle/>
          <a:p>
            <a:pPr marL="0" indent="0" algn="ctr">
              <a:buNone/>
            </a:pPr>
            <a:r>
              <a:rPr lang="en-US" sz="1250" dirty="0">
                <a:solidFill>
                  <a:srgbClr val="5E6883"/>
                </a:solidFill>
              </a:rPr>
              <a:t>Skate park activity in Jobstown, Lucan and Clondalkin</a:t>
            </a:r>
            <a:endParaRPr lang="en-US" sz="1250" dirty="0"/>
          </a:p>
        </p:txBody>
      </p:sp>
      <p:sp>
        <p:nvSpPr>
          <p:cNvPr id="9" name="Shape 7"/>
          <p:cNvSpPr/>
          <p:nvPr/>
        </p:nvSpPr>
        <p:spPr>
          <a:xfrm>
            <a:off x="3520440" y="1600200"/>
            <a:ext cx="2542032" cy="3886200"/>
          </a:xfrm>
          <a:prstGeom prst="roundRect">
            <a:avLst>
              <a:gd name="adj" fmla="val 2878"/>
            </a:avLst>
          </a:prstGeom>
          <a:solidFill>
            <a:srgbClr val="FFFFFF"/>
          </a:solidFill>
          <a:ln w="12700">
            <a:solidFill>
              <a:srgbClr val="FFFFFF"/>
            </a:solidFill>
            <a:prstDash val="solid"/>
          </a:ln>
        </p:spPr>
        <p:txBody>
          <a:bodyPr/>
          <a:lstStyle/>
          <a:p>
            <a:endParaRPr lang="en-IE"/>
          </a:p>
        </p:txBody>
      </p:sp>
      <p:sp>
        <p:nvSpPr>
          <p:cNvPr id="10" name="Shape 8"/>
          <p:cNvSpPr/>
          <p:nvPr/>
        </p:nvSpPr>
        <p:spPr>
          <a:xfrm>
            <a:off x="4325112" y="1901952"/>
            <a:ext cx="932688" cy="932688"/>
          </a:xfrm>
          <a:prstGeom prst="ellipse">
            <a:avLst/>
          </a:prstGeom>
          <a:solidFill>
            <a:srgbClr val="76D443"/>
          </a:solidFill>
          <a:ln w="12700">
            <a:solidFill>
              <a:srgbClr val="76D443"/>
            </a:solidFill>
            <a:prstDash val="solid"/>
          </a:ln>
        </p:spPr>
        <p:txBody>
          <a:bodyPr/>
          <a:lstStyle/>
          <a:p>
            <a:endParaRPr lang="en-IE"/>
          </a:p>
        </p:txBody>
      </p:sp>
      <p:sp>
        <p:nvSpPr>
          <p:cNvPr id="11" name="Text 9"/>
          <p:cNvSpPr/>
          <p:nvPr/>
        </p:nvSpPr>
        <p:spPr>
          <a:xfrm>
            <a:off x="4636008" y="2176272"/>
            <a:ext cx="310896" cy="274320"/>
          </a:xfrm>
          <a:prstGeom prst="rect">
            <a:avLst/>
          </a:prstGeom>
          <a:noFill/>
          <a:ln/>
        </p:spPr>
        <p:txBody>
          <a:bodyPr wrap="square" lIns="0" tIns="0" rIns="0" bIns="0" rtlCol="0" anchor="ctr"/>
          <a:lstStyle/>
          <a:p>
            <a:pPr marL="0" indent="0" algn="ctr">
              <a:buNone/>
            </a:pPr>
            <a:r>
              <a:rPr lang="en-US" sz="1500" b="1" dirty="0">
                <a:solidFill>
                  <a:srgbClr val="FFFFFF"/>
                </a:solidFill>
              </a:rPr>
              <a:t>2</a:t>
            </a:r>
            <a:endParaRPr lang="en-US" sz="1500" dirty="0"/>
          </a:p>
        </p:txBody>
      </p:sp>
      <p:sp>
        <p:nvSpPr>
          <p:cNvPr id="12" name="Text 10"/>
          <p:cNvSpPr/>
          <p:nvPr/>
        </p:nvSpPr>
        <p:spPr>
          <a:xfrm>
            <a:off x="3776472" y="3127248"/>
            <a:ext cx="2029968" cy="274320"/>
          </a:xfrm>
          <a:prstGeom prst="rect">
            <a:avLst/>
          </a:prstGeom>
          <a:noFill/>
          <a:ln/>
        </p:spPr>
        <p:txBody>
          <a:bodyPr wrap="square" lIns="0" tIns="0" rIns="0" bIns="0" rtlCol="0" anchor="ctr"/>
          <a:lstStyle/>
          <a:p>
            <a:pPr marL="0" indent="0" algn="ctr">
              <a:buNone/>
            </a:pPr>
            <a:r>
              <a:rPr lang="en-US" sz="1600" b="1" dirty="0">
                <a:solidFill>
                  <a:srgbClr val="28336F"/>
                </a:solidFill>
              </a:rPr>
              <a:t>CO-CREATION</a:t>
            </a:r>
            <a:endParaRPr lang="en-US" sz="1600" dirty="0"/>
          </a:p>
        </p:txBody>
      </p:sp>
      <p:sp>
        <p:nvSpPr>
          <p:cNvPr id="13" name="Text 11"/>
          <p:cNvSpPr/>
          <p:nvPr/>
        </p:nvSpPr>
        <p:spPr>
          <a:xfrm>
            <a:off x="3831336" y="3794760"/>
            <a:ext cx="1920240" cy="1097280"/>
          </a:xfrm>
          <a:prstGeom prst="rect">
            <a:avLst/>
          </a:prstGeom>
          <a:noFill/>
          <a:ln/>
        </p:spPr>
        <p:txBody>
          <a:bodyPr wrap="square" lIns="381" tIns="381" rIns="381" bIns="381" rtlCol="0" anchor="ctr"/>
          <a:lstStyle/>
          <a:p>
            <a:pPr marL="0" indent="0" algn="ctr">
              <a:buNone/>
            </a:pPr>
            <a:r>
              <a:rPr lang="en-US" sz="1250" dirty="0">
                <a:solidFill>
                  <a:srgbClr val="5E6883"/>
                </a:solidFill>
              </a:rPr>
              <a:t>Community upcycling, music development and youth-led content</a:t>
            </a:r>
            <a:endParaRPr lang="en-US" sz="1250" dirty="0"/>
          </a:p>
        </p:txBody>
      </p:sp>
      <p:sp>
        <p:nvSpPr>
          <p:cNvPr id="14" name="Shape 12"/>
          <p:cNvSpPr/>
          <p:nvPr/>
        </p:nvSpPr>
        <p:spPr>
          <a:xfrm>
            <a:off x="6400800" y="1600200"/>
            <a:ext cx="2542032" cy="3886200"/>
          </a:xfrm>
          <a:prstGeom prst="roundRect">
            <a:avLst>
              <a:gd name="adj" fmla="val 2878"/>
            </a:avLst>
          </a:prstGeom>
          <a:solidFill>
            <a:srgbClr val="FFFFFF"/>
          </a:solidFill>
          <a:ln w="12700">
            <a:solidFill>
              <a:srgbClr val="FFFFFF"/>
            </a:solidFill>
            <a:prstDash val="solid"/>
          </a:ln>
        </p:spPr>
        <p:txBody>
          <a:bodyPr/>
          <a:lstStyle/>
          <a:p>
            <a:endParaRPr lang="en-IE"/>
          </a:p>
        </p:txBody>
      </p:sp>
      <p:sp>
        <p:nvSpPr>
          <p:cNvPr id="15" name="Shape 13"/>
          <p:cNvSpPr/>
          <p:nvPr/>
        </p:nvSpPr>
        <p:spPr>
          <a:xfrm>
            <a:off x="7205472" y="1901952"/>
            <a:ext cx="932688" cy="932688"/>
          </a:xfrm>
          <a:prstGeom prst="ellipse">
            <a:avLst/>
          </a:prstGeom>
          <a:solidFill>
            <a:srgbClr val="92B9E9"/>
          </a:solidFill>
          <a:ln w="12700">
            <a:solidFill>
              <a:srgbClr val="92B9E9"/>
            </a:solidFill>
            <a:prstDash val="solid"/>
          </a:ln>
        </p:spPr>
        <p:txBody>
          <a:bodyPr/>
          <a:lstStyle/>
          <a:p>
            <a:endParaRPr lang="en-IE"/>
          </a:p>
        </p:txBody>
      </p:sp>
      <p:sp>
        <p:nvSpPr>
          <p:cNvPr id="16" name="Text 14"/>
          <p:cNvSpPr/>
          <p:nvPr/>
        </p:nvSpPr>
        <p:spPr>
          <a:xfrm>
            <a:off x="7516368" y="2176272"/>
            <a:ext cx="310896" cy="274320"/>
          </a:xfrm>
          <a:prstGeom prst="rect">
            <a:avLst/>
          </a:prstGeom>
          <a:noFill/>
          <a:ln/>
        </p:spPr>
        <p:txBody>
          <a:bodyPr wrap="square" lIns="0" tIns="0" rIns="0" bIns="0" rtlCol="0" anchor="ctr"/>
          <a:lstStyle/>
          <a:p>
            <a:pPr marL="0" indent="0" algn="ctr">
              <a:buNone/>
            </a:pPr>
            <a:r>
              <a:rPr lang="en-US" sz="1500" b="1" dirty="0">
                <a:solidFill>
                  <a:srgbClr val="FFFFFF"/>
                </a:solidFill>
              </a:rPr>
              <a:t>3</a:t>
            </a:r>
            <a:endParaRPr lang="en-US" sz="1500" dirty="0"/>
          </a:p>
        </p:txBody>
      </p:sp>
      <p:sp>
        <p:nvSpPr>
          <p:cNvPr id="17" name="Text 15"/>
          <p:cNvSpPr/>
          <p:nvPr/>
        </p:nvSpPr>
        <p:spPr>
          <a:xfrm>
            <a:off x="6656832" y="3127248"/>
            <a:ext cx="2029968" cy="274320"/>
          </a:xfrm>
          <a:prstGeom prst="rect">
            <a:avLst/>
          </a:prstGeom>
          <a:noFill/>
          <a:ln/>
        </p:spPr>
        <p:txBody>
          <a:bodyPr wrap="square" lIns="0" tIns="0" rIns="0" bIns="0" rtlCol="0" anchor="ctr"/>
          <a:lstStyle/>
          <a:p>
            <a:pPr marL="0" indent="0" algn="ctr">
              <a:buNone/>
            </a:pPr>
            <a:r>
              <a:rPr lang="en-US" sz="1600" b="1" dirty="0">
                <a:solidFill>
                  <a:srgbClr val="28336F"/>
                </a:solidFill>
              </a:rPr>
              <a:t>FESTIVAL</a:t>
            </a:r>
            <a:endParaRPr lang="en-US" sz="1600" dirty="0"/>
          </a:p>
        </p:txBody>
      </p:sp>
      <p:sp>
        <p:nvSpPr>
          <p:cNvPr id="18" name="Text 16"/>
          <p:cNvSpPr/>
          <p:nvPr/>
        </p:nvSpPr>
        <p:spPr>
          <a:xfrm>
            <a:off x="6711696" y="3794760"/>
            <a:ext cx="1920240" cy="1097280"/>
          </a:xfrm>
          <a:prstGeom prst="rect">
            <a:avLst/>
          </a:prstGeom>
          <a:noFill/>
          <a:ln/>
        </p:spPr>
        <p:txBody>
          <a:bodyPr wrap="square" lIns="381" tIns="381" rIns="381" bIns="381" rtlCol="0" anchor="ctr"/>
          <a:lstStyle/>
          <a:p>
            <a:pPr marL="0" indent="0" algn="ctr">
              <a:buNone/>
            </a:pPr>
            <a:r>
              <a:rPr lang="en-US" sz="1250" dirty="0">
                <a:solidFill>
                  <a:srgbClr val="5E6883"/>
                </a:solidFill>
              </a:rPr>
              <a:t>Performances, workshops, showcases and open participation</a:t>
            </a:r>
            <a:endParaRPr lang="en-US" sz="1250" dirty="0"/>
          </a:p>
        </p:txBody>
      </p:sp>
      <p:sp>
        <p:nvSpPr>
          <p:cNvPr id="19" name="Shape 17"/>
          <p:cNvSpPr/>
          <p:nvPr/>
        </p:nvSpPr>
        <p:spPr>
          <a:xfrm>
            <a:off x="9281160" y="1600200"/>
            <a:ext cx="2542032" cy="3886200"/>
          </a:xfrm>
          <a:prstGeom prst="roundRect">
            <a:avLst>
              <a:gd name="adj" fmla="val 2878"/>
            </a:avLst>
          </a:prstGeom>
          <a:solidFill>
            <a:srgbClr val="FFFFFF"/>
          </a:solidFill>
          <a:ln w="12700">
            <a:solidFill>
              <a:srgbClr val="FFFFFF"/>
            </a:solidFill>
            <a:prstDash val="solid"/>
          </a:ln>
        </p:spPr>
        <p:txBody>
          <a:bodyPr/>
          <a:lstStyle/>
          <a:p>
            <a:endParaRPr lang="en-IE"/>
          </a:p>
        </p:txBody>
      </p:sp>
      <p:sp>
        <p:nvSpPr>
          <p:cNvPr id="20" name="Shape 18"/>
          <p:cNvSpPr/>
          <p:nvPr/>
        </p:nvSpPr>
        <p:spPr>
          <a:xfrm>
            <a:off x="10085832" y="1901952"/>
            <a:ext cx="932688" cy="932688"/>
          </a:xfrm>
          <a:prstGeom prst="ellipse">
            <a:avLst/>
          </a:prstGeom>
          <a:solidFill>
            <a:srgbClr val="EC2E8B"/>
          </a:solidFill>
          <a:ln w="12700">
            <a:solidFill>
              <a:srgbClr val="EC2E8B"/>
            </a:solidFill>
            <a:prstDash val="solid"/>
          </a:ln>
        </p:spPr>
        <p:txBody>
          <a:bodyPr/>
          <a:lstStyle/>
          <a:p>
            <a:endParaRPr lang="en-IE"/>
          </a:p>
        </p:txBody>
      </p:sp>
      <p:sp>
        <p:nvSpPr>
          <p:cNvPr id="21" name="Text 19"/>
          <p:cNvSpPr/>
          <p:nvPr/>
        </p:nvSpPr>
        <p:spPr>
          <a:xfrm>
            <a:off x="10396728" y="2176272"/>
            <a:ext cx="310896" cy="274320"/>
          </a:xfrm>
          <a:prstGeom prst="rect">
            <a:avLst/>
          </a:prstGeom>
          <a:noFill/>
          <a:ln/>
        </p:spPr>
        <p:txBody>
          <a:bodyPr wrap="square" lIns="0" tIns="0" rIns="0" bIns="0" rtlCol="0" anchor="ctr"/>
          <a:lstStyle/>
          <a:p>
            <a:pPr marL="0" indent="0" algn="ctr">
              <a:buNone/>
            </a:pPr>
            <a:r>
              <a:rPr lang="en-US" sz="1500" b="1" dirty="0">
                <a:solidFill>
                  <a:srgbClr val="FFFFFF"/>
                </a:solidFill>
              </a:rPr>
              <a:t>4</a:t>
            </a:r>
            <a:endParaRPr lang="en-US" sz="1500" dirty="0"/>
          </a:p>
        </p:txBody>
      </p:sp>
      <p:sp>
        <p:nvSpPr>
          <p:cNvPr id="22" name="Text 20"/>
          <p:cNvSpPr/>
          <p:nvPr/>
        </p:nvSpPr>
        <p:spPr>
          <a:xfrm>
            <a:off x="9537192" y="3127248"/>
            <a:ext cx="2029968" cy="274320"/>
          </a:xfrm>
          <a:prstGeom prst="rect">
            <a:avLst/>
          </a:prstGeom>
          <a:noFill/>
          <a:ln/>
        </p:spPr>
        <p:txBody>
          <a:bodyPr wrap="square" lIns="0" tIns="0" rIns="0" bIns="0" rtlCol="0" anchor="ctr"/>
          <a:lstStyle/>
          <a:p>
            <a:pPr marL="0" indent="0" algn="ctr">
              <a:buNone/>
            </a:pPr>
            <a:r>
              <a:rPr lang="en-US" sz="1600" b="1" dirty="0">
                <a:solidFill>
                  <a:srgbClr val="28336F"/>
                </a:solidFill>
              </a:rPr>
              <a:t>LEGACY</a:t>
            </a:r>
            <a:endParaRPr lang="en-US" sz="1600" dirty="0"/>
          </a:p>
        </p:txBody>
      </p:sp>
      <p:sp>
        <p:nvSpPr>
          <p:cNvPr id="23" name="Text 21"/>
          <p:cNvSpPr/>
          <p:nvPr/>
        </p:nvSpPr>
        <p:spPr>
          <a:xfrm>
            <a:off x="9592056" y="3794760"/>
            <a:ext cx="1920240" cy="1097280"/>
          </a:xfrm>
          <a:prstGeom prst="rect">
            <a:avLst/>
          </a:prstGeom>
          <a:noFill/>
          <a:ln/>
        </p:spPr>
        <p:txBody>
          <a:bodyPr wrap="square" lIns="381" tIns="381" rIns="381" bIns="381" rtlCol="0" anchor="ctr"/>
          <a:lstStyle/>
          <a:p>
            <a:pPr marL="0" indent="0" algn="ctr">
              <a:buNone/>
            </a:pPr>
            <a:r>
              <a:rPr lang="en-US" sz="1250" dirty="0">
                <a:solidFill>
                  <a:srgbClr val="5E6883"/>
                </a:solidFill>
              </a:rPr>
              <a:t>A stronger platform for street culture and future use of Parthalán Place</a:t>
            </a:r>
            <a:endParaRPr lang="en-US" sz="1250" dirty="0"/>
          </a:p>
        </p:txBody>
      </p:sp>
      <p:sp>
        <p:nvSpPr>
          <p:cNvPr id="25"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FFFFFF"/>
                </a:solidFill>
                <a:latin typeface="Arial"/>
                <a:ea typeface="Arial"/>
                <a:cs typeface="Aria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pic>
        <p:nvPicPr>
          <p:cNvPr id="26" name="Picture 25">
            <a:extLst>
              <a:ext uri="{FF2B5EF4-FFF2-40B4-BE49-F238E27FC236}">
                <a16:creationId xmlns:a16="http://schemas.microsoft.com/office/drawing/2014/main" id="{924F4EA7-B961-A4AB-6050-D00435F46F23}"/>
              </a:ext>
            </a:extLst>
          </p:cNvPr>
          <p:cNvPicPr>
            <a:picLocks noChangeAspect="1"/>
          </p:cNvPicPr>
          <p:nvPr/>
        </p:nvPicPr>
        <p:blipFill>
          <a:blip r:embed="rId3"/>
          <a:stretch>
            <a:fillRect/>
          </a:stretch>
        </p:blipFill>
        <p:spPr>
          <a:xfrm>
            <a:off x="952983" y="238460"/>
            <a:ext cx="9928377" cy="6619540"/>
          </a:xfrm>
          <a:prstGeom prst="rect">
            <a:avLst/>
          </a:prstGeom>
          <a:effectLst>
            <a:softEdge rad="647700"/>
          </a:effectLst>
        </p:spPr>
      </p:pic>
      <p:sp>
        <p:nvSpPr>
          <p:cNvPr id="2" name="Text 0"/>
          <p:cNvSpPr/>
          <p:nvPr/>
        </p:nvSpPr>
        <p:spPr>
          <a:xfrm>
            <a:off x="566928" y="475488"/>
            <a:ext cx="10241280" cy="438912"/>
          </a:xfrm>
          <a:prstGeom prst="rect">
            <a:avLst/>
          </a:prstGeom>
          <a:noFill/>
          <a:ln/>
        </p:spPr>
        <p:txBody>
          <a:bodyPr wrap="square" lIns="0" tIns="0" rIns="0" bIns="0" rtlCol="0" anchor="ctr"/>
          <a:lstStyle/>
          <a:p>
            <a:pPr marL="0" indent="0">
              <a:buNone/>
            </a:pPr>
            <a:r>
              <a:rPr lang="en-US" sz="2600" b="1" dirty="0">
                <a:solidFill>
                  <a:srgbClr val="28336F"/>
                </a:solidFill>
                <a:latin typeface="Arial" pitchFamily="34" charset="0"/>
                <a:ea typeface="Arial" pitchFamily="34" charset="-122"/>
                <a:cs typeface="Arial" pitchFamily="34" charset="-120"/>
              </a:rPr>
              <a:t>Learning and next steps</a:t>
            </a:r>
            <a:endParaRPr lang="en-US" sz="2600" dirty="0"/>
          </a:p>
        </p:txBody>
      </p:sp>
      <p:sp>
        <p:nvSpPr>
          <p:cNvPr id="3" name="Text 1"/>
          <p:cNvSpPr/>
          <p:nvPr/>
        </p:nvSpPr>
        <p:spPr>
          <a:xfrm>
            <a:off x="585216" y="950976"/>
            <a:ext cx="10287000" cy="320040"/>
          </a:xfrm>
          <a:prstGeom prst="rect">
            <a:avLst/>
          </a:prstGeom>
          <a:noFill/>
          <a:ln/>
        </p:spPr>
        <p:txBody>
          <a:bodyPr wrap="square" lIns="0" tIns="0" rIns="0" bIns="0" rtlCol="0" anchor="ctr"/>
          <a:lstStyle/>
          <a:p>
            <a:pPr marL="0" indent="0">
              <a:buNone/>
            </a:pPr>
            <a:r>
              <a:rPr lang="en-US" sz="1200" dirty="0">
                <a:solidFill>
                  <a:srgbClr val="5E6883"/>
                </a:solidFill>
                <a:latin typeface="Arial" pitchFamily="34" charset="0"/>
                <a:ea typeface="Arial" pitchFamily="34" charset="-122"/>
                <a:cs typeface="Arial" pitchFamily="34" charset="-120"/>
              </a:rPr>
              <a:t>What we will carry forward from 2026 delivery</a:t>
            </a:r>
            <a:endParaRPr lang="en-US" sz="1200" dirty="0"/>
          </a:p>
        </p:txBody>
      </p:sp>
      <p:sp>
        <p:nvSpPr>
          <p:cNvPr id="4" name="Shape 2"/>
          <p:cNvSpPr/>
          <p:nvPr/>
        </p:nvSpPr>
        <p:spPr>
          <a:xfrm>
            <a:off x="713232" y="1417320"/>
            <a:ext cx="10744200" cy="841248"/>
          </a:xfrm>
          <a:prstGeom prst="roundRect">
            <a:avLst>
              <a:gd name="adj" fmla="val 5435"/>
            </a:avLst>
          </a:prstGeom>
          <a:solidFill>
            <a:srgbClr val="FFFFFF">
              <a:alpha val="79000"/>
            </a:srgbClr>
          </a:solidFill>
          <a:ln w="12700">
            <a:solidFill>
              <a:srgbClr val="DDE3EF"/>
            </a:solidFill>
            <a:prstDash val="solid"/>
          </a:ln>
        </p:spPr>
        <p:txBody>
          <a:bodyPr/>
          <a:lstStyle/>
          <a:p>
            <a:endParaRPr lang="en-IE"/>
          </a:p>
        </p:txBody>
      </p:sp>
      <p:sp>
        <p:nvSpPr>
          <p:cNvPr id="5" name="Shape 3"/>
          <p:cNvSpPr/>
          <p:nvPr/>
        </p:nvSpPr>
        <p:spPr>
          <a:xfrm>
            <a:off x="960120" y="1618488"/>
            <a:ext cx="438912" cy="438912"/>
          </a:xfrm>
          <a:prstGeom prst="ellipse">
            <a:avLst/>
          </a:prstGeom>
          <a:solidFill>
            <a:srgbClr val="F7685B"/>
          </a:solidFill>
          <a:ln w="12700">
            <a:solidFill>
              <a:srgbClr val="F7685B"/>
            </a:solidFill>
            <a:prstDash val="solid"/>
          </a:ln>
        </p:spPr>
        <p:txBody>
          <a:bodyPr/>
          <a:lstStyle/>
          <a:p>
            <a:endParaRPr lang="en-IE"/>
          </a:p>
        </p:txBody>
      </p:sp>
      <p:sp>
        <p:nvSpPr>
          <p:cNvPr id="6" name="Text 4"/>
          <p:cNvSpPr/>
          <p:nvPr/>
        </p:nvSpPr>
        <p:spPr>
          <a:xfrm>
            <a:off x="1097280" y="1737360"/>
            <a:ext cx="164592" cy="137160"/>
          </a:xfrm>
          <a:prstGeom prst="rect">
            <a:avLst/>
          </a:prstGeom>
          <a:noFill/>
          <a:ln/>
        </p:spPr>
        <p:txBody>
          <a:bodyPr wrap="square" lIns="0" tIns="0" rIns="0" bIns="0" rtlCol="0" anchor="ctr"/>
          <a:lstStyle/>
          <a:p>
            <a:pPr marL="0" indent="0" algn="ctr">
              <a:buNone/>
            </a:pPr>
            <a:r>
              <a:rPr lang="en-US" sz="900" b="1" dirty="0">
                <a:solidFill>
                  <a:srgbClr val="FFFFFF"/>
                </a:solidFill>
              </a:rPr>
              <a:t>1</a:t>
            </a:r>
            <a:endParaRPr lang="en-US" sz="900" dirty="0"/>
          </a:p>
        </p:txBody>
      </p:sp>
      <p:sp>
        <p:nvSpPr>
          <p:cNvPr id="7" name="Text 5"/>
          <p:cNvSpPr/>
          <p:nvPr/>
        </p:nvSpPr>
        <p:spPr>
          <a:xfrm>
            <a:off x="1664208" y="1618488"/>
            <a:ext cx="2971800" cy="256032"/>
          </a:xfrm>
          <a:prstGeom prst="rect">
            <a:avLst/>
          </a:prstGeom>
          <a:noFill/>
          <a:ln/>
        </p:spPr>
        <p:txBody>
          <a:bodyPr wrap="square" lIns="0" tIns="0" rIns="0" bIns="0" rtlCol="0" anchor="ctr"/>
          <a:lstStyle/>
          <a:p>
            <a:pPr marL="0" indent="0">
              <a:buNone/>
            </a:pPr>
            <a:r>
              <a:rPr lang="en-US" sz="1600" b="1" dirty="0">
                <a:solidFill>
                  <a:srgbClr val="28336F"/>
                </a:solidFill>
              </a:rPr>
              <a:t>Keep participation at the centre</a:t>
            </a:r>
            <a:endParaRPr lang="en-US" sz="1600" dirty="0"/>
          </a:p>
        </p:txBody>
      </p:sp>
      <p:sp>
        <p:nvSpPr>
          <p:cNvPr id="8" name="Text 6"/>
          <p:cNvSpPr/>
          <p:nvPr/>
        </p:nvSpPr>
        <p:spPr>
          <a:xfrm>
            <a:off x="5074920" y="1600200"/>
            <a:ext cx="5806440" cy="393192"/>
          </a:xfrm>
          <a:prstGeom prst="rect">
            <a:avLst/>
          </a:prstGeom>
          <a:noFill/>
          <a:ln/>
        </p:spPr>
        <p:txBody>
          <a:bodyPr wrap="square" lIns="254" tIns="254" rIns="254" bIns="254" rtlCol="0" anchor="ctr"/>
          <a:lstStyle/>
          <a:p>
            <a:pPr marL="0" indent="0">
              <a:buNone/>
            </a:pPr>
            <a:r>
              <a:rPr lang="en-US" sz="1300" b="1" dirty="0">
                <a:solidFill>
                  <a:srgbClr val="5E6883"/>
                </a:solidFill>
              </a:rPr>
              <a:t>Design activities so people can take part, not only watch.</a:t>
            </a:r>
            <a:endParaRPr lang="en-US" sz="1300" b="1" dirty="0"/>
          </a:p>
        </p:txBody>
      </p:sp>
      <p:sp>
        <p:nvSpPr>
          <p:cNvPr id="9" name="Shape 7"/>
          <p:cNvSpPr/>
          <p:nvPr/>
        </p:nvSpPr>
        <p:spPr>
          <a:xfrm>
            <a:off x="713232" y="2587752"/>
            <a:ext cx="10744200" cy="841248"/>
          </a:xfrm>
          <a:prstGeom prst="roundRect">
            <a:avLst>
              <a:gd name="adj" fmla="val 5435"/>
            </a:avLst>
          </a:prstGeom>
          <a:solidFill>
            <a:srgbClr val="F1F7FD">
              <a:alpha val="79000"/>
            </a:srgbClr>
          </a:solidFill>
          <a:ln w="12700">
            <a:solidFill>
              <a:srgbClr val="DDE3EF"/>
            </a:solidFill>
            <a:prstDash val="solid"/>
          </a:ln>
        </p:spPr>
        <p:txBody>
          <a:bodyPr/>
          <a:lstStyle/>
          <a:p>
            <a:endParaRPr lang="en-IE"/>
          </a:p>
        </p:txBody>
      </p:sp>
      <p:sp>
        <p:nvSpPr>
          <p:cNvPr id="10" name="Shape 8"/>
          <p:cNvSpPr/>
          <p:nvPr/>
        </p:nvSpPr>
        <p:spPr>
          <a:xfrm>
            <a:off x="960120" y="2788920"/>
            <a:ext cx="438912" cy="438912"/>
          </a:xfrm>
          <a:prstGeom prst="ellipse">
            <a:avLst/>
          </a:prstGeom>
          <a:solidFill>
            <a:srgbClr val="76D443"/>
          </a:solidFill>
          <a:ln w="12700">
            <a:solidFill>
              <a:srgbClr val="76D443"/>
            </a:solidFill>
            <a:prstDash val="solid"/>
          </a:ln>
        </p:spPr>
        <p:txBody>
          <a:bodyPr/>
          <a:lstStyle/>
          <a:p>
            <a:endParaRPr lang="en-IE"/>
          </a:p>
        </p:txBody>
      </p:sp>
      <p:sp>
        <p:nvSpPr>
          <p:cNvPr id="11" name="Text 9"/>
          <p:cNvSpPr/>
          <p:nvPr/>
        </p:nvSpPr>
        <p:spPr>
          <a:xfrm>
            <a:off x="1097280" y="2907792"/>
            <a:ext cx="164592" cy="137160"/>
          </a:xfrm>
          <a:prstGeom prst="rect">
            <a:avLst/>
          </a:prstGeom>
          <a:noFill/>
          <a:ln/>
        </p:spPr>
        <p:txBody>
          <a:bodyPr wrap="square" lIns="0" tIns="0" rIns="0" bIns="0" rtlCol="0" anchor="ctr"/>
          <a:lstStyle/>
          <a:p>
            <a:pPr marL="0" indent="0" algn="ctr">
              <a:buNone/>
            </a:pPr>
            <a:r>
              <a:rPr lang="en-US" sz="900" b="1" dirty="0">
                <a:solidFill>
                  <a:srgbClr val="FFFFFF"/>
                </a:solidFill>
              </a:rPr>
              <a:t>2</a:t>
            </a:r>
            <a:endParaRPr lang="en-US" sz="900" dirty="0"/>
          </a:p>
        </p:txBody>
      </p:sp>
      <p:sp>
        <p:nvSpPr>
          <p:cNvPr id="12" name="Text 10"/>
          <p:cNvSpPr/>
          <p:nvPr/>
        </p:nvSpPr>
        <p:spPr>
          <a:xfrm>
            <a:off x="1664208" y="2788920"/>
            <a:ext cx="2971800" cy="256032"/>
          </a:xfrm>
          <a:prstGeom prst="rect">
            <a:avLst/>
          </a:prstGeom>
          <a:noFill/>
          <a:ln/>
        </p:spPr>
        <p:txBody>
          <a:bodyPr wrap="square" lIns="0" tIns="0" rIns="0" bIns="0" rtlCol="0" anchor="ctr"/>
          <a:lstStyle/>
          <a:p>
            <a:pPr marL="0" indent="0">
              <a:buNone/>
            </a:pPr>
            <a:r>
              <a:rPr lang="en-US" sz="1600" b="1" dirty="0">
                <a:solidFill>
                  <a:srgbClr val="28336F"/>
                </a:solidFill>
              </a:rPr>
              <a:t>Embed local outreach early</a:t>
            </a:r>
            <a:endParaRPr lang="en-US" sz="1600" dirty="0"/>
          </a:p>
        </p:txBody>
      </p:sp>
      <p:sp>
        <p:nvSpPr>
          <p:cNvPr id="13" name="Text 11"/>
          <p:cNvSpPr/>
          <p:nvPr/>
        </p:nvSpPr>
        <p:spPr>
          <a:xfrm>
            <a:off x="5074920" y="2770632"/>
            <a:ext cx="5806440" cy="393192"/>
          </a:xfrm>
          <a:prstGeom prst="rect">
            <a:avLst/>
          </a:prstGeom>
          <a:noFill/>
          <a:ln/>
        </p:spPr>
        <p:txBody>
          <a:bodyPr wrap="square" lIns="254" tIns="254" rIns="254" bIns="254" rtlCol="0" anchor="ctr"/>
          <a:lstStyle/>
          <a:p>
            <a:pPr marL="0" indent="0">
              <a:buNone/>
            </a:pPr>
            <a:r>
              <a:rPr lang="en-US" sz="1300" b="1" dirty="0">
                <a:solidFill>
                  <a:srgbClr val="5E6883"/>
                </a:solidFill>
              </a:rPr>
              <a:t>Recruitment and retention are strongest where trusted local partners are active.</a:t>
            </a:r>
            <a:endParaRPr lang="en-US" sz="1300" b="1" dirty="0"/>
          </a:p>
        </p:txBody>
      </p:sp>
      <p:sp>
        <p:nvSpPr>
          <p:cNvPr id="14" name="Shape 12"/>
          <p:cNvSpPr/>
          <p:nvPr/>
        </p:nvSpPr>
        <p:spPr>
          <a:xfrm>
            <a:off x="713232" y="3758184"/>
            <a:ext cx="10744200" cy="841248"/>
          </a:xfrm>
          <a:prstGeom prst="roundRect">
            <a:avLst>
              <a:gd name="adj" fmla="val 5435"/>
            </a:avLst>
          </a:prstGeom>
          <a:solidFill>
            <a:srgbClr val="FFFFFF">
              <a:alpha val="79000"/>
            </a:srgbClr>
          </a:solidFill>
          <a:ln w="12700">
            <a:solidFill>
              <a:srgbClr val="DDE3EF"/>
            </a:solidFill>
            <a:prstDash val="solid"/>
          </a:ln>
        </p:spPr>
        <p:txBody>
          <a:bodyPr/>
          <a:lstStyle/>
          <a:p>
            <a:endParaRPr lang="en-IE"/>
          </a:p>
        </p:txBody>
      </p:sp>
      <p:sp>
        <p:nvSpPr>
          <p:cNvPr id="15" name="Shape 13"/>
          <p:cNvSpPr/>
          <p:nvPr/>
        </p:nvSpPr>
        <p:spPr>
          <a:xfrm>
            <a:off x="960120" y="3959352"/>
            <a:ext cx="438912" cy="438912"/>
          </a:xfrm>
          <a:prstGeom prst="ellipse">
            <a:avLst/>
          </a:prstGeom>
          <a:solidFill>
            <a:srgbClr val="303B8F"/>
          </a:solidFill>
          <a:ln w="12700">
            <a:solidFill>
              <a:srgbClr val="303B8F"/>
            </a:solidFill>
            <a:prstDash val="solid"/>
          </a:ln>
        </p:spPr>
        <p:txBody>
          <a:bodyPr/>
          <a:lstStyle/>
          <a:p>
            <a:endParaRPr lang="en-IE"/>
          </a:p>
        </p:txBody>
      </p:sp>
      <p:sp>
        <p:nvSpPr>
          <p:cNvPr id="16" name="Text 14"/>
          <p:cNvSpPr/>
          <p:nvPr/>
        </p:nvSpPr>
        <p:spPr>
          <a:xfrm>
            <a:off x="1097280" y="4078224"/>
            <a:ext cx="164592" cy="137160"/>
          </a:xfrm>
          <a:prstGeom prst="rect">
            <a:avLst/>
          </a:prstGeom>
          <a:noFill/>
          <a:ln/>
        </p:spPr>
        <p:txBody>
          <a:bodyPr wrap="square" lIns="0" tIns="0" rIns="0" bIns="0" rtlCol="0" anchor="ctr"/>
          <a:lstStyle/>
          <a:p>
            <a:pPr marL="0" indent="0" algn="ctr">
              <a:buNone/>
            </a:pPr>
            <a:r>
              <a:rPr lang="en-US" sz="900" b="1" dirty="0">
                <a:solidFill>
                  <a:srgbClr val="FFFFFF"/>
                </a:solidFill>
              </a:rPr>
              <a:t>3</a:t>
            </a:r>
            <a:endParaRPr lang="en-US" sz="900" dirty="0"/>
          </a:p>
        </p:txBody>
      </p:sp>
      <p:sp>
        <p:nvSpPr>
          <p:cNvPr id="17" name="Text 15"/>
          <p:cNvSpPr/>
          <p:nvPr/>
        </p:nvSpPr>
        <p:spPr>
          <a:xfrm>
            <a:off x="1664208" y="3959352"/>
            <a:ext cx="2971800" cy="256032"/>
          </a:xfrm>
          <a:prstGeom prst="rect">
            <a:avLst/>
          </a:prstGeom>
          <a:noFill/>
          <a:ln/>
        </p:spPr>
        <p:txBody>
          <a:bodyPr wrap="square" lIns="0" tIns="0" rIns="0" bIns="0" rtlCol="0" anchor="ctr"/>
          <a:lstStyle/>
          <a:p>
            <a:pPr marL="0" indent="0">
              <a:buNone/>
            </a:pPr>
            <a:r>
              <a:rPr lang="en-US" sz="1600" b="1" dirty="0">
                <a:solidFill>
                  <a:srgbClr val="28336F"/>
                </a:solidFill>
              </a:rPr>
              <a:t>Join programmes to public moments</a:t>
            </a:r>
            <a:endParaRPr lang="en-US" sz="1600" dirty="0"/>
          </a:p>
        </p:txBody>
      </p:sp>
      <p:sp>
        <p:nvSpPr>
          <p:cNvPr id="18" name="Text 16"/>
          <p:cNvSpPr/>
          <p:nvPr/>
        </p:nvSpPr>
        <p:spPr>
          <a:xfrm>
            <a:off x="5074920" y="3941064"/>
            <a:ext cx="5806440" cy="393192"/>
          </a:xfrm>
          <a:prstGeom prst="rect">
            <a:avLst/>
          </a:prstGeom>
          <a:noFill/>
          <a:ln/>
        </p:spPr>
        <p:txBody>
          <a:bodyPr wrap="square" lIns="254" tIns="254" rIns="254" bIns="254" rtlCol="0" anchor="ctr"/>
          <a:lstStyle/>
          <a:p>
            <a:pPr marL="0" indent="0">
              <a:buNone/>
            </a:pPr>
            <a:r>
              <a:rPr lang="en-US" sz="1300" b="1" dirty="0">
                <a:solidFill>
                  <a:srgbClr val="5E6883"/>
                </a:solidFill>
              </a:rPr>
              <a:t>Use festivals, showcases and events as visible progression routes.</a:t>
            </a:r>
            <a:endParaRPr lang="en-US" sz="1300" b="1" dirty="0"/>
          </a:p>
        </p:txBody>
      </p:sp>
      <p:sp>
        <p:nvSpPr>
          <p:cNvPr id="19" name="Shape 17"/>
          <p:cNvSpPr/>
          <p:nvPr/>
        </p:nvSpPr>
        <p:spPr>
          <a:xfrm>
            <a:off x="713232" y="4928616"/>
            <a:ext cx="10744200" cy="841248"/>
          </a:xfrm>
          <a:prstGeom prst="roundRect">
            <a:avLst>
              <a:gd name="adj" fmla="val 5435"/>
            </a:avLst>
          </a:prstGeom>
          <a:solidFill>
            <a:srgbClr val="F1F7FD">
              <a:alpha val="79000"/>
            </a:srgbClr>
          </a:solidFill>
          <a:ln w="12700">
            <a:solidFill>
              <a:srgbClr val="DDE3EF"/>
            </a:solidFill>
            <a:prstDash val="solid"/>
          </a:ln>
        </p:spPr>
        <p:txBody>
          <a:bodyPr/>
          <a:lstStyle/>
          <a:p>
            <a:endParaRPr lang="en-IE"/>
          </a:p>
        </p:txBody>
      </p:sp>
      <p:sp>
        <p:nvSpPr>
          <p:cNvPr id="20" name="Shape 18"/>
          <p:cNvSpPr/>
          <p:nvPr/>
        </p:nvSpPr>
        <p:spPr>
          <a:xfrm>
            <a:off x="960120" y="5129784"/>
            <a:ext cx="438912" cy="438912"/>
          </a:xfrm>
          <a:prstGeom prst="ellipse">
            <a:avLst/>
          </a:prstGeom>
          <a:solidFill>
            <a:srgbClr val="EC2E8B"/>
          </a:solidFill>
          <a:ln w="12700">
            <a:solidFill>
              <a:srgbClr val="EC2E8B"/>
            </a:solidFill>
            <a:prstDash val="solid"/>
          </a:ln>
        </p:spPr>
        <p:txBody>
          <a:bodyPr/>
          <a:lstStyle/>
          <a:p>
            <a:endParaRPr lang="en-IE"/>
          </a:p>
        </p:txBody>
      </p:sp>
      <p:sp>
        <p:nvSpPr>
          <p:cNvPr id="21" name="Text 19"/>
          <p:cNvSpPr/>
          <p:nvPr/>
        </p:nvSpPr>
        <p:spPr>
          <a:xfrm>
            <a:off x="1097280" y="5248656"/>
            <a:ext cx="164592" cy="137160"/>
          </a:xfrm>
          <a:prstGeom prst="rect">
            <a:avLst/>
          </a:prstGeom>
          <a:noFill/>
          <a:ln/>
        </p:spPr>
        <p:txBody>
          <a:bodyPr wrap="square" lIns="0" tIns="0" rIns="0" bIns="0" rtlCol="0" anchor="ctr"/>
          <a:lstStyle/>
          <a:p>
            <a:pPr marL="0" indent="0" algn="ctr">
              <a:buNone/>
            </a:pPr>
            <a:r>
              <a:rPr lang="en-US" sz="900" b="1" dirty="0">
                <a:solidFill>
                  <a:srgbClr val="FFFFFF"/>
                </a:solidFill>
              </a:rPr>
              <a:t>4</a:t>
            </a:r>
            <a:endParaRPr lang="en-US" sz="900" dirty="0"/>
          </a:p>
        </p:txBody>
      </p:sp>
      <p:sp>
        <p:nvSpPr>
          <p:cNvPr id="22" name="Text 20"/>
          <p:cNvSpPr/>
          <p:nvPr/>
        </p:nvSpPr>
        <p:spPr>
          <a:xfrm>
            <a:off x="1664208" y="5129784"/>
            <a:ext cx="2971800" cy="256032"/>
          </a:xfrm>
          <a:prstGeom prst="rect">
            <a:avLst/>
          </a:prstGeom>
          <a:noFill/>
          <a:ln/>
        </p:spPr>
        <p:txBody>
          <a:bodyPr wrap="square" lIns="0" tIns="0" rIns="0" bIns="0" rtlCol="0" anchor="ctr"/>
          <a:lstStyle/>
          <a:p>
            <a:pPr marL="0" indent="0">
              <a:buNone/>
            </a:pPr>
            <a:r>
              <a:rPr lang="en-US" sz="1600" b="1" dirty="0">
                <a:solidFill>
                  <a:srgbClr val="28336F"/>
                </a:solidFill>
              </a:rPr>
              <a:t>Strengthen the evidence base</a:t>
            </a:r>
            <a:endParaRPr lang="en-US" sz="1600" dirty="0"/>
          </a:p>
        </p:txBody>
      </p:sp>
      <p:sp>
        <p:nvSpPr>
          <p:cNvPr id="23" name="Text 21"/>
          <p:cNvSpPr/>
          <p:nvPr/>
        </p:nvSpPr>
        <p:spPr>
          <a:xfrm>
            <a:off x="5074920" y="5111496"/>
            <a:ext cx="5806440" cy="393192"/>
          </a:xfrm>
          <a:prstGeom prst="rect">
            <a:avLst/>
          </a:prstGeom>
          <a:noFill/>
          <a:ln/>
        </p:spPr>
        <p:txBody>
          <a:bodyPr wrap="square" lIns="254" tIns="254" rIns="254" bIns="254" rtlCol="0" anchor="ctr"/>
          <a:lstStyle/>
          <a:p>
            <a:pPr marL="0" indent="0">
              <a:buNone/>
            </a:pPr>
            <a:r>
              <a:rPr lang="en-US" sz="1300" b="1" dirty="0">
                <a:solidFill>
                  <a:srgbClr val="5E6883"/>
                </a:solidFill>
              </a:rPr>
              <a:t>Standardise attendance, participant feedback and place-based evaluation.</a:t>
            </a:r>
            <a:endParaRPr lang="en-US" sz="1300" b="1" dirty="0"/>
          </a:p>
        </p:txBody>
      </p:sp>
      <p:sp>
        <p:nvSpPr>
          <p:cNvPr id="25" name="Slide Number Placeholder 0"/>
          <p:cNvSpPr>
            <a:spLocks noGrp="1"/>
          </p:cNvSpPr>
          <p:nvPr>
            <p:ph type="sldNum" sz="quarter" idx="4294967295"/>
          </p:nvPr>
        </p:nvSpPr>
        <p:spPr>
          <a:xfrm>
            <a:off x="11475720" y="6510528"/>
            <a:ext cx="228600" cy="164592"/>
          </a:xfrm>
          <a:prstGeom prst="rect">
            <a:avLst/>
          </a:prstGeom>
          <a:extLst>
            <a:ext uri="{C572A759-6A51-4108-AA02-DFA0A04FC94B}">
              <ma14:wrappingTextBoxFlag xmlns="" xmlns:ma14="http://schemas.microsoft.com/office/mac/drawingml/2011/main" val="0"/>
            </a:ext>
          </a:extLst>
        </p:spPr>
        <p:txBody>
          <a:bodyPr/>
          <a:lstStyle>
            <a:lvl1pPr>
              <a:defRPr sz="800">
                <a:solidFill>
                  <a:srgbClr val="697386"/>
                </a:solidFill>
                <a:latin typeface="Arial"/>
                <a:ea typeface="Arial"/>
                <a:cs typeface="Aria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303B8F"/>
        </a:solidFill>
        <a:effectLst/>
      </p:bgPr>
    </p:bg>
    <p:spTree>
      <p:nvGrpSpPr>
        <p:cNvPr id="1" name=""/>
        <p:cNvGrpSpPr/>
        <p:nvPr/>
      </p:nvGrpSpPr>
      <p:grpSpPr>
        <a:xfrm>
          <a:off x="0" y="0"/>
          <a:ext cx="1" cy="1"/>
          <a:chOff x="0" y="0"/>
          <a:chExt cx="1" cy="1"/>
        </a:xfrm>
      </p:grpSpPr>
      <p:sp>
        <p:nvSpPr>
          <p:cNvPr id="2" name="Shape 0"/>
          <p:cNvSpPr/>
          <p:nvPr/>
        </p:nvSpPr>
        <p:spPr>
          <a:xfrm>
            <a:off x="0" y="4709160"/>
            <a:ext cx="2148840" cy="2148840"/>
          </a:xfrm>
          <a:prstGeom prst="ellipse">
            <a:avLst/>
          </a:prstGeom>
          <a:solidFill>
            <a:srgbClr val="F7685B"/>
          </a:solidFill>
          <a:ln w="12700">
            <a:solidFill>
              <a:srgbClr val="F7685B"/>
            </a:solidFill>
            <a:prstDash val="solid"/>
          </a:ln>
        </p:spPr>
        <p:txBody>
          <a:bodyPr/>
          <a:lstStyle/>
          <a:p>
            <a:endParaRPr lang="en-IE"/>
          </a:p>
        </p:txBody>
      </p:sp>
      <p:sp>
        <p:nvSpPr>
          <p:cNvPr id="3" name="Shape 1"/>
          <p:cNvSpPr/>
          <p:nvPr/>
        </p:nvSpPr>
        <p:spPr>
          <a:xfrm>
            <a:off x="10058400" y="0"/>
            <a:ext cx="2130552" cy="2130552"/>
          </a:xfrm>
          <a:prstGeom prst="ellipse">
            <a:avLst/>
          </a:prstGeom>
          <a:solidFill>
            <a:srgbClr val="76D443"/>
          </a:solidFill>
          <a:ln w="12700">
            <a:solidFill>
              <a:srgbClr val="76D443"/>
            </a:solidFill>
            <a:prstDash val="solid"/>
          </a:ln>
        </p:spPr>
        <p:txBody>
          <a:bodyPr/>
          <a:lstStyle/>
          <a:p>
            <a:endParaRPr lang="en-IE"/>
          </a:p>
        </p:txBody>
      </p:sp>
      <p:sp>
        <p:nvSpPr>
          <p:cNvPr id="4" name="Text 2"/>
          <p:cNvSpPr/>
          <p:nvPr/>
        </p:nvSpPr>
        <p:spPr>
          <a:xfrm>
            <a:off x="1234440" y="1874520"/>
            <a:ext cx="9601200" cy="1508760"/>
          </a:xfrm>
          <a:prstGeom prst="rect">
            <a:avLst/>
          </a:prstGeom>
          <a:noFill/>
          <a:ln/>
        </p:spPr>
        <p:txBody>
          <a:bodyPr wrap="square" lIns="254" tIns="254" rIns="254" bIns="254" rtlCol="0" anchor="ctr"/>
          <a:lstStyle/>
          <a:p>
            <a:pPr marL="0" indent="0" algn="ctr">
              <a:buNone/>
            </a:pPr>
            <a:r>
              <a:rPr lang="en-US" sz="3000" b="1" dirty="0">
                <a:solidFill>
                  <a:srgbClr val="FFFFFF"/>
                </a:solidFill>
              </a:rPr>
              <a:t>Creative participation can change how people experience their community and how a place is understood.</a:t>
            </a:r>
            <a:endParaRPr lang="en-US" sz="3000" dirty="0"/>
          </a:p>
        </p:txBody>
      </p:sp>
      <p:sp>
        <p:nvSpPr>
          <p:cNvPr id="5" name="Text 3"/>
          <p:cNvSpPr/>
          <p:nvPr/>
        </p:nvSpPr>
        <p:spPr>
          <a:xfrm>
            <a:off x="4389120" y="4160520"/>
            <a:ext cx="3383280" cy="548640"/>
          </a:xfrm>
          <a:prstGeom prst="rect">
            <a:avLst/>
          </a:prstGeom>
          <a:noFill/>
          <a:ln/>
        </p:spPr>
        <p:txBody>
          <a:bodyPr wrap="square" lIns="0" tIns="0" rIns="0" bIns="0" rtlCol="0" anchor="ctr"/>
          <a:lstStyle/>
          <a:p>
            <a:pPr marL="0" indent="0" algn="ctr">
              <a:buNone/>
            </a:pPr>
            <a:r>
              <a:rPr lang="en-US" sz="3000" b="1" dirty="0">
                <a:solidFill>
                  <a:srgbClr val="FFFFFF"/>
                </a:solidFill>
              </a:rPr>
              <a:t>Thank you</a:t>
            </a:r>
            <a:endParaRPr lang="en-US" sz="3000" dirty="0"/>
          </a:p>
        </p:txBody>
      </p:sp>
      <p:sp>
        <p:nvSpPr>
          <p:cNvPr id="6" name="Text 4"/>
          <p:cNvSpPr/>
          <p:nvPr/>
        </p:nvSpPr>
        <p:spPr>
          <a:xfrm>
            <a:off x="4160520" y="4983480"/>
            <a:ext cx="3886200" cy="274320"/>
          </a:xfrm>
          <a:prstGeom prst="rect">
            <a:avLst/>
          </a:prstGeom>
          <a:noFill/>
          <a:ln/>
        </p:spPr>
        <p:txBody>
          <a:bodyPr wrap="square" lIns="0" tIns="0" rIns="0" bIns="0" rtlCol="0" anchor="ctr"/>
          <a:lstStyle/>
          <a:p>
            <a:pPr marL="0" indent="0" algn="ctr">
              <a:buNone/>
            </a:pPr>
            <a:r>
              <a:rPr lang="en-US" sz="1300" dirty="0">
                <a:solidFill>
                  <a:srgbClr val="FFFFFF"/>
                </a:solidFill>
              </a:rPr>
              <a:t>Gerry Horan | SDCC Arts Office</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TotalTime>
  <Words>1388</Words>
  <Application>Microsoft Office PowerPoint</Application>
  <PresentationFormat>Widescreen</PresentationFormat>
  <Paragraphs>139</Paragraphs>
  <Slides>10</Slides>
  <Notes>10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10</vt:i4>
      </vt:variant>
    </vt:vector>
  </HeadingPairs>
  <TitlesOfParts>
    <vt:vector size="12"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South Dublin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Creative and Active &amp; RePlay</dc:title>
  <dc:subject>Arts SPC presentation on Creative and Active and RePlay</dc:subject>
  <dc:creator>Gerry Horan</dc:creator>
  <cp:lastModifiedBy>Geraldine O'Meara</cp:lastModifiedBy>
  <cp:revision>58</cp:revision>
  <dcterms:created xsi:type="dcterms:W3CDTF">2026-08-28T08:23:26Z</dcterms:created>
  <dcterms:modified xsi:type="dcterms:W3CDTF">2026-08-31T14:51:06Z</dcterms:modified>
</cp:coreProperties>
</file>