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04" r:id="rId2"/>
    <p:sldId id="256" r:id="rId3"/>
    <p:sldId id="309" r:id="rId4"/>
    <p:sldId id="307" r:id="rId5"/>
    <p:sldId id="310" r:id="rId6"/>
    <p:sldId id="311" r:id="rId7"/>
    <p:sldId id="312" r:id="rId8"/>
    <p:sldId id="306" r:id="rId9"/>
    <p:sldId id="313" r:id="rId10"/>
    <p:sldId id="274" r:id="rId11"/>
  </p:sldIdLst>
  <p:sldSz cx="12192000" cy="6858000"/>
  <p:notesSz cx="6808788" cy="9940925"/>
  <p:defaultTextStyle>
    <a:defPPr>
      <a:defRPr kern="0"/>
    </a:def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1B5B"/>
    <a:srgbClr val="52534D"/>
    <a:srgbClr val="C7E634"/>
    <a:srgbClr val="8AD6F7"/>
    <a:srgbClr val="52534C"/>
    <a:srgbClr val="535555"/>
    <a:srgbClr val="FFF689"/>
    <a:srgbClr val="363A92"/>
    <a:srgbClr val="7DA6D7"/>
    <a:srgbClr val="FFA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041" autoAdjust="0"/>
  </p:normalViewPr>
  <p:slideViewPr>
    <p:cSldViewPr>
      <p:cViewPr varScale="1">
        <p:scale>
          <a:sx n="65" d="100"/>
          <a:sy n="65" d="100"/>
        </p:scale>
        <p:origin x="724" y="52"/>
      </p:cViewPr>
      <p:guideLst/>
    </p:cSldViewPr>
  </p:slideViewPr>
  <p:notesTextViewPr>
    <p:cViewPr>
      <p:scale>
        <a:sx n="3" d="2"/>
        <a:sy n="3" d="2"/>
      </p:scale>
      <p:origin x="0" y="0"/>
    </p:cViewPr>
  </p:notesTextViewPr>
  <p:notesViewPr>
    <p:cSldViewPr>
      <p:cViewPr varScale="1">
        <p:scale>
          <a:sx n="52" d="100"/>
          <a:sy n="52" d="100"/>
        </p:scale>
        <p:origin x="2688"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618" cy="498163"/>
          </a:xfrm>
          <a:prstGeom prst="rect">
            <a:avLst/>
          </a:prstGeom>
        </p:spPr>
        <p:txBody>
          <a:bodyPr vert="horz" lIns="48756" tIns="24378" rIns="48756" bIns="24378" rtlCol="0"/>
          <a:lstStyle>
            <a:lvl1pPr algn="l">
              <a:defRPr sz="600"/>
            </a:lvl1pPr>
          </a:lstStyle>
          <a:p>
            <a:endParaRPr lang="en-US"/>
          </a:p>
        </p:txBody>
      </p:sp>
      <p:sp>
        <p:nvSpPr>
          <p:cNvPr id="3" name="Date Placeholder 2"/>
          <p:cNvSpPr>
            <a:spLocks noGrp="1"/>
          </p:cNvSpPr>
          <p:nvPr>
            <p:ph type="dt" idx="1"/>
          </p:nvPr>
        </p:nvSpPr>
        <p:spPr>
          <a:xfrm>
            <a:off x="3856557" y="0"/>
            <a:ext cx="2950618" cy="498163"/>
          </a:xfrm>
          <a:prstGeom prst="rect">
            <a:avLst/>
          </a:prstGeom>
        </p:spPr>
        <p:txBody>
          <a:bodyPr vert="horz" lIns="48756" tIns="24378" rIns="48756" bIns="24378" rtlCol="0"/>
          <a:lstStyle>
            <a:lvl1pPr algn="r">
              <a:defRPr sz="600"/>
            </a:lvl1pPr>
          </a:lstStyle>
          <a:p>
            <a:fld id="{9F6A2F78-8593-D34B-A54B-A913B4ADD88D}" type="datetimeFigureOut">
              <a:rPr lang="en-US" smtClean="0"/>
              <a:t>6/18/2026</a:t>
            </a:fld>
            <a:endParaRPr lang="en-US"/>
          </a:p>
        </p:txBody>
      </p:sp>
      <p:sp>
        <p:nvSpPr>
          <p:cNvPr id="4" name="Slide Image Placeholder 3"/>
          <p:cNvSpPr>
            <a:spLocks noGrp="1" noRot="1" noChangeAspect="1"/>
          </p:cNvSpPr>
          <p:nvPr>
            <p:ph type="sldImg" idx="2"/>
          </p:nvPr>
        </p:nvSpPr>
        <p:spPr>
          <a:xfrm>
            <a:off x="422275" y="1243013"/>
            <a:ext cx="5964238" cy="3354387"/>
          </a:xfrm>
          <a:prstGeom prst="rect">
            <a:avLst/>
          </a:prstGeom>
          <a:noFill/>
          <a:ln w="12700">
            <a:solidFill>
              <a:prstClr val="black"/>
            </a:solidFill>
          </a:ln>
        </p:spPr>
        <p:txBody>
          <a:bodyPr vert="horz" lIns="48756" tIns="24378" rIns="48756" bIns="24378" rtlCol="0" anchor="ctr"/>
          <a:lstStyle/>
          <a:p>
            <a:endParaRPr lang="en-US"/>
          </a:p>
        </p:txBody>
      </p:sp>
      <p:sp>
        <p:nvSpPr>
          <p:cNvPr id="5" name="Notes Placeholder 4"/>
          <p:cNvSpPr>
            <a:spLocks noGrp="1"/>
          </p:cNvSpPr>
          <p:nvPr>
            <p:ph type="body" sz="quarter" idx="3"/>
          </p:nvPr>
        </p:nvSpPr>
        <p:spPr>
          <a:xfrm>
            <a:off x="680664" y="4783478"/>
            <a:ext cx="5447460" cy="3915530"/>
          </a:xfrm>
          <a:prstGeom prst="rect">
            <a:avLst/>
          </a:prstGeom>
        </p:spPr>
        <p:txBody>
          <a:bodyPr vert="horz" lIns="48756" tIns="24378" rIns="48756" bIns="24378" rtlCol="0"/>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6" name="Footer Placeholder 5"/>
          <p:cNvSpPr>
            <a:spLocks noGrp="1"/>
          </p:cNvSpPr>
          <p:nvPr>
            <p:ph type="ftr" sz="quarter" idx="4"/>
          </p:nvPr>
        </p:nvSpPr>
        <p:spPr>
          <a:xfrm>
            <a:off x="0" y="9442763"/>
            <a:ext cx="2950618" cy="498162"/>
          </a:xfrm>
          <a:prstGeom prst="rect">
            <a:avLst/>
          </a:prstGeom>
        </p:spPr>
        <p:txBody>
          <a:bodyPr vert="horz" lIns="48756" tIns="24378" rIns="48756" bIns="24378" rtlCol="0" anchor="b"/>
          <a:lstStyle>
            <a:lvl1pPr algn="l">
              <a:defRPr sz="600"/>
            </a:lvl1pPr>
          </a:lstStyle>
          <a:p>
            <a:endParaRPr lang="en-US"/>
          </a:p>
        </p:txBody>
      </p:sp>
      <p:sp>
        <p:nvSpPr>
          <p:cNvPr id="7" name="Slide Number Placeholder 6"/>
          <p:cNvSpPr>
            <a:spLocks noGrp="1"/>
          </p:cNvSpPr>
          <p:nvPr>
            <p:ph type="sldNum" sz="quarter" idx="5"/>
          </p:nvPr>
        </p:nvSpPr>
        <p:spPr>
          <a:xfrm>
            <a:off x="3856557" y="9442763"/>
            <a:ext cx="2950618" cy="498162"/>
          </a:xfrm>
          <a:prstGeom prst="rect">
            <a:avLst/>
          </a:prstGeom>
        </p:spPr>
        <p:txBody>
          <a:bodyPr vert="horz" lIns="48756" tIns="24378" rIns="48756" bIns="24378" rtlCol="0" anchor="b"/>
          <a:lstStyle>
            <a:lvl1pPr algn="r">
              <a:defRPr sz="600"/>
            </a:lvl1pPr>
          </a:lstStyle>
          <a:p>
            <a:fld id="{F374F5B9-8B24-7A4E-B5A9-4C8F6F8C6B31}" type="slidenum">
              <a:rPr lang="en-US" smtClean="0"/>
              <a:t>‹#›</a:t>
            </a:fld>
            <a:endParaRPr lang="en-US"/>
          </a:p>
        </p:txBody>
      </p:sp>
    </p:spTree>
    <p:extLst>
      <p:ext uri="{BB962C8B-B14F-4D97-AF65-F5344CB8AC3E}">
        <p14:creationId xmlns:p14="http://schemas.microsoft.com/office/powerpoint/2010/main" val="1869470124"/>
      </p:ext>
    </p:extLst>
  </p:cSld>
  <p:clrMap bg1="lt1" tx1="dk1" bg2="lt2" tx2="dk2" accent1="accent1" accent2="accent2" accent3="accent3" accent4="accent4" accent5="accent5" accent6="accent6" hlink="hlink" folHlink="folHlink"/>
  <p:notesStyle>
    <a:lvl1pPr marL="0" algn="l" defTabSz="554401" rtl="0" eaLnBrk="1" latinLnBrk="0" hangingPunct="1">
      <a:defRPr sz="728" kern="1200">
        <a:solidFill>
          <a:schemeClr val="tx1"/>
        </a:solidFill>
        <a:latin typeface="+mn-lt"/>
        <a:ea typeface="+mn-ea"/>
        <a:cs typeface="+mn-cs"/>
      </a:defRPr>
    </a:lvl1pPr>
    <a:lvl2pPr marL="277200" algn="l" defTabSz="554401" rtl="0" eaLnBrk="1" latinLnBrk="0" hangingPunct="1">
      <a:defRPr sz="728" kern="1200">
        <a:solidFill>
          <a:schemeClr val="tx1"/>
        </a:solidFill>
        <a:latin typeface="+mn-lt"/>
        <a:ea typeface="+mn-ea"/>
        <a:cs typeface="+mn-cs"/>
      </a:defRPr>
    </a:lvl2pPr>
    <a:lvl3pPr marL="554401" algn="l" defTabSz="554401" rtl="0" eaLnBrk="1" latinLnBrk="0" hangingPunct="1">
      <a:defRPr sz="728" kern="1200">
        <a:solidFill>
          <a:schemeClr val="tx1"/>
        </a:solidFill>
        <a:latin typeface="+mn-lt"/>
        <a:ea typeface="+mn-ea"/>
        <a:cs typeface="+mn-cs"/>
      </a:defRPr>
    </a:lvl3pPr>
    <a:lvl4pPr marL="831601" algn="l" defTabSz="554401" rtl="0" eaLnBrk="1" latinLnBrk="0" hangingPunct="1">
      <a:defRPr sz="728" kern="1200">
        <a:solidFill>
          <a:schemeClr val="tx1"/>
        </a:solidFill>
        <a:latin typeface="+mn-lt"/>
        <a:ea typeface="+mn-ea"/>
        <a:cs typeface="+mn-cs"/>
      </a:defRPr>
    </a:lvl4pPr>
    <a:lvl5pPr marL="1108801" algn="l" defTabSz="554401" rtl="0" eaLnBrk="1" latinLnBrk="0" hangingPunct="1">
      <a:defRPr sz="728" kern="1200">
        <a:solidFill>
          <a:schemeClr val="tx1"/>
        </a:solidFill>
        <a:latin typeface="+mn-lt"/>
        <a:ea typeface="+mn-ea"/>
        <a:cs typeface="+mn-cs"/>
      </a:defRPr>
    </a:lvl5pPr>
    <a:lvl6pPr marL="1386002" algn="l" defTabSz="554401" rtl="0" eaLnBrk="1" latinLnBrk="0" hangingPunct="1">
      <a:defRPr sz="728" kern="1200">
        <a:solidFill>
          <a:schemeClr val="tx1"/>
        </a:solidFill>
        <a:latin typeface="+mn-lt"/>
        <a:ea typeface="+mn-ea"/>
        <a:cs typeface="+mn-cs"/>
      </a:defRPr>
    </a:lvl6pPr>
    <a:lvl7pPr marL="1663202" algn="l" defTabSz="554401" rtl="0" eaLnBrk="1" latinLnBrk="0" hangingPunct="1">
      <a:defRPr sz="728" kern="1200">
        <a:solidFill>
          <a:schemeClr val="tx1"/>
        </a:solidFill>
        <a:latin typeface="+mn-lt"/>
        <a:ea typeface="+mn-ea"/>
        <a:cs typeface="+mn-cs"/>
      </a:defRPr>
    </a:lvl7pPr>
    <a:lvl8pPr marL="1940403" algn="l" defTabSz="554401" rtl="0" eaLnBrk="1" latinLnBrk="0" hangingPunct="1">
      <a:defRPr sz="728" kern="1200">
        <a:solidFill>
          <a:schemeClr val="tx1"/>
        </a:solidFill>
        <a:latin typeface="+mn-lt"/>
        <a:ea typeface="+mn-ea"/>
        <a:cs typeface="+mn-cs"/>
      </a:defRPr>
    </a:lvl8pPr>
    <a:lvl9pPr marL="2217603" algn="l" defTabSz="554401" rtl="0" eaLnBrk="1" latinLnBrk="0" hangingPunct="1">
      <a:defRPr sz="72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ur04.safelinks.protection.outlook.com/?url=https%3A%2F%2Fforms.office.com%2FPages%2FResponsePage.aspx%3Fid%3DwAA8atAZLUmo3pX62P2h1Pn8vKKvuUdLow-prsf5yqtUM09OQTFUMEhRUlpYMUFCMU9MSUJGWjdWMy4u&amp;data=05%7C02%7CRICHIEOSULLIVAN%40SDUBLINCOCO.ie%7C68abae58811143497c6008decaeb5178%7C6a3c00c019d0492da8de95fad8fda1d4%7C0%7C0%7C639171309185284725%7CUnknown%7CTWFpbGZsb3d8eyJFbXB0eU1hcGkiOnRydWUsIlYiOiIwLjAuMDAwMCIsIlAiOiJXaW4zMiIsIkFOIjoiTWFpbCIsIldUIjoyfQ%3D%3D%7C0%7C%7C%7C&amp;sdata=%2Bx2D1y5FsFAWlwRTOgpLnPayOz2Kap9LGL3oxeKK1gY%3D&amp;reserved=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F374F5B9-8B24-7A4E-B5A9-4C8F6F8C6B31}" type="slidenum">
              <a:rPr lang="en-US" smtClean="0"/>
              <a:t>1</a:t>
            </a:fld>
            <a:endParaRPr lang="en-US"/>
          </a:p>
        </p:txBody>
      </p:sp>
    </p:spTree>
    <p:extLst>
      <p:ext uri="{BB962C8B-B14F-4D97-AF65-F5344CB8AC3E}">
        <p14:creationId xmlns:p14="http://schemas.microsoft.com/office/powerpoint/2010/main" val="2272885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F374F5B9-8B24-7A4E-B5A9-4C8F6F8C6B31}" type="slidenum">
              <a:rPr lang="en-US" smtClean="0"/>
              <a:t>10</a:t>
            </a:fld>
            <a:endParaRPr lang="en-US"/>
          </a:p>
        </p:txBody>
      </p:sp>
    </p:spTree>
    <p:extLst>
      <p:ext uri="{BB962C8B-B14F-4D97-AF65-F5344CB8AC3E}">
        <p14:creationId xmlns:p14="http://schemas.microsoft.com/office/powerpoint/2010/main" val="2516221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a:t>Good afternoon everyone, </a:t>
            </a:r>
          </a:p>
          <a:p>
            <a:endParaRPr lang="en-GB" sz="2400" dirty="0"/>
          </a:p>
          <a:p>
            <a:r>
              <a:rPr lang="en-GB" sz="2400" dirty="0"/>
              <a:t>I have some updates from the Arts Office today on the recipients of the 2026 Artist Bursary Programme, South Dublin Live and a proposed new artwork as part of the D24 </a:t>
            </a:r>
            <a:r>
              <a:rPr lang="en-IE" sz="2400" dirty="0"/>
              <a:t>Neighbourhood Cycle Network. </a:t>
            </a:r>
          </a:p>
          <a:p>
            <a:endParaRPr lang="en-IE" sz="2000" dirty="0"/>
          </a:p>
        </p:txBody>
      </p:sp>
      <p:sp>
        <p:nvSpPr>
          <p:cNvPr id="4" name="Slide Number Placeholder 3"/>
          <p:cNvSpPr>
            <a:spLocks noGrp="1"/>
          </p:cNvSpPr>
          <p:nvPr>
            <p:ph type="sldNum" sz="quarter" idx="5"/>
          </p:nvPr>
        </p:nvSpPr>
        <p:spPr/>
        <p:txBody>
          <a:bodyPr/>
          <a:lstStyle/>
          <a:p>
            <a:fld id="{F374F5B9-8B24-7A4E-B5A9-4C8F6F8C6B31}" type="slidenum">
              <a:rPr lang="en-US" smtClean="0"/>
              <a:t>2</a:t>
            </a:fld>
            <a:endParaRPr lang="en-US"/>
          </a:p>
        </p:txBody>
      </p:sp>
    </p:spTree>
    <p:extLst>
      <p:ext uri="{BB962C8B-B14F-4D97-AF65-F5344CB8AC3E}">
        <p14:creationId xmlns:p14="http://schemas.microsoft.com/office/powerpoint/2010/main" val="892774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057275"/>
            <a:ext cx="5964238" cy="3354388"/>
          </a:xfrm>
        </p:spPr>
      </p:sp>
      <p:sp>
        <p:nvSpPr>
          <p:cNvPr id="3" name="Notes Placeholder 2"/>
          <p:cNvSpPr>
            <a:spLocks noGrp="1"/>
          </p:cNvSpPr>
          <p:nvPr>
            <p:ph type="body" idx="1"/>
          </p:nvPr>
        </p:nvSpPr>
        <p:spPr>
          <a:xfrm>
            <a:off x="680664" y="4610421"/>
            <a:ext cx="5447460" cy="4832341"/>
          </a:xfrm>
        </p:spPr>
        <p:txBody>
          <a:bodyPr/>
          <a:lstStyle/>
          <a:p>
            <a:r>
              <a:rPr lang="en-GB" sz="1200" b="1" dirty="0"/>
              <a:t>Purpose of the Award</a:t>
            </a:r>
          </a:p>
          <a:p>
            <a:endParaRPr lang="en-GB" sz="1200" b="1" dirty="0"/>
          </a:p>
          <a:p>
            <a:r>
              <a:rPr lang="en-IE" sz="1200" dirty="0"/>
              <a:t>The annual </a:t>
            </a:r>
            <a:r>
              <a:rPr lang="en-IE" sz="1200" b="1" dirty="0"/>
              <a:t>Individual Artist Bursary</a:t>
            </a:r>
            <a:r>
              <a:rPr lang="en-IE" sz="1200" dirty="0"/>
              <a:t> supports artists at all career stages and aims to strengthen the local arts sector and expand cultural capacity in South Dublin. This bursary was very competitive and we received </a:t>
            </a:r>
            <a:r>
              <a:rPr lang="en-IE" sz="1200" b="1" dirty="0"/>
              <a:t>59 applications </a:t>
            </a:r>
            <a:r>
              <a:rPr lang="en-IE" sz="1200" dirty="0"/>
              <a:t>for the award. A multidisciplinary panel met in late May and awarded a total of </a:t>
            </a:r>
            <a:r>
              <a:rPr lang="en-IE" sz="1200" b="1" dirty="0"/>
              <a:t>13 bursaries</a:t>
            </a:r>
            <a:r>
              <a:rPr lang="en-IE" sz="1200" dirty="0"/>
              <a:t>. </a:t>
            </a:r>
          </a:p>
          <a:p>
            <a:endParaRPr lang="en-IE" sz="1200" dirty="0"/>
          </a:p>
          <a:p>
            <a:r>
              <a:rPr lang="en-IE" sz="1200" dirty="0"/>
              <a:t>Bursary recipients in the Tallaght area are: </a:t>
            </a:r>
          </a:p>
          <a:p>
            <a:endParaRPr lang="en-IE" sz="1200" dirty="0"/>
          </a:p>
          <a:p>
            <a:r>
              <a:rPr lang="en-GB" sz="1200" b="1" dirty="0"/>
              <a:t>Michela Esposito, Literature, €5000</a:t>
            </a:r>
            <a:br>
              <a:rPr lang="en-GB" sz="1200" dirty="0"/>
            </a:br>
            <a:r>
              <a:rPr lang="en-GB" sz="1200" dirty="0"/>
              <a:t>The writer has been working on a cycle of creative non-fiction with the aim of preparing a manuscript for submission to a publishing house in 2027. The bursary will enable her to: spend time writing the remaining pieces in the collection; revise and edit the pieces with mentorship and writing residences; and submit individual pieces for publication in Irish literary journals..</a:t>
            </a:r>
          </a:p>
          <a:p>
            <a:endParaRPr lang="en-GB" sz="1200" dirty="0"/>
          </a:p>
          <a:p>
            <a:r>
              <a:rPr lang="en-GB" sz="1200" b="1" dirty="0"/>
              <a:t>Susan Murray, Theatre, €5000</a:t>
            </a:r>
            <a:br>
              <a:rPr lang="en-GB" sz="1200" dirty="0"/>
            </a:br>
            <a:r>
              <a:rPr lang="en-GB" sz="1200" dirty="0"/>
              <a:t>This bursary will support her to develop her practice in theatre facilitation and installation performance art under the guidance and support of experienced mentors. It will give her opportunities to expand her network and share a new work in progress as part of the Solo Sirens Festival 2026. </a:t>
            </a:r>
          </a:p>
          <a:p>
            <a:endParaRPr lang="en-IE" sz="1200" dirty="0"/>
          </a:p>
        </p:txBody>
      </p:sp>
      <p:sp>
        <p:nvSpPr>
          <p:cNvPr id="4" name="Slide Number Placeholder 3"/>
          <p:cNvSpPr>
            <a:spLocks noGrp="1"/>
          </p:cNvSpPr>
          <p:nvPr>
            <p:ph type="sldNum" sz="quarter" idx="5"/>
          </p:nvPr>
        </p:nvSpPr>
        <p:spPr/>
        <p:txBody>
          <a:bodyPr/>
          <a:lstStyle/>
          <a:p>
            <a:fld id="{F374F5B9-8B24-7A4E-B5A9-4C8F6F8C6B31}" type="slidenum">
              <a:rPr lang="en-US" smtClean="0"/>
              <a:t>3</a:t>
            </a:fld>
            <a:endParaRPr lang="en-US"/>
          </a:p>
        </p:txBody>
      </p:sp>
    </p:spTree>
    <p:extLst>
      <p:ext uri="{BB962C8B-B14F-4D97-AF65-F5344CB8AC3E}">
        <p14:creationId xmlns:p14="http://schemas.microsoft.com/office/powerpoint/2010/main" val="182003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DA4C4-3FB6-B097-437B-F0BBEFC358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2EFDAD-E282-D5BF-AFC0-6F77063A72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AF3879-42B6-E528-0A44-88CC3CB132CB}"/>
              </a:ext>
            </a:extLst>
          </p:cNvPr>
          <p:cNvSpPr>
            <a:spLocks noGrp="1"/>
          </p:cNvSpPr>
          <p:nvPr>
            <p:ph type="body" idx="1"/>
          </p:nvPr>
        </p:nvSpPr>
        <p:spPr/>
        <p:txBody>
          <a:bodyPr/>
          <a:lstStyle/>
          <a:p>
            <a:endParaRPr lang="en-GB" sz="1800" dirty="0"/>
          </a:p>
          <a:p>
            <a:r>
              <a:rPr lang="en-GB" sz="1800" b="1" dirty="0"/>
              <a:t>Helen Ryan, Visual Art, €2000</a:t>
            </a:r>
            <a:br>
              <a:rPr lang="en-GB" sz="1800" b="1" dirty="0"/>
            </a:br>
            <a:r>
              <a:rPr lang="en-GB" sz="1800" dirty="0"/>
              <a:t>To make a body of work with the theme “unseen” of older and elderly women in the Tallaght area. This will take the form of oil portrait paintings. The bursary will support studio rental, larger canvases and painting materials and paying for classes in RHA School.</a:t>
            </a:r>
          </a:p>
          <a:p>
            <a:endParaRPr lang="en-GB" sz="1800" dirty="0"/>
          </a:p>
          <a:p>
            <a:r>
              <a:rPr lang="en-GB" sz="1800" b="1" dirty="0"/>
              <a:t>Aisha </a:t>
            </a:r>
            <a:r>
              <a:rPr lang="en-GB" sz="1800" b="1" dirty="0" err="1"/>
              <a:t>Boulaji</a:t>
            </a:r>
            <a:r>
              <a:rPr lang="en-GB" sz="1800" b="1" dirty="0"/>
              <a:t>, Film, €2000</a:t>
            </a:r>
            <a:br>
              <a:rPr lang="en-GB" sz="1800" b="1" dirty="0"/>
            </a:br>
            <a:r>
              <a:rPr lang="en-GB" sz="1800" dirty="0"/>
              <a:t>To further develop her practice, through mentorships in music video direction and youth film work, to refine methods of engagement for youth arts facilitation, using music video creation and experimental approaches as tools that encourage creativity.</a:t>
            </a:r>
          </a:p>
          <a:p>
            <a:endParaRPr lang="en-IE" dirty="0"/>
          </a:p>
        </p:txBody>
      </p:sp>
      <p:sp>
        <p:nvSpPr>
          <p:cNvPr id="4" name="Slide Number Placeholder 3">
            <a:extLst>
              <a:ext uri="{FF2B5EF4-FFF2-40B4-BE49-F238E27FC236}">
                <a16:creationId xmlns:a16="http://schemas.microsoft.com/office/drawing/2014/main" id="{D08231BA-C500-4252-5446-D51114D29809}"/>
              </a:ext>
            </a:extLst>
          </p:cNvPr>
          <p:cNvSpPr>
            <a:spLocks noGrp="1"/>
          </p:cNvSpPr>
          <p:nvPr>
            <p:ph type="sldNum" sz="quarter" idx="5"/>
          </p:nvPr>
        </p:nvSpPr>
        <p:spPr/>
        <p:txBody>
          <a:bodyPr/>
          <a:lstStyle/>
          <a:p>
            <a:fld id="{F374F5B9-8B24-7A4E-B5A9-4C8F6F8C6B31}" type="slidenum">
              <a:rPr lang="en-US" smtClean="0"/>
              <a:t>4</a:t>
            </a:fld>
            <a:endParaRPr lang="en-US"/>
          </a:p>
        </p:txBody>
      </p:sp>
    </p:spTree>
    <p:extLst>
      <p:ext uri="{BB962C8B-B14F-4D97-AF65-F5344CB8AC3E}">
        <p14:creationId xmlns:p14="http://schemas.microsoft.com/office/powerpoint/2010/main" val="776483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6128C-8958-E092-F670-34D5782BB9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42B169-90AB-9E58-8BD2-D26335E9F784}"/>
              </a:ext>
            </a:extLst>
          </p:cNvPr>
          <p:cNvSpPr>
            <a:spLocks noGrp="1" noRot="1" noChangeAspect="1"/>
          </p:cNvSpPr>
          <p:nvPr>
            <p:ph type="sldImg"/>
          </p:nvPr>
        </p:nvSpPr>
        <p:spPr>
          <a:xfrm>
            <a:off x="422275" y="506413"/>
            <a:ext cx="5964238" cy="3354387"/>
          </a:xfrm>
        </p:spPr>
      </p:sp>
      <p:sp>
        <p:nvSpPr>
          <p:cNvPr id="3" name="Notes Placeholder 2">
            <a:extLst>
              <a:ext uri="{FF2B5EF4-FFF2-40B4-BE49-F238E27FC236}">
                <a16:creationId xmlns:a16="http://schemas.microsoft.com/office/drawing/2014/main" id="{06501519-0318-29BF-243C-6FF96A6270B2}"/>
              </a:ext>
            </a:extLst>
          </p:cNvPr>
          <p:cNvSpPr>
            <a:spLocks noGrp="1"/>
          </p:cNvSpPr>
          <p:nvPr>
            <p:ph type="body" idx="1"/>
          </p:nvPr>
        </p:nvSpPr>
        <p:spPr>
          <a:xfrm>
            <a:off x="680664" y="4034358"/>
            <a:ext cx="5447460" cy="5040560"/>
          </a:xfrm>
        </p:spPr>
        <p:txBody>
          <a:bodyPr/>
          <a:lstStyle/>
          <a:p>
            <a:r>
              <a:rPr lang="en-GB" sz="1600" b="1" dirty="0"/>
              <a:t>Purpose of the Award</a:t>
            </a:r>
          </a:p>
          <a:p>
            <a:endParaRPr lang="en-GB" sz="1600" b="1" dirty="0"/>
          </a:p>
          <a:p>
            <a:r>
              <a:rPr lang="en-IE" sz="1600" dirty="0"/>
              <a:t>The South Dublin County Council </a:t>
            </a:r>
            <a:r>
              <a:rPr lang="en-IE" sz="1600" b="1" dirty="0"/>
              <a:t>EDI (Equality, Diversity &amp; Inclusion) Artist Practice Bursary 2026</a:t>
            </a:r>
            <a:r>
              <a:rPr lang="en-IE" sz="1600" dirty="0"/>
              <a:t> supports professional artists from under-represented backgrounds, living in South Dublin County Administrative area to develop their artistic practice and professional careers. </a:t>
            </a:r>
            <a:r>
              <a:rPr lang="en-GB" sz="1600" dirty="0"/>
              <a:t>The bursary enables artists to focus on practice development, research, professional development, or the creation of new work. The award recognises the barriers faced by many artists and aims to support inclusive participation in the arts.</a:t>
            </a:r>
          </a:p>
          <a:p>
            <a:endParaRPr lang="en-IE" sz="1600" dirty="0"/>
          </a:p>
          <a:p>
            <a:r>
              <a:rPr lang="en-GB" sz="1600" dirty="0"/>
              <a:t>This year, the EDI Artist Practice Bursary has been awarded to:</a:t>
            </a:r>
          </a:p>
          <a:p>
            <a:endParaRPr lang="en-GB" sz="1600" dirty="0"/>
          </a:p>
          <a:p>
            <a:pPr marL="285750" indent="-285750">
              <a:buFont typeface="Arial" panose="020B0604020202020204" pitchFamily="34" charset="0"/>
              <a:buChar char="•"/>
            </a:pPr>
            <a:r>
              <a:rPr lang="en-GB" sz="1600" dirty="0"/>
              <a:t>Bobbi Byrne - €5,000  </a:t>
            </a:r>
          </a:p>
          <a:p>
            <a:pPr marL="285750" indent="-285750">
              <a:buFont typeface="Arial" panose="020B0604020202020204" pitchFamily="34" charset="0"/>
              <a:buChar char="•"/>
            </a:pPr>
            <a:r>
              <a:rPr lang="en-GB" sz="1600" dirty="0"/>
              <a:t>Tierra Porter - €5,000</a:t>
            </a:r>
          </a:p>
          <a:p>
            <a:pPr marL="285750" indent="-285750">
              <a:buFont typeface="Arial" panose="020B0604020202020204" pitchFamily="34" charset="0"/>
              <a:buChar char="•"/>
            </a:pPr>
            <a:r>
              <a:rPr lang="en-GB" sz="1600" dirty="0"/>
              <a:t>Caitlyn O’Reilly - €1,000</a:t>
            </a:r>
          </a:p>
          <a:p>
            <a:endParaRPr lang="en-IE" sz="1200" dirty="0"/>
          </a:p>
        </p:txBody>
      </p:sp>
      <p:sp>
        <p:nvSpPr>
          <p:cNvPr id="4" name="Slide Number Placeholder 3">
            <a:extLst>
              <a:ext uri="{FF2B5EF4-FFF2-40B4-BE49-F238E27FC236}">
                <a16:creationId xmlns:a16="http://schemas.microsoft.com/office/drawing/2014/main" id="{6EEE18DC-151A-03B0-B496-AEE650B51B16}"/>
              </a:ext>
            </a:extLst>
          </p:cNvPr>
          <p:cNvSpPr>
            <a:spLocks noGrp="1"/>
          </p:cNvSpPr>
          <p:nvPr>
            <p:ph type="sldNum" sz="quarter" idx="5"/>
          </p:nvPr>
        </p:nvSpPr>
        <p:spPr/>
        <p:txBody>
          <a:bodyPr/>
          <a:lstStyle/>
          <a:p>
            <a:fld id="{F374F5B9-8B24-7A4E-B5A9-4C8F6F8C6B31}" type="slidenum">
              <a:rPr lang="en-US" smtClean="0"/>
              <a:t>5</a:t>
            </a:fld>
            <a:endParaRPr lang="en-US"/>
          </a:p>
        </p:txBody>
      </p:sp>
    </p:spTree>
    <p:extLst>
      <p:ext uri="{BB962C8B-B14F-4D97-AF65-F5344CB8AC3E}">
        <p14:creationId xmlns:p14="http://schemas.microsoft.com/office/powerpoint/2010/main" val="4043410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428B0-F9D1-B2E9-738B-6D983596E4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093E3F-011B-B074-5F68-C95E0BE554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315B8B-F9E1-0EA5-F7E1-4A2EC5AE884C}"/>
              </a:ext>
            </a:extLst>
          </p:cNvPr>
          <p:cNvSpPr>
            <a:spLocks noGrp="1"/>
          </p:cNvSpPr>
          <p:nvPr>
            <p:ph type="body" idx="1"/>
          </p:nvPr>
        </p:nvSpPr>
        <p:spPr/>
        <p:txBody>
          <a:bodyPr/>
          <a:lstStyle/>
          <a:p>
            <a:r>
              <a:rPr lang="en-GB" sz="1400" b="1" dirty="0"/>
              <a:t>Purpose of the Award</a:t>
            </a:r>
          </a:p>
          <a:p>
            <a:r>
              <a:rPr lang="en-GB" sz="1400" dirty="0"/>
              <a:t>This award supports an artist working in socially engaged practice to develop and deliver an intercultural arts project in South Dublin County. The award provides €15,000 to research, develop, and realise a project that engages diverse communities and reflects the cultural diversity of South Dublin. This year, the EDI Project Bursary has been awarded to:</a:t>
            </a:r>
          </a:p>
          <a:p>
            <a:endParaRPr lang="en-GB" sz="1400" dirty="0"/>
          </a:p>
          <a:p>
            <a:r>
              <a:rPr lang="en-GB" sz="1400" b="1" dirty="0"/>
              <a:t>Débora Adachi and Kata Varnyu - €15,000</a:t>
            </a:r>
          </a:p>
          <a:p>
            <a:endParaRPr lang="en-GB" sz="1400" b="1" dirty="0"/>
          </a:p>
          <a:p>
            <a:r>
              <a:rPr lang="en-GB" sz="1400" dirty="0"/>
              <a:t>This project bursary will enable artists Débora Adachi and Kata Varnyu to engage with children aged 8–12 from diverse backgrounds in exploring identity, culture, and belonging through creative expression. Across workshops and cultural visits, children will share stories, languages, and traditions, using food as a starting point for artistic exploration. Through illustration, storytelling, drama, and research with families, participants will collaboratively create artworks and performances shaped by their experiences. </a:t>
            </a:r>
          </a:p>
          <a:p>
            <a:endParaRPr lang="en-IE" sz="1100" dirty="0"/>
          </a:p>
        </p:txBody>
      </p:sp>
      <p:sp>
        <p:nvSpPr>
          <p:cNvPr id="4" name="Slide Number Placeholder 3">
            <a:extLst>
              <a:ext uri="{FF2B5EF4-FFF2-40B4-BE49-F238E27FC236}">
                <a16:creationId xmlns:a16="http://schemas.microsoft.com/office/drawing/2014/main" id="{8B80D0E4-3DFA-53E2-C6D7-5F9868CDEA74}"/>
              </a:ext>
            </a:extLst>
          </p:cNvPr>
          <p:cNvSpPr>
            <a:spLocks noGrp="1"/>
          </p:cNvSpPr>
          <p:nvPr>
            <p:ph type="sldNum" sz="quarter" idx="5"/>
          </p:nvPr>
        </p:nvSpPr>
        <p:spPr/>
        <p:txBody>
          <a:bodyPr/>
          <a:lstStyle/>
          <a:p>
            <a:fld id="{F374F5B9-8B24-7A4E-B5A9-4C8F6F8C6B31}" type="slidenum">
              <a:rPr lang="en-US" smtClean="0"/>
              <a:t>6</a:t>
            </a:fld>
            <a:endParaRPr lang="en-US"/>
          </a:p>
        </p:txBody>
      </p:sp>
    </p:spTree>
    <p:extLst>
      <p:ext uri="{BB962C8B-B14F-4D97-AF65-F5344CB8AC3E}">
        <p14:creationId xmlns:p14="http://schemas.microsoft.com/office/powerpoint/2010/main" val="1975280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174B5-9B2C-073C-54D7-405A0154CB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84B19F-0423-9DCB-9630-6A0B3C0236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9E541B-0EE8-59E5-450C-4DFA0BA9F70B}"/>
              </a:ext>
            </a:extLst>
          </p:cNvPr>
          <p:cNvSpPr>
            <a:spLocks noGrp="1"/>
          </p:cNvSpPr>
          <p:nvPr>
            <p:ph type="body" idx="1"/>
          </p:nvPr>
        </p:nvSpPr>
        <p:spPr/>
        <p:txBody>
          <a:bodyPr/>
          <a:lstStyle/>
          <a:p>
            <a:r>
              <a:rPr lang="en-GB" sz="1600" b="1" dirty="0"/>
              <a:t>Purpose of the Award</a:t>
            </a:r>
          </a:p>
          <a:p>
            <a:endParaRPr lang="en-GB" sz="1600" b="1" dirty="0"/>
          </a:p>
          <a:p>
            <a:r>
              <a:rPr lang="en-IE" sz="1600" dirty="0"/>
              <a:t>The Annette Halpin award is for young musicians, composers, singers, producers living in South Dublin County Council’s Administrative Area. The award is funded by South Dublin County Council and the Halpin Family. It was established to celebrate the legacy of Annette Halpin, a singer / songwriter from Tallaght widely known for her role in community activism and community development who passed away in 2009. </a:t>
            </a:r>
          </a:p>
          <a:p>
            <a:endParaRPr lang="en-IE" sz="1600" dirty="0"/>
          </a:p>
          <a:p>
            <a:r>
              <a:rPr lang="en-IE" sz="1600" dirty="0"/>
              <a:t>The bursary recipients for 2026 are</a:t>
            </a:r>
          </a:p>
          <a:p>
            <a:pPr marL="285750" indent="-285750">
              <a:buFont typeface="Arial" panose="020B0604020202020204" pitchFamily="34" charset="0"/>
              <a:buChar char="•"/>
            </a:pPr>
            <a:r>
              <a:rPr lang="en-IE" sz="1600" dirty="0"/>
              <a:t>Michael Afam - €1,000</a:t>
            </a:r>
          </a:p>
          <a:p>
            <a:pPr marL="285750" indent="-285750">
              <a:buFont typeface="Arial" panose="020B0604020202020204" pitchFamily="34" charset="0"/>
              <a:buChar char="•"/>
            </a:pPr>
            <a:r>
              <a:rPr lang="en-IE" sz="1600" dirty="0"/>
              <a:t>Niall O’Brien - €1,000</a:t>
            </a:r>
          </a:p>
          <a:p>
            <a:endParaRPr lang="en-IE" sz="1600" dirty="0"/>
          </a:p>
          <a:p>
            <a:endParaRPr lang="en-GB" sz="1600" dirty="0"/>
          </a:p>
          <a:p>
            <a:endParaRPr lang="en-IE" sz="1400" dirty="0"/>
          </a:p>
        </p:txBody>
      </p:sp>
      <p:sp>
        <p:nvSpPr>
          <p:cNvPr id="4" name="Slide Number Placeholder 3">
            <a:extLst>
              <a:ext uri="{FF2B5EF4-FFF2-40B4-BE49-F238E27FC236}">
                <a16:creationId xmlns:a16="http://schemas.microsoft.com/office/drawing/2014/main" id="{9B662B64-92C7-15C2-FF37-EB710BA36B98}"/>
              </a:ext>
            </a:extLst>
          </p:cNvPr>
          <p:cNvSpPr>
            <a:spLocks noGrp="1"/>
          </p:cNvSpPr>
          <p:nvPr>
            <p:ph type="sldNum" sz="quarter" idx="5"/>
          </p:nvPr>
        </p:nvSpPr>
        <p:spPr/>
        <p:txBody>
          <a:bodyPr/>
          <a:lstStyle/>
          <a:p>
            <a:fld id="{F374F5B9-8B24-7A4E-B5A9-4C8F6F8C6B31}" type="slidenum">
              <a:rPr lang="en-US" smtClean="0"/>
              <a:t>7</a:t>
            </a:fld>
            <a:endParaRPr lang="en-US"/>
          </a:p>
        </p:txBody>
      </p:sp>
    </p:spTree>
    <p:extLst>
      <p:ext uri="{BB962C8B-B14F-4D97-AF65-F5344CB8AC3E}">
        <p14:creationId xmlns:p14="http://schemas.microsoft.com/office/powerpoint/2010/main" val="1507842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227013"/>
            <a:ext cx="5964238" cy="3354387"/>
          </a:xfrm>
        </p:spPr>
      </p:sp>
      <p:sp>
        <p:nvSpPr>
          <p:cNvPr id="3" name="Notes Placeholder 2"/>
          <p:cNvSpPr>
            <a:spLocks noGrp="1"/>
          </p:cNvSpPr>
          <p:nvPr>
            <p:ph type="body" idx="1"/>
          </p:nvPr>
        </p:nvSpPr>
        <p:spPr>
          <a:xfrm>
            <a:off x="680664" y="3727875"/>
            <a:ext cx="5447460" cy="5552421"/>
          </a:xfrm>
        </p:spPr>
        <p:txBody>
          <a:bodyPr/>
          <a:lstStyle/>
          <a:p>
            <a:pPr marL="0" marR="0" lvl="0" indent="0" algn="l" defTabSz="554401" rtl="0" eaLnBrk="1" fontAlgn="auto" latinLnBrk="0" hangingPunct="1">
              <a:lnSpc>
                <a:spcPct val="100000"/>
              </a:lnSpc>
              <a:spcBef>
                <a:spcPts val="0"/>
              </a:spcBef>
              <a:spcAft>
                <a:spcPts val="0"/>
              </a:spcAft>
              <a:buClrTx/>
              <a:buSzTx/>
              <a:buFontTx/>
              <a:buNone/>
              <a:tabLst/>
              <a:defRPr/>
            </a:pPr>
            <a:r>
              <a:rPr lang="en-GB" sz="1200" kern="100" dirty="0">
                <a:ea typeface="Calibri" panose="020F0502020204030204" pitchFamily="34" charset="0"/>
                <a:cs typeface="Times New Roman" panose="02020603050405020304" pitchFamily="18" charset="0"/>
              </a:rPr>
              <a:t>South Dublin Live is a vibrant programme of performances, bringing people together in local spaces across South Dublin County to connect through culture and creativity, while providing a platform for artists to present their work. South Dublin Live 2026 is a programme of indoor and outdoor events, taking place between </a:t>
            </a:r>
            <a:r>
              <a:rPr lang="en-GB" sz="1200" b="1" kern="100" dirty="0">
                <a:ea typeface="Calibri" panose="020F0502020204030204" pitchFamily="34" charset="0"/>
                <a:cs typeface="Times New Roman" panose="02020603050405020304" pitchFamily="18" charset="0"/>
              </a:rPr>
              <a:t>30th May </a:t>
            </a:r>
            <a:r>
              <a:rPr lang="en-GB" sz="1200" kern="100" dirty="0">
                <a:ea typeface="Calibri" panose="020F0502020204030204" pitchFamily="34" charset="0"/>
                <a:cs typeface="Times New Roman" panose="02020603050405020304" pitchFamily="18" charset="0"/>
              </a:rPr>
              <a:t>and </a:t>
            </a:r>
            <a:r>
              <a:rPr lang="en-GB" sz="1200" b="1" kern="100" dirty="0">
                <a:ea typeface="Calibri" panose="020F0502020204030204" pitchFamily="34" charset="0"/>
                <a:cs typeface="Times New Roman" panose="02020603050405020304" pitchFamily="18" charset="0"/>
              </a:rPr>
              <a:t>18th September 2026. </a:t>
            </a:r>
            <a:r>
              <a:rPr lang="en-GB" sz="1200" kern="100" dirty="0">
                <a:ea typeface="Calibri" panose="020F0502020204030204" pitchFamily="34" charset="0"/>
                <a:cs typeface="Times New Roman" panose="02020603050405020304" pitchFamily="18" charset="0"/>
              </a:rPr>
              <a:t>Some events taking place as part of South Dublin Live are:</a:t>
            </a:r>
          </a:p>
          <a:p>
            <a:pPr marL="0" marR="0" lvl="0" indent="0" algn="l" defTabSz="554401" rtl="0" eaLnBrk="1" fontAlgn="auto" latinLnBrk="0" hangingPunct="1">
              <a:lnSpc>
                <a:spcPct val="100000"/>
              </a:lnSpc>
              <a:spcBef>
                <a:spcPts val="0"/>
              </a:spcBef>
              <a:spcAft>
                <a:spcPts val="0"/>
              </a:spcAft>
              <a:buClrTx/>
              <a:buSzTx/>
              <a:buFontTx/>
              <a:buNone/>
              <a:tabLst/>
              <a:defRPr/>
            </a:pPr>
            <a:endParaRPr lang="en-IE" sz="1200" b="1" kern="100" dirty="0">
              <a:effectLst/>
              <a:ea typeface="Calibri" panose="020F0502020204030204" pitchFamily="34" charset="0"/>
              <a:cs typeface="Times New Roman" panose="02020603050405020304" pitchFamily="18" charset="0"/>
            </a:endParaRPr>
          </a:p>
          <a:p>
            <a:pPr marL="0" marR="0" lvl="0" indent="0" algn="l" defTabSz="554401" rtl="0" eaLnBrk="1" fontAlgn="auto" latinLnBrk="0" hangingPunct="1">
              <a:lnSpc>
                <a:spcPct val="100000"/>
              </a:lnSpc>
              <a:spcBef>
                <a:spcPts val="0"/>
              </a:spcBef>
              <a:spcAft>
                <a:spcPts val="0"/>
              </a:spcAft>
              <a:buClrTx/>
              <a:buSzTx/>
              <a:buFontTx/>
              <a:buNone/>
              <a:tabLst/>
              <a:defRPr/>
            </a:pPr>
            <a:r>
              <a:rPr lang="en-IE" sz="1200" b="1" kern="100" dirty="0">
                <a:effectLst/>
                <a:ea typeface="Calibri" panose="020F0502020204030204" pitchFamily="34" charset="0"/>
                <a:cs typeface="Times New Roman" panose="02020603050405020304" pitchFamily="18" charset="0"/>
              </a:rPr>
              <a:t>Sat 6 Jun, 5pm</a:t>
            </a:r>
            <a:br>
              <a:rPr lang="en-IE" sz="1200" b="1" kern="100" dirty="0">
                <a:effectLst/>
                <a:ea typeface="Calibri" panose="020F0502020204030204" pitchFamily="34" charset="0"/>
                <a:cs typeface="Times New Roman" panose="02020603050405020304" pitchFamily="18" charset="0"/>
              </a:rPr>
            </a:br>
            <a:r>
              <a:rPr lang="en-IE" sz="1200" b="1" kern="100" dirty="0">
                <a:effectLst/>
                <a:ea typeface="Calibri" panose="020F0502020204030204" pitchFamily="34" charset="0"/>
                <a:cs typeface="Times New Roman" panose="02020603050405020304" pitchFamily="18" charset="0"/>
              </a:rPr>
              <a:t>The Night Belongs to Us in Parthalán Place</a:t>
            </a:r>
            <a:endParaRPr lang="en-IE" sz="1200" dirty="0"/>
          </a:p>
          <a:p>
            <a:pPr marL="0" marR="0" lvl="0" indent="0" algn="l" defTabSz="554401" rtl="0" eaLnBrk="1" fontAlgn="auto" latinLnBrk="0" hangingPunct="1">
              <a:lnSpc>
                <a:spcPct val="100000"/>
              </a:lnSpc>
              <a:spcBef>
                <a:spcPts val="0"/>
              </a:spcBef>
              <a:spcAft>
                <a:spcPts val="0"/>
              </a:spcAft>
              <a:buClrTx/>
              <a:buSzTx/>
              <a:buFontTx/>
              <a:buNone/>
              <a:tabLst/>
              <a:defRPr/>
            </a:pPr>
            <a:r>
              <a:rPr lang="en-IE" sz="1200" kern="100" dirty="0">
                <a:effectLst/>
                <a:ea typeface="Calibri" panose="020F0502020204030204" pitchFamily="34" charset="0"/>
                <a:cs typeface="Times New Roman" panose="02020603050405020304" pitchFamily="18" charset="0"/>
              </a:rPr>
              <a:t>A vibrant, youth-led arts initiative in South Dublin that hosts live gigs, DJ sets, and acoustic performances for youth participants and spectators. </a:t>
            </a:r>
          </a:p>
          <a:p>
            <a:pPr marL="0" marR="0" lvl="0" indent="0" algn="l" defTabSz="554401" rtl="0" eaLnBrk="1" fontAlgn="auto" latinLnBrk="0" hangingPunct="1">
              <a:lnSpc>
                <a:spcPct val="100000"/>
              </a:lnSpc>
              <a:spcBef>
                <a:spcPts val="0"/>
              </a:spcBef>
              <a:spcAft>
                <a:spcPts val="0"/>
              </a:spcAft>
              <a:buClrTx/>
              <a:buSzTx/>
              <a:buFontTx/>
              <a:buNone/>
              <a:tabLst/>
              <a:defRPr/>
            </a:pPr>
            <a:endParaRPr lang="en-IE" sz="1200" kern="100" dirty="0">
              <a:effectLst/>
              <a:ea typeface="Calibri" panose="020F0502020204030204" pitchFamily="34" charset="0"/>
              <a:cs typeface="Times New Roman" panose="02020603050405020304" pitchFamily="18" charset="0"/>
            </a:endParaRPr>
          </a:p>
          <a:p>
            <a:pPr marL="0" marR="0" lvl="0" indent="0" algn="l" defTabSz="554401" rtl="0" eaLnBrk="1" fontAlgn="auto" latinLnBrk="0" hangingPunct="1">
              <a:lnSpc>
                <a:spcPct val="100000"/>
              </a:lnSpc>
              <a:spcBef>
                <a:spcPts val="0"/>
              </a:spcBef>
              <a:spcAft>
                <a:spcPts val="0"/>
              </a:spcAft>
              <a:buClrTx/>
              <a:buSzTx/>
              <a:buFontTx/>
              <a:buNone/>
              <a:tabLst/>
              <a:defRPr/>
            </a:pPr>
            <a:r>
              <a:rPr lang="en-IE" sz="1200" b="1" dirty="0"/>
              <a:t>Thurs 25 June, 7pm</a:t>
            </a:r>
            <a:br>
              <a:rPr lang="en-IE" sz="1200" b="1" dirty="0"/>
            </a:br>
            <a:r>
              <a:rPr lang="en-IE" sz="1200" b="1" dirty="0"/>
              <a:t>The Night Belongs to Us in Rua Red </a:t>
            </a:r>
            <a:endParaRPr lang="en-IE" sz="1200" dirty="0"/>
          </a:p>
          <a:p>
            <a:pPr marL="0" marR="0" lvl="0" indent="0" algn="l" defTabSz="554401" rtl="0" eaLnBrk="1" fontAlgn="auto" latinLnBrk="0" hangingPunct="1">
              <a:lnSpc>
                <a:spcPct val="100000"/>
              </a:lnSpc>
              <a:spcBef>
                <a:spcPts val="0"/>
              </a:spcBef>
              <a:spcAft>
                <a:spcPts val="0"/>
              </a:spcAft>
              <a:buClrTx/>
              <a:buSzTx/>
              <a:buFontTx/>
              <a:buNone/>
              <a:tabLst/>
              <a:defRPr/>
            </a:pPr>
            <a:r>
              <a:rPr lang="en-IE" sz="1200" dirty="0"/>
              <a:t>An open mic night for young people interest in performing and tyring out new music created.</a:t>
            </a:r>
          </a:p>
          <a:p>
            <a:endParaRPr lang="en-IE" sz="1200" dirty="0"/>
          </a:p>
          <a:p>
            <a:r>
              <a:rPr lang="en-GB" sz="1200" b="1" dirty="0"/>
              <a:t>Thurs 9 July</a:t>
            </a:r>
          </a:p>
          <a:p>
            <a:r>
              <a:rPr lang="en-GB" sz="1200" b="1" dirty="0"/>
              <a:t>Feathered Friends in Brookfield Youth and Community Centre</a:t>
            </a:r>
          </a:p>
          <a:p>
            <a:pPr marL="0" marR="0" lvl="0" indent="0" algn="l" defTabSz="554401" rtl="0" eaLnBrk="1" fontAlgn="auto" latinLnBrk="0" hangingPunct="1">
              <a:lnSpc>
                <a:spcPct val="100000"/>
              </a:lnSpc>
              <a:spcBef>
                <a:spcPts val="0"/>
              </a:spcBef>
              <a:spcAft>
                <a:spcPts val="0"/>
              </a:spcAft>
              <a:buClrTx/>
              <a:buSzTx/>
              <a:buFontTx/>
              <a:buNone/>
              <a:tabLst/>
              <a:defRPr/>
            </a:pPr>
            <a:r>
              <a:rPr lang="en-GB" sz="1200" dirty="0"/>
              <a:t>Freshly Ground Theatre presents an immersive theatre experience for children and families that encourages audiences to participate, play, and use their imagination. Led by storyteller and bird enthusiast Mr Feathers, audiences help invent a brand-new species of bird, brought to life through live illustration and collaborative storytelling.</a:t>
            </a:r>
          </a:p>
          <a:p>
            <a:endParaRPr lang="en-IE" sz="1200" dirty="0"/>
          </a:p>
          <a:p>
            <a:pPr marL="0" marR="0" lvl="0" indent="0" algn="l" defTabSz="554401" rtl="0" eaLnBrk="1" fontAlgn="auto" latinLnBrk="0" hangingPunct="1">
              <a:lnSpc>
                <a:spcPct val="100000"/>
              </a:lnSpc>
              <a:spcBef>
                <a:spcPts val="0"/>
              </a:spcBef>
              <a:spcAft>
                <a:spcPts val="0"/>
              </a:spcAft>
              <a:buClrTx/>
              <a:buSzTx/>
              <a:buFontTx/>
              <a:buNone/>
              <a:tabLst/>
              <a:defRPr/>
            </a:pPr>
            <a:r>
              <a:rPr lang="en-GB" sz="1200" b="1" dirty="0"/>
              <a:t>Sat 11 July, 1-7.30pm </a:t>
            </a:r>
            <a:br>
              <a:rPr lang="en-GB" sz="1200" b="1" dirty="0"/>
            </a:br>
            <a:r>
              <a:rPr lang="en-GB" sz="1200" b="1" dirty="0" err="1"/>
              <a:t>SubSounds</a:t>
            </a:r>
            <a:r>
              <a:rPr lang="en-GB" sz="1200" b="1" dirty="0"/>
              <a:t> Youth Music Festival in Parthalán Place </a:t>
            </a:r>
            <a:endParaRPr lang="en-IE" sz="1200" dirty="0"/>
          </a:p>
          <a:p>
            <a:pPr marL="0" marR="0" lvl="0" indent="0" algn="l" defTabSz="554401" rtl="0" eaLnBrk="1" fontAlgn="auto" latinLnBrk="0" hangingPunct="1">
              <a:lnSpc>
                <a:spcPct val="100000"/>
              </a:lnSpc>
              <a:spcBef>
                <a:spcPts val="0"/>
              </a:spcBef>
              <a:spcAft>
                <a:spcPts val="0"/>
              </a:spcAft>
              <a:buClrTx/>
              <a:buSzTx/>
              <a:buFontTx/>
              <a:buNone/>
              <a:tabLst/>
              <a:defRPr/>
            </a:pPr>
            <a:r>
              <a:rPr lang="en-GB" sz="1200" dirty="0"/>
              <a:t>A free, youth-led music festival taking place featuring local emerging musicians, songwriters and DJs supported by established artists on four dynamic live performance stages, including a dedicated second stage for acoustic sets and live DJ performances.</a:t>
            </a:r>
            <a:endParaRPr lang="en-IE" sz="1200" kern="100" dirty="0">
              <a:effectLst/>
              <a:ea typeface="Calibri" panose="020F0502020204030204" pitchFamily="34" charset="0"/>
              <a:cs typeface="Times New Roman" panose="02020603050405020304" pitchFamily="18" charset="0"/>
            </a:endParaRPr>
          </a:p>
          <a:p>
            <a:endParaRPr lang="en-IE" sz="1200" dirty="0"/>
          </a:p>
          <a:p>
            <a:endParaRPr lang="en-IE" sz="1200" dirty="0"/>
          </a:p>
          <a:p>
            <a:endParaRPr lang="en-IE" sz="1200" dirty="0"/>
          </a:p>
        </p:txBody>
      </p:sp>
      <p:sp>
        <p:nvSpPr>
          <p:cNvPr id="4" name="Slide Number Placeholder 3"/>
          <p:cNvSpPr>
            <a:spLocks noGrp="1"/>
          </p:cNvSpPr>
          <p:nvPr>
            <p:ph type="sldNum" sz="quarter" idx="5"/>
          </p:nvPr>
        </p:nvSpPr>
        <p:spPr/>
        <p:txBody>
          <a:bodyPr/>
          <a:lstStyle/>
          <a:p>
            <a:fld id="{F374F5B9-8B24-7A4E-B5A9-4C8F6F8C6B31}" type="slidenum">
              <a:rPr lang="en-US" smtClean="0"/>
              <a:t>8</a:t>
            </a:fld>
            <a:endParaRPr lang="en-US"/>
          </a:p>
        </p:txBody>
      </p:sp>
    </p:spTree>
    <p:extLst>
      <p:ext uri="{BB962C8B-B14F-4D97-AF65-F5344CB8AC3E}">
        <p14:creationId xmlns:p14="http://schemas.microsoft.com/office/powerpoint/2010/main" val="182003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33388"/>
            <a:ext cx="5964238" cy="3354387"/>
          </a:xfrm>
        </p:spPr>
      </p:sp>
      <p:sp>
        <p:nvSpPr>
          <p:cNvPr id="3" name="Notes Placeholder 2"/>
          <p:cNvSpPr>
            <a:spLocks noGrp="1"/>
          </p:cNvSpPr>
          <p:nvPr>
            <p:ph type="body" idx="1"/>
          </p:nvPr>
        </p:nvSpPr>
        <p:spPr>
          <a:xfrm>
            <a:off x="680664" y="3986977"/>
            <a:ext cx="5447460" cy="5256584"/>
          </a:xfrm>
        </p:spPr>
        <p:txBody>
          <a:bodyPr/>
          <a:lstStyle/>
          <a:p>
            <a:r>
              <a:rPr lang="en-IE" sz="1800" b="1" dirty="0"/>
              <a:t>SDCC Arts Office and Active Travel</a:t>
            </a:r>
            <a:r>
              <a:rPr lang="en-IE" sz="1800" dirty="0"/>
              <a:t> invite Tallaght residents to attend an online meeting this Wednesday evening, the 24</a:t>
            </a:r>
            <a:r>
              <a:rPr lang="en-IE" sz="1800" baseline="30000" dirty="0"/>
              <a:t>th</a:t>
            </a:r>
            <a:r>
              <a:rPr lang="en-IE" sz="1800" dirty="0"/>
              <a:t> of June at 6.30pm to discuss proposals for a new public artwork as part of the D24 Neighbourhood Cycle Network adjacent to the Whitestown Way/</a:t>
            </a:r>
            <a:r>
              <a:rPr lang="en-IE" sz="1800" dirty="0" err="1"/>
              <a:t>Firhouse</a:t>
            </a:r>
            <a:r>
              <a:rPr lang="en-IE" sz="1800" dirty="0"/>
              <a:t> Road West roundabout. </a:t>
            </a:r>
          </a:p>
          <a:p>
            <a:endParaRPr lang="en-IE" sz="1800" dirty="0"/>
          </a:p>
          <a:p>
            <a:r>
              <a:rPr lang="en-IE" sz="1800" dirty="0"/>
              <a:t>This online session offers a valuable opportunity to learn more about the project, explore its vision, and understand how the artwork will contribute to the area. All Councillors should have received a link last week to the meeting. </a:t>
            </a:r>
          </a:p>
          <a:p>
            <a:endParaRPr lang="en-IE" sz="1800" dirty="0"/>
          </a:p>
          <a:p>
            <a:r>
              <a:rPr lang="en-IE" sz="1800" dirty="0"/>
              <a:t>There is also a form available for residents to contribute ideas and comments:</a:t>
            </a:r>
          </a:p>
          <a:p>
            <a:r>
              <a:rPr lang="en-IE" sz="1800" b="1" u="sng" dirty="0">
                <a:hlinkClick r:id="rId3">
                  <a:extLst>
                    <a:ext uri="{A12FA001-AC4F-418D-AE19-62706E023703}">
                      <ahyp:hlinkClr xmlns:ahyp="http://schemas.microsoft.com/office/drawing/2018/hyperlinkcolor" val="tx"/>
                    </a:ext>
                  </a:extLst>
                </a:hlinkClick>
              </a:rPr>
              <a:t>D24 Neighbourhood Cycle Network - Public Artwork Consultation – Fill in form</a:t>
            </a:r>
            <a:endParaRPr lang="en-IE" sz="1800" b="1" dirty="0"/>
          </a:p>
          <a:p>
            <a:endParaRPr lang="en-IE" sz="1400" dirty="0"/>
          </a:p>
        </p:txBody>
      </p:sp>
      <p:sp>
        <p:nvSpPr>
          <p:cNvPr id="4" name="Slide Number Placeholder 3"/>
          <p:cNvSpPr>
            <a:spLocks noGrp="1"/>
          </p:cNvSpPr>
          <p:nvPr>
            <p:ph type="sldNum" sz="quarter" idx="5"/>
          </p:nvPr>
        </p:nvSpPr>
        <p:spPr/>
        <p:txBody>
          <a:bodyPr/>
          <a:lstStyle/>
          <a:p>
            <a:fld id="{F374F5B9-8B24-7A4E-B5A9-4C8F6F8C6B31}" type="slidenum">
              <a:rPr lang="en-US" smtClean="0"/>
              <a:t>9</a:t>
            </a:fld>
            <a:endParaRPr lang="en-US"/>
          </a:p>
        </p:txBody>
      </p:sp>
    </p:spTree>
    <p:extLst>
      <p:ext uri="{BB962C8B-B14F-4D97-AF65-F5344CB8AC3E}">
        <p14:creationId xmlns:p14="http://schemas.microsoft.com/office/powerpoint/2010/main" val="1971955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1D95CDCD-42B4-F2ED-08FF-8F67E72B46F6}"/>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35213" y="406175"/>
            <a:ext cx="4422824" cy="482259"/>
          </a:xfrm>
          <a:prstGeom prst="rect">
            <a:avLst/>
          </a:prstGeom>
        </p:spPr>
      </p:pic>
      <p:sp>
        <p:nvSpPr>
          <p:cNvPr id="78" name="Date Placeholder 77">
            <a:extLst>
              <a:ext uri="{FF2B5EF4-FFF2-40B4-BE49-F238E27FC236}">
                <a16:creationId xmlns:a16="http://schemas.microsoft.com/office/drawing/2014/main" id="{262636F5-0CB7-769F-E345-661FECC807EB}"/>
              </a:ext>
            </a:extLst>
          </p:cNvPr>
          <p:cNvSpPr>
            <a:spLocks noGrp="1"/>
          </p:cNvSpPr>
          <p:nvPr>
            <p:ph type="dt" sz="half" idx="13"/>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a:t>May 2025</a:t>
            </a:r>
            <a:endParaRPr lang="en-GB"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1 image)">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n-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141"/>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p>
            <a:pPr algn="ctr"/>
            <a:r>
              <a:rPr lang="en-GB"/>
              <a:t>May 2025</a:t>
            </a:r>
            <a:endParaRPr lang="en-GB" dirty="0"/>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p>
            <a:endParaRPr lang="en-GB" dirty="0"/>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2905467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p>
            <a:pPr algn="ctr"/>
            <a:r>
              <a:rPr lang="en-GB"/>
              <a:t>May 2025</a:t>
            </a:r>
            <a:endParaRPr lang="en-GB" dirty="0"/>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p>
            <a:endParaRPr lang="en-GB" dirty="0"/>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1903931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4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878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0270"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0270"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Tree>
    <p:extLst>
      <p:ext uri="{BB962C8B-B14F-4D97-AF65-F5344CB8AC3E}">
        <p14:creationId xmlns:p14="http://schemas.microsoft.com/office/powerpoint/2010/main" val="2420641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2 column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0667"/>
            <a:ext cx="3974145" cy="2143502"/>
          </a:xfrm>
          <a:prstGeom prst="rect">
            <a:avLst/>
          </a:prstGeom>
        </p:spPr>
        <p:txBody>
          <a:bodyPr lIns="0" tIns="0" rIns="0" bIns="0" anchor="t" anchorCtr="0"/>
          <a:lstStyle>
            <a:lvl1pPr>
              <a:defRPr sz="4609" b="0" i="0">
                <a:solidFill>
                  <a:srgbClr val="363A92"/>
                </a:solidFill>
                <a:latin typeface="+mj-lt"/>
                <a:cs typeface="Arial" panose="020B0604020202020204" pitchFamily="34" charset="0"/>
              </a:defRPr>
            </a:lvl1pPr>
          </a:lstStyle>
          <a:p>
            <a:r>
              <a:rPr lang="en-IE" dirty="0"/>
              <a:t>Page title goes here</a:t>
            </a:r>
            <a:endParaRPr dirty="0"/>
          </a:p>
        </p:txBody>
      </p:sp>
      <p:sp>
        <p:nvSpPr>
          <p:cNvPr id="3" name="Holder 3"/>
          <p:cNvSpPr>
            <a:spLocks noGrp="1"/>
          </p:cNvSpPr>
          <p:nvPr>
            <p:ph type="body" idx="1" hasCustomPrompt="1"/>
          </p:nvPr>
        </p:nvSpPr>
        <p:spPr>
          <a:xfrm>
            <a:off x="5264203"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rgbClr val="363A92"/>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dirty="0"/>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Tree>
    <p:extLst>
      <p:ext uri="{BB962C8B-B14F-4D97-AF65-F5344CB8AC3E}">
        <p14:creationId xmlns:p14="http://schemas.microsoft.com/office/powerpoint/2010/main" val="792388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page">
    <p:bg>
      <p:bgPr>
        <a:solidFill>
          <a:srgbClr val="E6F5FD"/>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442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9676"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9676"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4883"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4883"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60090"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60090"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5298"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5298"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9676"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4883"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60090"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5298"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20647"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82436"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7015"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585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68288"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2867"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9106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54140"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871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6269"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239990"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456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5591531" cy="856798"/>
          </a:xfrm>
        </p:spPr>
        <p:txBody>
          <a:bodyPr/>
          <a:lstStyle>
            <a:lvl1pPr>
              <a:defRPr/>
            </a:lvl1pPr>
          </a:lstStyle>
          <a:p>
            <a:r>
              <a:rPr lang="en-US" dirty="0"/>
              <a:t>Meet the team</a:t>
            </a:r>
            <a:endParaRPr lang="en-GB" dirty="0"/>
          </a:p>
        </p:txBody>
      </p:sp>
    </p:spTree>
    <p:extLst>
      <p:ext uri="{BB962C8B-B14F-4D97-AF65-F5344CB8AC3E}">
        <p14:creationId xmlns:p14="http://schemas.microsoft.com/office/powerpoint/2010/main" val="2414836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chart/graph)">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dirty="0"/>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p:txBody>
          <a:bodyPr/>
          <a:lstStyle>
            <a:lvl1pPr>
              <a:defRPr/>
            </a:lvl1pPr>
          </a:lstStyle>
          <a:p>
            <a:r>
              <a:rPr lang="en-US" dirty="0"/>
              <a:t>Page title goes here</a:t>
            </a:r>
            <a:endParaRPr lang="en-GB" dirty="0"/>
          </a:p>
        </p:txBody>
      </p:sp>
    </p:spTree>
    <p:extLst>
      <p:ext uri="{BB962C8B-B14F-4D97-AF65-F5344CB8AC3E}">
        <p14:creationId xmlns:p14="http://schemas.microsoft.com/office/powerpoint/2010/main" val="869744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1 image)">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n-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628"/>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lvl1pPr>
              <a:defRPr>
                <a:solidFill>
                  <a:schemeClr val="bg1"/>
                </a:solidFill>
              </a:defRPr>
            </a:lvl1pPr>
          </a:lstStyle>
          <a:p>
            <a:pPr algn="ctr"/>
            <a:r>
              <a:rPr lang="en-GB"/>
              <a:t>May 2025</a:t>
            </a:r>
            <a:endParaRPr lang="en-GB" dirty="0"/>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lvl1pPr>
              <a:defRPr>
                <a:solidFill>
                  <a:schemeClr val="bg1"/>
                </a:solidFill>
              </a:defRPr>
            </a:lvl1pPr>
          </a:lstStyle>
          <a:p>
            <a:endParaRPr lang="en-GB" dirty="0"/>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lvl1pPr>
              <a:defRPr>
                <a:solidFill>
                  <a:schemeClr val="bg1"/>
                </a:solidFill>
              </a:defRPr>
            </a:lvl1pPr>
          </a:lstStyle>
          <a:p>
            <a:fld id="{F4FB2FA0-B311-4FD1-A6C3-B0014DBF514B}" type="slidenum">
              <a:rPr lang="en-GB" smtClean="0"/>
              <a:pPr/>
              <a:t>‹#›</a:t>
            </a:fld>
            <a:endParaRPr lang="en-GB" dirty="0"/>
          </a:p>
        </p:txBody>
      </p:sp>
      <p:pic>
        <p:nvPicPr>
          <p:cNvPr id="4" name="Picture 287">
            <a:extLst>
              <a:ext uri="{FF2B5EF4-FFF2-40B4-BE49-F238E27FC236}">
                <a16:creationId xmlns:a16="http://schemas.microsoft.com/office/drawing/2014/main" id="{6C76B594-542C-67F1-F354-78EAA3BC3B70}"/>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3083955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lvl1pPr>
              <a:defRPr>
                <a:solidFill>
                  <a:schemeClr val="bg1"/>
                </a:solidFill>
              </a:defRPr>
            </a:lvl1pPr>
          </a:lstStyle>
          <a:p>
            <a:pPr algn="ctr"/>
            <a:r>
              <a:rPr lang="en-GB"/>
              <a:t>May 2025</a:t>
            </a:r>
            <a:endParaRPr lang="en-GB" dirty="0"/>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lvl1pPr>
              <a:defRPr>
                <a:solidFill>
                  <a:schemeClr val="bg1"/>
                </a:solidFill>
              </a:defRPr>
            </a:lvl1pPr>
          </a:lstStyle>
          <a:p>
            <a:endParaRPr lang="en-GB" dirty="0"/>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lvl1pPr>
              <a:defRPr>
                <a:solidFill>
                  <a:schemeClr val="bg1"/>
                </a:solidFill>
              </a:defRPr>
            </a:lvl1pPr>
          </a:lstStyle>
          <a:p>
            <a:fld id="{F4FB2FA0-B311-4FD1-A6C3-B0014DBF514B}" type="slidenum">
              <a:rPr lang="en-GB" smtClean="0"/>
              <a:pPr/>
              <a:t>‹#›</a:t>
            </a:fld>
            <a:endParaRPr lang="en-GB" dirty="0"/>
          </a:p>
        </p:txBody>
      </p:sp>
      <p:pic>
        <p:nvPicPr>
          <p:cNvPr id="4" name="Picture 287">
            <a:extLst>
              <a:ext uri="{FF2B5EF4-FFF2-40B4-BE49-F238E27FC236}">
                <a16:creationId xmlns:a16="http://schemas.microsoft.com/office/drawing/2014/main" id="{F9338E08-1F94-61DB-4B9B-CAE9DFE4227F}"/>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178408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4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4858"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4858"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pic>
        <p:nvPicPr>
          <p:cNvPr id="5" name="Picture 287">
            <a:extLst>
              <a:ext uri="{FF2B5EF4-FFF2-40B4-BE49-F238E27FC236}">
                <a16:creationId xmlns:a16="http://schemas.microsoft.com/office/drawing/2014/main" id="{01D2843D-9561-7F5C-2BDC-AE788D5EAE97}"/>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2452640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column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4900"/>
            <a:ext cx="3974145" cy="2139269"/>
          </a:xfrm>
          <a:prstGeom prst="rect">
            <a:avLst/>
          </a:prstGeom>
        </p:spPr>
        <p:txBody>
          <a:bodyPr lIns="0" tIns="0" rIns="0" bIns="0" anchor="t" anchorCtr="0"/>
          <a:lstStyle>
            <a:lvl1pPr>
              <a:defRPr sz="4609" b="0" i="0">
                <a:solidFill>
                  <a:schemeClr val="bg1"/>
                </a:solidFill>
                <a:latin typeface="+mj-lt"/>
                <a:cs typeface="Arial" panose="020B0604020202020204" pitchFamily="34" charset="0"/>
              </a:defRPr>
            </a:lvl1pPr>
          </a:lstStyle>
          <a:p>
            <a:r>
              <a:rPr lang="en-IE" dirty="0"/>
              <a:t>Page title goes here</a:t>
            </a:r>
            <a:endParaRPr dirty="0"/>
          </a:p>
        </p:txBody>
      </p:sp>
      <p:sp>
        <p:nvSpPr>
          <p:cNvPr id="3" name="Holder 3"/>
          <p:cNvSpPr>
            <a:spLocks noGrp="1"/>
          </p:cNvSpPr>
          <p:nvPr>
            <p:ph type="body" idx="1" hasCustomPrompt="1"/>
          </p:nvPr>
        </p:nvSpPr>
        <p:spPr>
          <a:xfrm>
            <a:off x="5264203"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chemeClr val="bg1"/>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dirty="0"/>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pic>
        <p:nvPicPr>
          <p:cNvPr id="6" name="Picture 287">
            <a:extLst>
              <a:ext uri="{FF2B5EF4-FFF2-40B4-BE49-F238E27FC236}">
                <a16:creationId xmlns:a16="http://schemas.microsoft.com/office/drawing/2014/main" id="{2434586A-F002-EA2E-B9B4-907E950234DD}"/>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3823004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Light Blue &amp; Green">
    <p:bg>
      <p:bgPr>
        <a:solidFill>
          <a:schemeClr val="accent5"/>
        </a:solidFill>
        <a:effectLst/>
      </p:bgPr>
    </p:bg>
    <p:spTree>
      <p:nvGrpSpPr>
        <p:cNvPr id="1" name=""/>
        <p:cNvGrpSpPr/>
        <p:nvPr/>
      </p:nvGrpSpPr>
      <p:grpSpPr>
        <a:xfrm>
          <a:off x="0" y="0"/>
          <a:ext cx="0" cy="0"/>
          <a:chOff x="0" y="0"/>
          <a:chExt cx="0" cy="0"/>
        </a:xfrm>
      </p:grpSpPr>
      <p:grpSp>
        <p:nvGrpSpPr>
          <p:cNvPr id="68" name="Graphic 137">
            <a:extLst>
              <a:ext uri="{FF2B5EF4-FFF2-40B4-BE49-F238E27FC236}">
                <a16:creationId xmlns:a16="http://schemas.microsoft.com/office/drawing/2014/main" id="{476DD7FB-8F70-B10A-2421-9F7E04D5C772}"/>
              </a:ext>
            </a:extLst>
          </p:cNvPr>
          <p:cNvGrpSpPr/>
          <p:nvPr/>
        </p:nvGrpSpPr>
        <p:grpSpPr>
          <a:xfrm>
            <a:off x="-1752600" y="-2286000"/>
            <a:ext cx="10935202" cy="10600487"/>
            <a:chOff x="-2952030" y="-3864416"/>
            <a:chExt cx="18105979" cy="17553005"/>
          </a:xfrm>
        </p:grpSpPr>
        <p:sp>
          <p:nvSpPr>
            <p:cNvPr id="69" name="Freeform: Shape 68">
              <a:extLst>
                <a:ext uri="{FF2B5EF4-FFF2-40B4-BE49-F238E27FC236}">
                  <a16:creationId xmlns:a16="http://schemas.microsoft.com/office/drawing/2014/main" id="{C0B9BFEB-FBF0-5B9F-29AC-D7D94052A32C}"/>
                </a:ext>
              </a:extLst>
            </p:cNvPr>
            <p:cNvSpPr/>
            <p:nvPr/>
          </p:nvSpPr>
          <p:spPr>
            <a:xfrm>
              <a:off x="-1315057" y="-3864416"/>
              <a:ext cx="11159320" cy="11159321"/>
            </a:xfrm>
            <a:custGeom>
              <a:avLst/>
              <a:gdLst>
                <a:gd name="connsiteX0" fmla="*/ 11159321 w 11159320"/>
                <a:gd name="connsiteY0" fmla="*/ 5579661 h 11159321"/>
                <a:gd name="connsiteX1" fmla="*/ 5579660 w 11159320"/>
                <a:gd name="connsiteY1" fmla="*/ 11159322 h 11159321"/>
                <a:gd name="connsiteX2" fmla="*/ 0 w 11159320"/>
                <a:gd name="connsiteY2" fmla="*/ 5579661 h 11159321"/>
                <a:gd name="connsiteX3" fmla="*/ 5579660 w 11159320"/>
                <a:gd name="connsiteY3" fmla="*/ 0 h 11159321"/>
                <a:gd name="connsiteX4" fmla="*/ 11159321 w 11159320"/>
                <a:gd name="connsiteY4" fmla="*/ 5579661 h 1115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9320" h="11159321">
                  <a:moveTo>
                    <a:pt x="11159321" y="5579661"/>
                  </a:moveTo>
                  <a:cubicBezTo>
                    <a:pt x="11159321" y="8661223"/>
                    <a:pt x="8661222" y="11159322"/>
                    <a:pt x="5579660" y="11159322"/>
                  </a:cubicBezTo>
                  <a:cubicBezTo>
                    <a:pt x="2498099" y="11159322"/>
                    <a:pt x="0" y="8661223"/>
                    <a:pt x="0" y="5579661"/>
                  </a:cubicBezTo>
                  <a:cubicBezTo>
                    <a:pt x="0" y="2498100"/>
                    <a:pt x="2498099" y="0"/>
                    <a:pt x="5579660" y="0"/>
                  </a:cubicBezTo>
                  <a:cubicBezTo>
                    <a:pt x="8661222" y="0"/>
                    <a:pt x="11159321" y="2498100"/>
                    <a:pt x="11159321" y="5579661"/>
                  </a:cubicBezTo>
                  <a:close/>
                </a:path>
              </a:pathLst>
            </a:custGeom>
            <a:gradFill flip="none" rotWithShape="1">
              <a:gsLst>
                <a:gs pos="10000">
                  <a:schemeClr val="accent3"/>
                </a:gs>
                <a:gs pos="100000">
                  <a:srgbClr val="C7E634"/>
                </a:gs>
              </a:gsLst>
              <a:lin ang="13800000" scaled="0"/>
              <a:tileRect/>
            </a:gradFill>
            <a:ln w="10502"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65C7921D-1791-AAB4-C7A8-9339CEFF6813}"/>
                </a:ext>
              </a:extLst>
            </p:cNvPr>
            <p:cNvSpPr/>
            <p:nvPr/>
          </p:nvSpPr>
          <p:spPr>
            <a:xfrm>
              <a:off x="252163" y="-1213197"/>
              <a:ext cx="14901785" cy="14901786"/>
            </a:xfrm>
            <a:custGeom>
              <a:avLst/>
              <a:gdLst>
                <a:gd name="connsiteX0" fmla="*/ 14901786 w 14901785"/>
                <a:gd name="connsiteY0" fmla="*/ 7450893 h 14901786"/>
                <a:gd name="connsiteX1" fmla="*/ 7450893 w 14901785"/>
                <a:gd name="connsiteY1" fmla="*/ 14901787 h 14901786"/>
                <a:gd name="connsiteX2" fmla="*/ 0 w 14901785"/>
                <a:gd name="connsiteY2" fmla="*/ 7450893 h 14901786"/>
                <a:gd name="connsiteX3" fmla="*/ 7450893 w 14901785"/>
                <a:gd name="connsiteY3" fmla="*/ 0 h 14901786"/>
                <a:gd name="connsiteX4" fmla="*/ 14901786 w 14901785"/>
                <a:gd name="connsiteY4" fmla="*/ 7450893 h 14901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1785" h="14901786">
                  <a:moveTo>
                    <a:pt x="14901786" y="7450893"/>
                  </a:moveTo>
                  <a:cubicBezTo>
                    <a:pt x="14901786" y="11565908"/>
                    <a:pt x="11565908" y="14901787"/>
                    <a:pt x="7450893" y="14901787"/>
                  </a:cubicBezTo>
                  <a:cubicBezTo>
                    <a:pt x="3335879" y="14901787"/>
                    <a:pt x="0" y="11565908"/>
                    <a:pt x="0" y="7450893"/>
                  </a:cubicBezTo>
                  <a:cubicBezTo>
                    <a:pt x="0" y="3335879"/>
                    <a:pt x="3335879" y="0"/>
                    <a:pt x="7450893" y="0"/>
                  </a:cubicBezTo>
                  <a:cubicBezTo>
                    <a:pt x="11565907" y="0"/>
                    <a:pt x="14901786" y="3335879"/>
                    <a:pt x="14901786" y="7450893"/>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AFB4422B-CC74-C157-7ECF-970E5170A8B1}"/>
                </a:ext>
              </a:extLst>
            </p:cNvPr>
            <p:cNvSpPr/>
            <p:nvPr/>
          </p:nvSpPr>
          <p:spPr>
            <a:xfrm>
              <a:off x="-2952030" y="-3009740"/>
              <a:ext cx="12780432" cy="12780433"/>
            </a:xfrm>
            <a:custGeom>
              <a:avLst/>
              <a:gdLst>
                <a:gd name="connsiteX0" fmla="*/ 12780432 w 12780432"/>
                <a:gd name="connsiteY0" fmla="*/ 6390217 h 12780433"/>
                <a:gd name="connsiteX1" fmla="*/ 6390217 w 12780432"/>
                <a:gd name="connsiteY1" fmla="*/ 12780433 h 12780433"/>
                <a:gd name="connsiteX2" fmla="*/ 0 w 12780432"/>
                <a:gd name="connsiteY2" fmla="*/ 6390217 h 12780433"/>
                <a:gd name="connsiteX3" fmla="*/ 6390217 w 12780432"/>
                <a:gd name="connsiteY3" fmla="*/ 0 h 12780433"/>
                <a:gd name="connsiteX4" fmla="*/ 12780432 w 12780432"/>
                <a:gd name="connsiteY4" fmla="*/ 6390217 h 12780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432" h="12780433">
                  <a:moveTo>
                    <a:pt x="12780432" y="6390217"/>
                  </a:moveTo>
                  <a:cubicBezTo>
                    <a:pt x="12780432" y="9919436"/>
                    <a:pt x="9919435" y="12780433"/>
                    <a:pt x="6390217" y="12780433"/>
                  </a:cubicBezTo>
                  <a:cubicBezTo>
                    <a:pt x="2860998" y="12780433"/>
                    <a:pt x="0" y="9919436"/>
                    <a:pt x="0" y="6390217"/>
                  </a:cubicBezTo>
                  <a:cubicBezTo>
                    <a:pt x="0" y="2860998"/>
                    <a:pt x="2860998" y="0"/>
                    <a:pt x="6390217" y="0"/>
                  </a:cubicBezTo>
                  <a:cubicBezTo>
                    <a:pt x="9919435" y="0"/>
                    <a:pt x="12780432" y="2860998"/>
                    <a:pt x="12780432" y="6390217"/>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rgbClr val="363A92"/>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25DCFB6D-EEB2-3482-B3C3-247739B1361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30BE0B4A-4B13-DD14-301E-6F92BD41F15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748AD6E7-39D2-D2E2-A60B-D756CA081880}"/>
              </a:ext>
            </a:extLst>
          </p:cNvPr>
          <p:cNvSpPr>
            <a:spLocks noGrp="1"/>
          </p:cNvSpPr>
          <p:nvPr>
            <p:ph type="dt" sz="half" idx="13"/>
          </p:nvPr>
        </p:nvSpPr>
        <p:spPr>
          <a:xfrm>
            <a:off x="319626" y="6206296"/>
            <a:ext cx="1023399" cy="360000"/>
          </a:xfrm>
          <a:prstGeom prst="roundRect">
            <a:avLst>
              <a:gd name="adj" fmla="val 50000"/>
            </a:avLst>
          </a:prstGeom>
          <a:solidFill>
            <a:srgbClr val="C7E634"/>
          </a:solidFill>
          <a:ln>
            <a:noFill/>
          </a:ln>
        </p:spPr>
        <p:txBody>
          <a:bodyPr anchor="ctr" anchorCtr="0"/>
          <a:lstStyle>
            <a:lvl1pPr>
              <a:defRPr sz="1250" cap="all" baseline="0"/>
            </a:lvl1pPr>
          </a:lstStyle>
          <a:p>
            <a:pPr algn="ctr"/>
            <a:r>
              <a:rPr lang="en-GB"/>
              <a:t>May 2025</a:t>
            </a:r>
            <a:endParaRPr lang="en-GB" dirty="0"/>
          </a:p>
        </p:txBody>
      </p:sp>
    </p:spTree>
    <p:extLst>
      <p:ext uri="{BB962C8B-B14F-4D97-AF65-F5344CB8AC3E}">
        <p14:creationId xmlns:p14="http://schemas.microsoft.com/office/powerpoint/2010/main" val="30650089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eam page">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6471"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8747"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8747"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3025"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3025"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57303"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57303"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1580"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1580"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8747"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3025"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57303"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1580"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19718"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70165"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6085"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3996"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43746"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1007"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8827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17327"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5929"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255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190907"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0851"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5591531" cy="856798"/>
          </a:xfrm>
        </p:spPr>
        <p:txBody>
          <a:bodyPr/>
          <a:lstStyle>
            <a:lvl1pPr>
              <a:defRPr>
                <a:solidFill>
                  <a:schemeClr val="bg1"/>
                </a:solidFill>
              </a:defRPr>
            </a:lvl1pPr>
          </a:lstStyle>
          <a:p>
            <a:r>
              <a:rPr lang="en-US" dirty="0"/>
              <a:t>Meet the team</a:t>
            </a:r>
            <a:endParaRPr lang="en-GB" dirty="0"/>
          </a:p>
        </p:txBody>
      </p:sp>
      <p:pic>
        <p:nvPicPr>
          <p:cNvPr id="2" name="Picture 287">
            <a:extLst>
              <a:ext uri="{FF2B5EF4-FFF2-40B4-BE49-F238E27FC236}">
                <a16:creationId xmlns:a16="http://schemas.microsoft.com/office/drawing/2014/main" id="{95FB4A01-4184-0AA4-23AB-92F3A76DABFD}"/>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737748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chart/graph)">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dirty="0"/>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p:txBody>
          <a:bodyPr/>
          <a:lstStyle>
            <a:lvl1pPr>
              <a:defRPr>
                <a:solidFill>
                  <a:schemeClr val="bg1"/>
                </a:solidFill>
              </a:defRPr>
            </a:lvl1pPr>
          </a:lstStyle>
          <a:p>
            <a:r>
              <a:rPr lang="en-US" dirty="0"/>
              <a:t>Page title goes here</a:t>
            </a:r>
            <a:endParaRPr lang="en-GB" dirty="0"/>
          </a:p>
        </p:txBody>
      </p:sp>
      <p:pic>
        <p:nvPicPr>
          <p:cNvPr id="2" name="Picture 287">
            <a:extLst>
              <a:ext uri="{FF2B5EF4-FFF2-40B4-BE49-F238E27FC236}">
                <a16:creationId xmlns:a16="http://schemas.microsoft.com/office/drawing/2014/main" id="{82A2B3FA-EEE2-F7C1-379F-66EF350C4B91}"/>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7740893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562" y="273422"/>
            <a:ext cx="10971684" cy="1144631"/>
          </a:xfrm>
          <a:prstGeom prst="rect">
            <a:avLst/>
          </a:prstGeom>
          <a:noFill/>
          <a:ln w="0">
            <a:noFill/>
          </a:ln>
        </p:spPr>
        <p:txBody>
          <a:bodyPr lIns="0" tIns="0" rIns="0" bIns="0" anchor="ctr">
            <a:noAutofit/>
          </a:bodyPr>
          <a:lstStyle/>
          <a:p>
            <a:pPr algn="ctr">
              <a:buNone/>
            </a:pPr>
            <a:endParaRPr lang="en-GB" sz="5321" b="0" strike="noStrike" spc="-1">
              <a:latin typeface="Arial"/>
            </a:endParaRPr>
          </a:p>
        </p:txBody>
      </p:sp>
      <p:sp>
        <p:nvSpPr>
          <p:cNvPr id="6" name="PlaceHolder 2"/>
          <p:cNvSpPr>
            <a:spLocks noGrp="1"/>
          </p:cNvSpPr>
          <p:nvPr>
            <p:ph type="subTitle"/>
          </p:nvPr>
        </p:nvSpPr>
        <p:spPr>
          <a:xfrm>
            <a:off x="609562" y="1604399"/>
            <a:ext cx="10971684" cy="3976819"/>
          </a:xfrm>
          <a:prstGeom prst="rect">
            <a:avLst/>
          </a:prstGeom>
          <a:noFill/>
          <a:ln w="0">
            <a:noFill/>
          </a:ln>
        </p:spPr>
        <p:txBody>
          <a:bodyPr lIns="0" tIns="0" rIns="0" bIns="0" anchor="ctr">
            <a:noAutofit/>
          </a:bodyPr>
          <a:lstStyle/>
          <a:p>
            <a:pPr algn="ctr">
              <a:buNone/>
            </a:pPr>
            <a:endParaRPr lang="en-GB" sz="3870" b="0" strike="noStrike" spc="-1">
              <a:latin typeface="Arial"/>
            </a:endParaRPr>
          </a:p>
        </p:txBody>
      </p:sp>
      <p:sp>
        <p:nvSpPr>
          <p:cNvPr id="4" name="PlaceHolder 3"/>
          <p:cNvSpPr>
            <a:spLocks noGrp="1"/>
          </p:cNvSpPr>
          <p:nvPr>
            <p:ph type="ftr" idx="2"/>
          </p:nvPr>
        </p:nvSpPr>
        <p:spPr/>
        <p:txBody>
          <a:bodyPr/>
          <a:lstStyle/>
          <a:p>
            <a:r>
              <a:t>Footer</a:t>
            </a:r>
          </a:p>
        </p:txBody>
      </p:sp>
      <p:sp>
        <p:nvSpPr>
          <p:cNvPr id="2" name="PlaceHolder 4"/>
          <p:cNvSpPr>
            <a:spLocks noGrp="1"/>
          </p:cNvSpPr>
          <p:nvPr>
            <p:ph type="sldNum" idx="3"/>
          </p:nvPr>
        </p:nvSpPr>
        <p:spPr/>
        <p:txBody>
          <a:bodyPr/>
          <a:lstStyle/>
          <a:p>
            <a:fld id="{DE3476F3-8F62-48A5-9B4A-96B31845AE82}" type="slidenum">
              <a:t>‹#›</a:t>
            </a:fld>
            <a:endParaRPr/>
          </a:p>
        </p:txBody>
      </p:sp>
      <p:sp>
        <p:nvSpPr>
          <p:cNvPr id="3" name="PlaceHolder 5"/>
          <p:cNvSpPr>
            <a:spLocks noGrp="1"/>
          </p:cNvSpPr>
          <p:nvPr>
            <p:ph type="dt" idx="1"/>
          </p:nvPr>
        </p:nvSpPr>
        <p:spPr/>
        <p:txBody>
          <a:bodyPr/>
          <a:lstStyle/>
          <a:p>
            <a:endParaRPr/>
          </a:p>
        </p:txBody>
      </p:sp>
    </p:spTree>
    <p:extLst>
      <p:ext uri="{BB962C8B-B14F-4D97-AF65-F5344CB8AC3E}">
        <p14:creationId xmlns:p14="http://schemas.microsoft.com/office/powerpoint/2010/main" val="2207962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accent1"/>
        </a:solidFill>
        <a:effectLst/>
      </p:bgPr>
    </p:bg>
    <p:spTree>
      <p:nvGrpSpPr>
        <p:cNvPr id="1" name=""/>
        <p:cNvGrpSpPr/>
        <p:nvPr/>
      </p:nvGrpSpPr>
      <p:grpSpPr>
        <a:xfrm>
          <a:off x="0" y="0"/>
          <a:ext cx="0" cy="0"/>
          <a:chOff x="0" y="0"/>
          <a:chExt cx="0" cy="0"/>
        </a:xfrm>
      </p:grpSpPr>
      <p:grpSp>
        <p:nvGrpSpPr>
          <p:cNvPr id="67" name="Graphic 205">
            <a:extLst>
              <a:ext uri="{FF2B5EF4-FFF2-40B4-BE49-F238E27FC236}">
                <a16:creationId xmlns:a16="http://schemas.microsoft.com/office/drawing/2014/main" id="{D7F5DE37-9CC3-5D94-F7F3-3FF22F8C942B}"/>
              </a:ext>
            </a:extLst>
          </p:cNvPr>
          <p:cNvGrpSpPr/>
          <p:nvPr/>
        </p:nvGrpSpPr>
        <p:grpSpPr>
          <a:xfrm>
            <a:off x="1134286" y="1705674"/>
            <a:ext cx="15829624" cy="12687196"/>
            <a:chOff x="1837768" y="2789997"/>
            <a:chExt cx="26102390" cy="20922126"/>
          </a:xfrm>
          <a:solidFill>
            <a:srgbClr val="231F20"/>
          </a:solidFill>
        </p:grpSpPr>
        <p:sp>
          <p:nvSpPr>
            <p:cNvPr id="68" name="Freeform: Shape 67">
              <a:extLst>
                <a:ext uri="{FF2B5EF4-FFF2-40B4-BE49-F238E27FC236}">
                  <a16:creationId xmlns:a16="http://schemas.microsoft.com/office/drawing/2014/main" id="{96886C0C-1D27-E033-FD87-9625D78D2966}"/>
                </a:ext>
              </a:extLst>
            </p:cNvPr>
            <p:cNvSpPr/>
            <p:nvPr/>
          </p:nvSpPr>
          <p:spPr>
            <a:xfrm>
              <a:off x="10552711" y="2789997"/>
              <a:ext cx="17387446" cy="17387448"/>
            </a:xfrm>
            <a:custGeom>
              <a:avLst/>
              <a:gdLst>
                <a:gd name="connsiteX0" fmla="*/ 17387448 w 17387446"/>
                <a:gd name="connsiteY0" fmla="*/ 8693724 h 17387448"/>
                <a:gd name="connsiteX1" fmla="*/ 8693725 w 17387446"/>
                <a:gd name="connsiteY1" fmla="*/ 17387448 h 17387448"/>
                <a:gd name="connsiteX2" fmla="*/ 1 w 17387446"/>
                <a:gd name="connsiteY2" fmla="*/ 8693724 h 17387448"/>
                <a:gd name="connsiteX3" fmla="*/ 8693725 w 17387446"/>
                <a:gd name="connsiteY3" fmla="*/ 0 h 17387448"/>
                <a:gd name="connsiteX4" fmla="*/ 17387448 w 17387446"/>
                <a:gd name="connsiteY4" fmla="*/ 8693724 h 17387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7446" h="17387448">
                  <a:moveTo>
                    <a:pt x="17387448" y="8693724"/>
                  </a:moveTo>
                  <a:cubicBezTo>
                    <a:pt x="17387448" y="13495135"/>
                    <a:pt x="13495135" y="17387448"/>
                    <a:pt x="8693725" y="17387448"/>
                  </a:cubicBezTo>
                  <a:cubicBezTo>
                    <a:pt x="3892314" y="17387448"/>
                    <a:pt x="1" y="13495135"/>
                    <a:pt x="1" y="8693724"/>
                  </a:cubicBezTo>
                  <a:cubicBezTo>
                    <a:pt x="1" y="3892313"/>
                    <a:pt x="3892314" y="0"/>
                    <a:pt x="8693725" y="0"/>
                  </a:cubicBezTo>
                  <a:cubicBezTo>
                    <a:pt x="13495135" y="0"/>
                    <a:pt x="17387448" y="3892313"/>
                    <a:pt x="17387448" y="8693724"/>
                  </a:cubicBezTo>
                  <a:close/>
                </a:path>
              </a:pathLst>
            </a:custGeom>
            <a:gradFill>
              <a:gsLst>
                <a:gs pos="10000">
                  <a:srgbClr val="8AD6F7"/>
                </a:gs>
                <a:gs pos="70000">
                  <a:srgbClr val="8AD6F7">
                    <a:alpha val="0"/>
                  </a:srgbClr>
                </a:gs>
              </a:gsLst>
              <a:path path="circle">
                <a:fillToRect l="50000" t="50000" r="50000" b="50000"/>
              </a:path>
            </a:gradFill>
            <a:ln w="10502"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9D961DA2-CD05-9D73-FB27-C2CFBA134F74}"/>
                </a:ext>
              </a:extLst>
            </p:cNvPr>
            <p:cNvSpPr/>
            <p:nvPr/>
          </p:nvSpPr>
          <p:spPr>
            <a:xfrm>
              <a:off x="1837768" y="3146742"/>
              <a:ext cx="20565379" cy="20565381"/>
            </a:xfrm>
            <a:custGeom>
              <a:avLst/>
              <a:gdLst>
                <a:gd name="connsiteX0" fmla="*/ 20565380 w 20565379"/>
                <a:gd name="connsiteY0" fmla="*/ 10282690 h 20565381"/>
                <a:gd name="connsiteX1" fmla="*/ 10282690 w 20565379"/>
                <a:gd name="connsiteY1" fmla="*/ 20565380 h 20565381"/>
                <a:gd name="connsiteX2" fmla="*/ 0 w 20565379"/>
                <a:gd name="connsiteY2" fmla="*/ 10282690 h 20565381"/>
                <a:gd name="connsiteX3" fmla="*/ 10282690 w 20565379"/>
                <a:gd name="connsiteY3" fmla="*/ 0 h 20565381"/>
                <a:gd name="connsiteX4" fmla="*/ 20565380 w 20565379"/>
                <a:gd name="connsiteY4" fmla="*/ 10282690 h 2056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65379" h="20565381">
                  <a:moveTo>
                    <a:pt x="20565380" y="10282690"/>
                  </a:moveTo>
                  <a:cubicBezTo>
                    <a:pt x="20565380" y="15961663"/>
                    <a:pt x="15961662" y="20565380"/>
                    <a:pt x="10282690" y="20565380"/>
                  </a:cubicBezTo>
                  <a:cubicBezTo>
                    <a:pt x="4603717" y="20565380"/>
                    <a:pt x="0" y="15961663"/>
                    <a:pt x="0" y="10282690"/>
                  </a:cubicBezTo>
                  <a:cubicBezTo>
                    <a:pt x="0" y="4603717"/>
                    <a:pt x="4603717" y="0"/>
                    <a:pt x="10282690" y="0"/>
                  </a:cubicBezTo>
                  <a:cubicBezTo>
                    <a:pt x="15961662" y="0"/>
                    <a:pt x="20565380" y="4603717"/>
                    <a:pt x="20565380" y="10282690"/>
                  </a:cubicBezTo>
                  <a:close/>
                </a:path>
              </a:pathLst>
            </a:custGeom>
            <a:gradFill>
              <a:gsLst>
                <a:gs pos="10000">
                  <a:schemeClr val="accent2"/>
                </a:gs>
                <a:gs pos="70000">
                  <a:schemeClr val="accent2">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2" name="Holder 2"/>
          <p:cNvSpPr>
            <a:spLocks noGrp="1"/>
          </p:cNvSpPr>
          <p:nvPr>
            <p:ph type="ctrTitle" hasCustomPrompt="1"/>
          </p:nvPr>
        </p:nvSpPr>
        <p:spPr>
          <a:xfrm>
            <a:off x="365837" y="2622732"/>
            <a:ext cx="4759732" cy="1612535"/>
          </a:xfrm>
          <a:prstGeom prst="rect">
            <a:avLst/>
          </a:prstGeom>
        </p:spPr>
        <p:txBody>
          <a:bodyPr wrap="square" lIns="0" tIns="0" rIns="0" bIns="0" anchor="ctr">
            <a:spAutoFit/>
          </a:bodyPr>
          <a:lstStyle>
            <a:lvl1pPr>
              <a:lnSpc>
                <a:spcPct val="80000"/>
              </a:lnSpc>
              <a:defRPr sz="6549" b="0" i="0" spc="-91">
                <a:solidFill>
                  <a:schemeClr val="bg1"/>
                </a:solidFill>
                <a:latin typeface="+mj-lt"/>
                <a:cs typeface="Arial" panose="020B0604020202020204" pitchFamily="34" charset="0"/>
              </a:defRPr>
            </a:lvl1pPr>
          </a:lstStyle>
          <a:p>
            <a:r>
              <a:rPr lang="en-IE" dirty="0"/>
              <a:t>Title of Presentation</a:t>
            </a:r>
            <a:endParaRPr dirty="0"/>
          </a:p>
        </p:txBody>
      </p:sp>
      <p:sp>
        <p:nvSpPr>
          <p:cNvPr id="5" name="Freeform: Shape 4">
            <a:extLst>
              <a:ext uri="{FF2B5EF4-FFF2-40B4-BE49-F238E27FC236}">
                <a16:creationId xmlns:a16="http://schemas.microsoft.com/office/drawing/2014/main" id="{8A767D97-889C-2345-4D4F-B654C7CA3BAB}"/>
              </a:ext>
            </a:extLst>
          </p:cNvPr>
          <p:cNvSpPr/>
          <p:nvPr userDrawn="1"/>
        </p:nvSpPr>
        <p:spPr>
          <a:xfrm>
            <a:off x="-7467597" y="-7353302"/>
            <a:ext cx="27127195" cy="21564607"/>
          </a:xfrm>
          <a:custGeom>
            <a:avLst/>
            <a:gdLst>
              <a:gd name="connsiteX0" fmla="*/ 7466998 w 27127195"/>
              <a:gd name="connsiteY0" fmla="*/ 7353302 h 21564607"/>
              <a:gd name="connsiteX1" fmla="*/ 7466998 w 27127195"/>
              <a:gd name="connsiteY1" fmla="*/ 14211302 h 21564607"/>
              <a:gd name="connsiteX2" fmla="*/ 19660197 w 27127195"/>
              <a:gd name="connsiteY2" fmla="*/ 14211302 h 21564607"/>
              <a:gd name="connsiteX3" fmla="*/ 19660197 w 27127195"/>
              <a:gd name="connsiteY3" fmla="*/ 7353302 h 21564607"/>
              <a:gd name="connsiteX4" fmla="*/ 0 w 27127195"/>
              <a:gd name="connsiteY4" fmla="*/ 0 h 21564607"/>
              <a:gd name="connsiteX5" fmla="*/ 27127195 w 27127195"/>
              <a:gd name="connsiteY5" fmla="*/ 0 h 21564607"/>
              <a:gd name="connsiteX6" fmla="*/ 27127195 w 27127195"/>
              <a:gd name="connsiteY6" fmla="*/ 21564607 h 21564607"/>
              <a:gd name="connsiteX7" fmla="*/ 0 w 27127195"/>
              <a:gd name="connsiteY7" fmla="*/ 21564607 h 2156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27195" h="21564607">
                <a:moveTo>
                  <a:pt x="7466998" y="7353302"/>
                </a:moveTo>
                <a:lnTo>
                  <a:pt x="7466998" y="14211302"/>
                </a:lnTo>
                <a:lnTo>
                  <a:pt x="19660197" y="14211302"/>
                </a:lnTo>
                <a:lnTo>
                  <a:pt x="19660197" y="7353302"/>
                </a:lnTo>
                <a:close/>
                <a:moveTo>
                  <a:pt x="0" y="0"/>
                </a:moveTo>
                <a:lnTo>
                  <a:pt x="27127195" y="0"/>
                </a:lnTo>
                <a:lnTo>
                  <a:pt x="27127195" y="21564607"/>
                </a:lnTo>
                <a:lnTo>
                  <a:pt x="0" y="21564607"/>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04A275E1-BCD4-5F9A-9D95-6287391B40B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C24F0A38-F350-0B1D-FC8B-0A843A038D03}"/>
              </a:ext>
            </a:extLst>
          </p:cNvPr>
          <p:cNvSpPr>
            <a:spLocks noGrp="1"/>
          </p:cNvSpPr>
          <p:nvPr>
            <p:ph type="dt" sz="half" idx="14"/>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a:t>May 2025</a:t>
            </a:r>
            <a:endParaRPr lang="en-GB" dirty="0"/>
          </a:p>
        </p:txBody>
      </p:sp>
      <p:sp>
        <p:nvSpPr>
          <p:cNvPr id="4" name="Picture Placeholder 3">
            <a:extLst>
              <a:ext uri="{FF2B5EF4-FFF2-40B4-BE49-F238E27FC236}">
                <a16:creationId xmlns:a16="http://schemas.microsoft.com/office/drawing/2014/main" id="{0D39F2F9-695E-673C-434E-D3F76500BD2E}"/>
              </a:ext>
            </a:extLst>
          </p:cNvPr>
          <p:cNvSpPr>
            <a:spLocks noGrp="1"/>
          </p:cNvSpPr>
          <p:nvPr>
            <p:ph type="pic" sz="quarter" idx="13" hasCustomPrompt="1"/>
          </p:nvPr>
        </p:nvSpPr>
        <p:spPr>
          <a:xfrm>
            <a:off x="5818734" y="335970"/>
            <a:ext cx="6053640" cy="6186062"/>
          </a:xfrm>
          <a:prstGeom prst="roundRect">
            <a:avLst>
              <a:gd name="adj" fmla="val 9954"/>
            </a:avLst>
          </a:prstGeom>
        </p:spPr>
        <p:txBody>
          <a:bodyPr anchor="t"/>
          <a:lstStyle>
            <a:lvl1pPr algn="ctr">
              <a:defRPr sz="1455" b="1">
                <a:solidFill>
                  <a:schemeClr val="bg1"/>
                </a:solidFill>
                <a:latin typeface="+mn-lt"/>
                <a:cs typeface="Arial" panose="020B0604020202020204" pitchFamily="34" charset="0"/>
              </a:defRPr>
            </a:lvl1pPr>
          </a:lstStyle>
          <a:p>
            <a:r>
              <a:rPr lang="en-US" sz="1455" dirty="0">
                <a:latin typeface="Arial" panose="020B0604020202020204" pitchFamily="34" charset="0"/>
                <a:cs typeface="Arial" panose="020B0604020202020204" pitchFamily="34" charset="0"/>
              </a:rPr>
              <a:t>Click the icon to add a picture</a:t>
            </a:r>
            <a:endParaRPr lang="en-US" dirty="0"/>
          </a:p>
        </p:txBody>
      </p:sp>
    </p:spTree>
    <p:extLst>
      <p:ext uri="{BB962C8B-B14F-4D97-AF65-F5344CB8AC3E}">
        <p14:creationId xmlns:p14="http://schemas.microsoft.com/office/powerpoint/2010/main" val="15203675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Orange">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49C1F08-80E3-AE64-EBD1-75DD96482E8A}"/>
              </a:ext>
            </a:extLst>
          </p:cNvPr>
          <p:cNvGrpSpPr/>
          <p:nvPr userDrawn="1"/>
        </p:nvGrpSpPr>
        <p:grpSpPr>
          <a:xfrm>
            <a:off x="2280953" y="-2165350"/>
            <a:ext cx="11676754" cy="11341608"/>
            <a:chOff x="3750647" y="-3589043"/>
            <a:chExt cx="19254481" cy="18703151"/>
          </a:xfrm>
        </p:grpSpPr>
        <p:sp>
          <p:nvSpPr>
            <p:cNvPr id="5" name="Oval 4">
              <a:extLst>
                <a:ext uri="{FF2B5EF4-FFF2-40B4-BE49-F238E27FC236}">
                  <a16:creationId xmlns:a16="http://schemas.microsoft.com/office/drawing/2014/main" id="{477A4BCC-A4FE-4541-7B87-7A303B529BA9}"/>
                </a:ext>
              </a:extLst>
            </p:cNvPr>
            <p:cNvSpPr/>
            <p:nvPr/>
          </p:nvSpPr>
          <p:spPr>
            <a:xfrm>
              <a:off x="3750647" y="-3589043"/>
              <a:ext cx="17266235" cy="17266235"/>
            </a:xfrm>
            <a:prstGeom prst="ellipse">
              <a:avLst/>
            </a:prstGeom>
            <a:gradFill flip="none" rotWithShape="1">
              <a:gsLst>
                <a:gs pos="10000">
                  <a:schemeClr val="accent2"/>
                </a:gs>
                <a:gs pos="70000">
                  <a:schemeClr val="accent2">
                    <a:alpha val="0"/>
                  </a:schemeClr>
                </a:gs>
              </a:gsLst>
              <a:path path="circle">
                <a:fillToRect l="50000" t="50000" r="50000" b="50000"/>
              </a:path>
              <a:tileRect/>
            </a:gradFill>
            <a:ln w="10468"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C99459E3-C0CA-C463-4734-7BFAADBE922A}"/>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2"/>
            </a:solidFill>
            <a:ln w="10468"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8C9BF77-CC40-D956-6619-09F72B287008}"/>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dirty="0"/>
              <a:t>Section Divider Title Goes Here</a:t>
            </a:r>
            <a:endParaRPr dirty="0"/>
          </a:p>
        </p:txBody>
      </p:sp>
      <p:sp>
        <p:nvSpPr>
          <p:cNvPr id="6" name="Holder 6"/>
          <p:cNvSpPr>
            <a:spLocks noGrp="1"/>
          </p:cNvSpPr>
          <p:nvPr>
            <p:ph type="sldNum" sz="quarter" idx="7"/>
          </p:nvPr>
        </p:nvSpPr>
        <p:spPr>
          <a:xfrm>
            <a:off x="8857262"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r:embed="rId2"/>
          <a:stretch>
            <a:fillRect/>
          </a:stretch>
        </p:blipFill>
        <p:spPr>
          <a:xfrm>
            <a:off x="504470" y="6261375"/>
            <a:ext cx="985498" cy="263545"/>
          </a:xfrm>
          <a:prstGeom prst="rect">
            <a:avLst/>
          </a:prstGeom>
        </p:spPr>
      </p:pic>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12" name="Freeform: Shape 11">
            <a:extLst>
              <a:ext uri="{FF2B5EF4-FFF2-40B4-BE49-F238E27FC236}">
                <a16:creationId xmlns:a16="http://schemas.microsoft.com/office/drawing/2014/main" id="{9C67C992-11E7-E0EC-BF3D-DC37C902564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718439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Light Blue">
    <p:bg>
      <p:bgPr>
        <a:solidFill>
          <a:schemeClr val="accent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23B4B51-43E4-6836-77BC-9C2E35378B61}"/>
              </a:ext>
            </a:extLst>
          </p:cNvPr>
          <p:cNvGrpSpPr/>
          <p:nvPr userDrawn="1"/>
        </p:nvGrpSpPr>
        <p:grpSpPr>
          <a:xfrm>
            <a:off x="2280953" y="-2165350"/>
            <a:ext cx="11676754" cy="11341608"/>
            <a:chOff x="3750647" y="-3589043"/>
            <a:chExt cx="19254481" cy="18703151"/>
          </a:xfrm>
        </p:grpSpPr>
        <p:sp>
          <p:nvSpPr>
            <p:cNvPr id="8" name="Freeform: Shape 7">
              <a:extLst>
                <a:ext uri="{FF2B5EF4-FFF2-40B4-BE49-F238E27FC236}">
                  <a16:creationId xmlns:a16="http://schemas.microsoft.com/office/drawing/2014/main" id="{8B6AF04B-BCAB-CC6E-7725-02DCE0AE7DE8}"/>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5"/>
            </a:solidFill>
            <a:ln w="10468" cap="flat">
              <a:noFill/>
              <a:prstDash val="solid"/>
              <a:miter/>
            </a:ln>
          </p:spPr>
          <p:txBody>
            <a:bodyPr rtlCol="0" anchor="ctr"/>
            <a:lstStyle/>
            <a:p>
              <a:endParaRPr lang="en-GB"/>
            </a:p>
          </p:txBody>
        </p:sp>
        <p:sp>
          <p:nvSpPr>
            <p:cNvPr id="6" name="Oval 5">
              <a:extLst>
                <a:ext uri="{FF2B5EF4-FFF2-40B4-BE49-F238E27FC236}">
                  <a16:creationId xmlns:a16="http://schemas.microsoft.com/office/drawing/2014/main" id="{B619595A-D422-0475-7B4F-A7622FD6FEE2}"/>
                </a:ext>
              </a:extLst>
            </p:cNvPr>
            <p:cNvSpPr/>
            <p:nvPr/>
          </p:nvSpPr>
          <p:spPr>
            <a:xfrm>
              <a:off x="3750647" y="-3589043"/>
              <a:ext cx="17266235" cy="17266235"/>
            </a:xfrm>
            <a:prstGeom prst="ellipse">
              <a:avLst/>
            </a:prstGeom>
            <a:gradFill flip="none" rotWithShape="1">
              <a:gsLst>
                <a:gs pos="10000">
                  <a:schemeClr val="accent5"/>
                </a:gs>
                <a:gs pos="70000">
                  <a:schemeClr val="accent5">
                    <a:alpha val="0"/>
                  </a:schemeClr>
                </a:gs>
              </a:gsLst>
              <a:path path="circle">
                <a:fillToRect l="50000" t="50000" r="50000" b="50000"/>
              </a:path>
              <a:tileRect/>
            </a:gradFill>
            <a:ln w="10468"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55EFB5AB-7E95-DBD0-7310-556679B39DCC}"/>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5"/>
                </a:gs>
                <a:gs pos="70000">
                  <a:schemeClr val="accent5">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13" name="Freeform: Shape 12">
            <a:extLst>
              <a:ext uri="{FF2B5EF4-FFF2-40B4-BE49-F238E27FC236}">
                <a16:creationId xmlns:a16="http://schemas.microsoft.com/office/drawing/2014/main" id="{E9323F44-3B9D-0D87-3F54-3CAA45D74BFB}"/>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4" name="Holder 6">
            <a:extLst>
              <a:ext uri="{FF2B5EF4-FFF2-40B4-BE49-F238E27FC236}">
                <a16:creationId xmlns:a16="http://schemas.microsoft.com/office/drawing/2014/main" id="{B47020B3-BFF4-4871-0BCD-6AA394021CCA}"/>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5" name="Holder 2">
            <a:extLst>
              <a:ext uri="{FF2B5EF4-FFF2-40B4-BE49-F238E27FC236}">
                <a16:creationId xmlns:a16="http://schemas.microsoft.com/office/drawing/2014/main" id="{92456CCE-692B-2393-BE13-10332DDA04AE}"/>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dirty="0"/>
              <a:t>Section Divider Title Goes Here</a:t>
            </a:r>
            <a:endParaRPr dirty="0"/>
          </a:p>
        </p:txBody>
      </p:sp>
      <p:pic>
        <p:nvPicPr>
          <p:cNvPr id="7" name="Picture 6">
            <a:extLst>
              <a:ext uri="{FF2B5EF4-FFF2-40B4-BE49-F238E27FC236}">
                <a16:creationId xmlns:a16="http://schemas.microsoft.com/office/drawing/2014/main" id="{E8109DF4-2779-F112-1FDB-16EBDB58F8A2}"/>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3397285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Light Blue &amp; Green">
    <p:bg>
      <p:bgPr>
        <a:solidFill>
          <a:schemeClr val="accent5"/>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DB7AFF-01D2-6118-484B-C039048C55B8}"/>
              </a:ext>
            </a:extLst>
          </p:cNvPr>
          <p:cNvGrpSpPr/>
          <p:nvPr userDrawn="1"/>
        </p:nvGrpSpPr>
        <p:grpSpPr>
          <a:xfrm>
            <a:off x="2274398" y="-2171300"/>
            <a:ext cx="11689007" cy="11353509"/>
            <a:chOff x="3744035" y="-3598743"/>
            <a:chExt cx="19274686" cy="18722777"/>
          </a:xfrm>
        </p:grpSpPr>
        <p:sp>
          <p:nvSpPr>
            <p:cNvPr id="6" name="Freeform: Shape 5">
              <a:extLst>
                <a:ext uri="{FF2B5EF4-FFF2-40B4-BE49-F238E27FC236}">
                  <a16:creationId xmlns:a16="http://schemas.microsoft.com/office/drawing/2014/main" id="{F4762376-BD92-415F-0811-D7D48A2D63DE}"/>
                </a:ext>
              </a:extLst>
            </p:cNvPr>
            <p:cNvSpPr/>
            <p:nvPr/>
          </p:nvSpPr>
          <p:spPr>
            <a:xfrm>
              <a:off x="3744035" y="-3598743"/>
              <a:ext cx="17284353" cy="17284355"/>
            </a:xfrm>
            <a:custGeom>
              <a:avLst/>
              <a:gdLst>
                <a:gd name="connsiteX0" fmla="*/ 17284354 w 17284353"/>
                <a:gd name="connsiteY0" fmla="*/ 8642178 h 17284355"/>
                <a:gd name="connsiteX1" fmla="*/ 8642176 w 17284353"/>
                <a:gd name="connsiteY1" fmla="*/ 17284356 h 17284355"/>
                <a:gd name="connsiteX2" fmla="*/ -1 w 17284353"/>
                <a:gd name="connsiteY2" fmla="*/ 8642178 h 17284355"/>
                <a:gd name="connsiteX3" fmla="*/ 8642176 w 17284353"/>
                <a:gd name="connsiteY3" fmla="*/ 0 h 17284355"/>
                <a:gd name="connsiteX4" fmla="*/ 17284354 w 17284353"/>
                <a:gd name="connsiteY4" fmla="*/ 8642178 h 1728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4353" h="17284355">
                  <a:moveTo>
                    <a:pt x="17284354" y="8642178"/>
                  </a:moveTo>
                  <a:cubicBezTo>
                    <a:pt x="17284354" y="13415121"/>
                    <a:pt x="13415119" y="17284356"/>
                    <a:pt x="8642176" y="17284356"/>
                  </a:cubicBezTo>
                  <a:cubicBezTo>
                    <a:pt x="3869234" y="17284356"/>
                    <a:pt x="-1" y="13415121"/>
                    <a:pt x="-1" y="8642178"/>
                  </a:cubicBezTo>
                  <a:cubicBezTo>
                    <a:pt x="-1" y="3869235"/>
                    <a:pt x="3869234" y="0"/>
                    <a:pt x="8642176" y="0"/>
                  </a:cubicBezTo>
                  <a:cubicBezTo>
                    <a:pt x="13415118" y="0"/>
                    <a:pt x="17284354" y="3869235"/>
                    <a:pt x="17284354" y="8642178"/>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5D50729D-7816-EB05-7127-C00355CC3B30}"/>
                </a:ext>
              </a:extLst>
            </p:cNvPr>
            <p:cNvSpPr/>
            <p:nvPr/>
          </p:nvSpPr>
          <p:spPr>
            <a:xfrm>
              <a:off x="10265371" y="1517818"/>
              <a:ext cx="12753350" cy="12753352"/>
            </a:xfrm>
            <a:custGeom>
              <a:avLst/>
              <a:gdLst>
                <a:gd name="connsiteX0" fmla="*/ 12753351 w 12753350"/>
                <a:gd name="connsiteY0" fmla="*/ 6376676 h 12753352"/>
                <a:gd name="connsiteX1" fmla="*/ 6376675 w 12753350"/>
                <a:gd name="connsiteY1" fmla="*/ 12753352 h 12753352"/>
                <a:gd name="connsiteX2" fmla="*/ -1 w 12753350"/>
                <a:gd name="connsiteY2" fmla="*/ 6376676 h 12753352"/>
                <a:gd name="connsiteX3" fmla="*/ 6376675 w 12753350"/>
                <a:gd name="connsiteY3" fmla="*/ 0 h 12753352"/>
                <a:gd name="connsiteX4" fmla="*/ 12753351 w 12753350"/>
                <a:gd name="connsiteY4" fmla="*/ 6376676 h 1275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3350" h="12753352">
                  <a:moveTo>
                    <a:pt x="12753351" y="6376676"/>
                  </a:moveTo>
                  <a:cubicBezTo>
                    <a:pt x="12753351" y="9898417"/>
                    <a:pt x="9898416" y="12753352"/>
                    <a:pt x="6376675" y="12753352"/>
                  </a:cubicBezTo>
                  <a:cubicBezTo>
                    <a:pt x="2854934" y="12753352"/>
                    <a:pt x="-1" y="9898417"/>
                    <a:pt x="-1" y="6376676"/>
                  </a:cubicBezTo>
                  <a:cubicBezTo>
                    <a:pt x="-1" y="2854935"/>
                    <a:pt x="2854934" y="0"/>
                    <a:pt x="6376675" y="0"/>
                  </a:cubicBezTo>
                  <a:cubicBezTo>
                    <a:pt x="9898415" y="0"/>
                    <a:pt x="12753351" y="2854935"/>
                    <a:pt x="12753351" y="6376676"/>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179BF91C-4C2D-9FFC-FDFC-60EC080613E8}"/>
                </a:ext>
              </a:extLst>
            </p:cNvPr>
            <p:cNvSpPr/>
            <p:nvPr/>
          </p:nvSpPr>
          <p:spPr>
            <a:xfrm>
              <a:off x="10249542" y="3988359"/>
              <a:ext cx="11135674" cy="11135675"/>
            </a:xfrm>
            <a:custGeom>
              <a:avLst/>
              <a:gdLst>
                <a:gd name="connsiteX0" fmla="*/ 11135675 w 11135674"/>
                <a:gd name="connsiteY0" fmla="*/ 5567838 h 11135675"/>
                <a:gd name="connsiteX1" fmla="*/ 5567838 w 11135674"/>
                <a:gd name="connsiteY1" fmla="*/ 11135675 h 11135675"/>
                <a:gd name="connsiteX2" fmla="*/ 0 w 11135674"/>
                <a:gd name="connsiteY2" fmla="*/ 5567838 h 11135675"/>
                <a:gd name="connsiteX3" fmla="*/ 5567838 w 11135674"/>
                <a:gd name="connsiteY3" fmla="*/ -1 h 11135675"/>
                <a:gd name="connsiteX4" fmla="*/ 11135675 w 11135674"/>
                <a:gd name="connsiteY4" fmla="*/ 5567838 h 11135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5674" h="11135675">
                  <a:moveTo>
                    <a:pt x="11135675" y="5567838"/>
                  </a:moveTo>
                  <a:cubicBezTo>
                    <a:pt x="11135675" y="8642870"/>
                    <a:pt x="8642869" y="11135675"/>
                    <a:pt x="5567838" y="11135675"/>
                  </a:cubicBezTo>
                  <a:cubicBezTo>
                    <a:pt x="2492805" y="11135675"/>
                    <a:pt x="0" y="8642870"/>
                    <a:pt x="0" y="5567838"/>
                  </a:cubicBezTo>
                  <a:cubicBezTo>
                    <a:pt x="0" y="2492805"/>
                    <a:pt x="2492805" y="-1"/>
                    <a:pt x="5567838" y="-1"/>
                  </a:cubicBezTo>
                  <a:cubicBezTo>
                    <a:pt x="8642869" y="-1"/>
                    <a:pt x="11135675" y="2492806"/>
                    <a:pt x="11135675" y="5567838"/>
                  </a:cubicBezTo>
                  <a:close/>
                </a:path>
              </a:pathLst>
            </a:custGeom>
            <a:solidFill>
              <a:srgbClr val="7AD750"/>
            </a:solidFill>
            <a:ln w="10482" cap="flat">
              <a:noFill/>
              <a:prstDash val="solid"/>
              <a:miter/>
            </a:ln>
          </p:spPr>
          <p:txBody>
            <a:bodyPr rtlCol="0" anchor="ctr"/>
            <a:lstStyle/>
            <a:p>
              <a:endParaRPr lang="en-GB"/>
            </a:p>
          </p:txBody>
        </p:sp>
      </p:gr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rgbClr val="363A92"/>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4" name="Holder 6">
            <a:extLst>
              <a:ext uri="{FF2B5EF4-FFF2-40B4-BE49-F238E27FC236}">
                <a16:creationId xmlns:a16="http://schemas.microsoft.com/office/drawing/2014/main" id="{E9A10D50-2D74-BC33-7E02-EB1C77D63567}"/>
              </a:ext>
            </a:extLst>
          </p:cNvPr>
          <p:cNvSpPr>
            <a:spLocks noGrp="1"/>
          </p:cNvSpPr>
          <p:nvPr>
            <p:ph type="sldNum" sz="quarter" idx="7"/>
          </p:nvPr>
        </p:nvSpPr>
        <p:spPr>
          <a:xfrm>
            <a:off x="887473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8" name="Picture 7">
            <a:extLst>
              <a:ext uri="{FF2B5EF4-FFF2-40B4-BE49-F238E27FC236}">
                <a16:creationId xmlns:a16="http://schemas.microsoft.com/office/drawing/2014/main" id="{2EE2D94B-28A4-D766-3E2A-469CB7FE38EF}"/>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504470" y="6262128"/>
            <a:ext cx="985498" cy="262039"/>
          </a:xfrm>
          <a:prstGeom prst="rect">
            <a:avLst/>
          </a:prstGeom>
        </p:spPr>
      </p:pic>
      <p:sp>
        <p:nvSpPr>
          <p:cNvPr id="16" name="Holder 2">
            <a:extLst>
              <a:ext uri="{FF2B5EF4-FFF2-40B4-BE49-F238E27FC236}">
                <a16:creationId xmlns:a16="http://schemas.microsoft.com/office/drawing/2014/main" id="{61402B10-AEA1-A31D-67A0-06E5987C874F}"/>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rgbClr val="363A92"/>
                </a:solidFill>
                <a:latin typeface="+mj-lt"/>
                <a:cs typeface="Arial" panose="020B0604020202020204" pitchFamily="34" charset="0"/>
              </a:defRPr>
            </a:lvl1pPr>
          </a:lstStyle>
          <a:p>
            <a:r>
              <a:rPr lang="en-IE" dirty="0"/>
              <a:t>Section Divider Title Goes Here</a:t>
            </a:r>
            <a:endParaRPr dirty="0"/>
          </a:p>
        </p:txBody>
      </p:sp>
      <p:sp>
        <p:nvSpPr>
          <p:cNvPr id="12" name="Freeform: Shape 11">
            <a:extLst>
              <a:ext uri="{FF2B5EF4-FFF2-40B4-BE49-F238E27FC236}">
                <a16:creationId xmlns:a16="http://schemas.microsoft.com/office/drawing/2014/main" id="{0117FB28-8996-1B43-57DB-BF9AE3632DAC}"/>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372767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ull quote Blue">
    <p:bg>
      <p:bgPr>
        <a:solidFill>
          <a:schemeClr val="accent1"/>
        </a:solidFill>
        <a:effectLst/>
      </p:bgPr>
    </p:bg>
    <p:spTree>
      <p:nvGrpSpPr>
        <p:cNvPr id="1" name=""/>
        <p:cNvGrpSpPr/>
        <p:nvPr/>
      </p:nvGrpSpPr>
      <p:grpSpPr>
        <a:xfrm>
          <a:off x="0" y="0"/>
          <a:ext cx="0" cy="0"/>
          <a:chOff x="0" y="0"/>
          <a:chExt cx="0" cy="0"/>
        </a:xfrm>
      </p:grpSpPr>
      <p:sp>
        <p:nvSpPr>
          <p:cNvPr id="286" name="Freeform: Shape 285">
            <a:extLst>
              <a:ext uri="{FF2B5EF4-FFF2-40B4-BE49-F238E27FC236}">
                <a16:creationId xmlns:a16="http://schemas.microsoft.com/office/drawing/2014/main" id="{78709986-16DE-CBBE-EB88-DE01F826BDAC}"/>
              </a:ext>
            </a:extLst>
          </p:cNvPr>
          <p:cNvSpPr/>
          <p:nvPr userDrawn="1"/>
        </p:nvSpPr>
        <p:spPr>
          <a:xfrm>
            <a:off x="-9437244" y="2971800"/>
            <a:ext cx="23426795" cy="13187276"/>
          </a:xfrm>
          <a:custGeom>
            <a:avLst/>
            <a:gdLst>
              <a:gd name="connsiteX0" fmla="*/ 14393799 w 14393798"/>
              <a:gd name="connsiteY0" fmla="*/ 4051237 h 8102473"/>
              <a:gd name="connsiteX1" fmla="*/ 7196900 w 14393798"/>
              <a:gd name="connsiteY1" fmla="*/ 8102473 h 8102473"/>
              <a:gd name="connsiteX2" fmla="*/ 0 w 14393798"/>
              <a:gd name="connsiteY2" fmla="*/ 4051237 h 8102473"/>
              <a:gd name="connsiteX3" fmla="*/ 7196900 w 14393798"/>
              <a:gd name="connsiteY3" fmla="*/ 0 h 8102473"/>
              <a:gd name="connsiteX4" fmla="*/ 14393799 w 14393798"/>
              <a:gd name="connsiteY4" fmla="*/ 4051237 h 8102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3798" h="8102473">
                <a:moveTo>
                  <a:pt x="14393799" y="4051237"/>
                </a:moveTo>
                <a:cubicBezTo>
                  <a:pt x="14393799" y="6288673"/>
                  <a:pt x="11171637" y="8102473"/>
                  <a:pt x="7196900" y="8102473"/>
                </a:cubicBezTo>
                <a:cubicBezTo>
                  <a:pt x="3222162" y="8102473"/>
                  <a:pt x="0" y="6288673"/>
                  <a:pt x="0" y="4051237"/>
                </a:cubicBezTo>
                <a:cubicBezTo>
                  <a:pt x="0" y="1813801"/>
                  <a:pt x="3222162" y="0"/>
                  <a:pt x="7196900" y="0"/>
                </a:cubicBezTo>
                <a:cubicBezTo>
                  <a:pt x="11171638" y="0"/>
                  <a:pt x="14393799" y="1813801"/>
                  <a:pt x="14393799" y="4051237"/>
                </a:cubicBezTo>
                <a:close/>
              </a:path>
            </a:pathLst>
          </a:custGeom>
          <a:gradFill>
            <a:gsLst>
              <a:gs pos="19000">
                <a:schemeClr val="accent2"/>
              </a:gs>
              <a:gs pos="51000">
                <a:schemeClr val="accent2">
                  <a:alpha val="0"/>
                </a:schemeClr>
              </a:gs>
            </a:gsLst>
            <a:path path="circle">
              <a:fillToRect l="50000" t="50000" r="50000" b="50000"/>
            </a:path>
          </a:gradFill>
          <a:ln w="6350" cap="flat">
            <a:noFill/>
            <a:prstDash val="solid"/>
            <a:miter/>
          </a:ln>
        </p:spPr>
        <p:txBody>
          <a:bodyPr rtlCol="0" anchor="ctr"/>
          <a:lstStyle/>
          <a:p>
            <a:endParaRPr lang="en-GB"/>
          </a:p>
        </p:txBody>
      </p:sp>
      <p:sp>
        <p:nvSpPr>
          <p:cNvPr id="2" name="Holder 2"/>
          <p:cNvSpPr>
            <a:spLocks noGrp="1"/>
          </p:cNvSpPr>
          <p:nvPr>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chemeClr val="bg1"/>
                </a:solidFill>
                <a:latin typeface="+mj-lt"/>
                <a:cs typeface="Arial" panose="020B0604020202020204" pitchFamily="34" charset="0"/>
              </a:defRPr>
            </a:lvl1pPr>
          </a:lstStyle>
          <a:p>
            <a:r>
              <a:rPr lang="en-IE" dirty="0"/>
              <a:t>Insert quote, statistic or other point of interest here</a:t>
            </a:r>
            <a:endParaRPr dirty="0"/>
          </a:p>
        </p:txBody>
      </p:sp>
      <p:sp>
        <p:nvSpPr>
          <p:cNvPr id="6" name="Holder 6"/>
          <p:cNvSpPr>
            <a:spLocks noGrp="1"/>
          </p:cNvSpPr>
          <p:nvPr>
            <p:ph type="sldNum" sz="quarter" idx="7"/>
          </p:nvPr>
        </p:nvSpPr>
        <p:spPr>
          <a:xfrm>
            <a:off x="886396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504470" y="6262128"/>
            <a:ext cx="985498" cy="262039"/>
          </a:xfrm>
          <a:prstGeom prst="rect">
            <a:avLst/>
          </a:prstGeom>
        </p:spPr>
      </p:pic>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3" name="Text Placeholder 15">
            <a:extLst>
              <a:ext uri="{FF2B5EF4-FFF2-40B4-BE49-F238E27FC236}">
                <a16:creationId xmlns:a16="http://schemas.microsoft.com/office/drawing/2014/main" id="{BC3E7CF7-4FE7-3451-0855-41EC443EFAD8}"/>
              </a:ext>
            </a:extLst>
          </p:cNvPr>
          <p:cNvSpPr>
            <a:spLocks noGrp="1"/>
          </p:cNvSpPr>
          <p:nvPr>
            <p:ph type="body" sz="quarter" idx="12" hasCustomPrompt="1"/>
          </p:nvPr>
        </p:nvSpPr>
        <p:spPr>
          <a:xfrm>
            <a:off x="504470" y="609601"/>
            <a:ext cx="1012791" cy="352060"/>
          </a:xfrm>
          <a:prstGeom prst="roundRect">
            <a:avLst>
              <a:gd name="adj" fmla="val 50000"/>
            </a:avLst>
          </a:prstGeom>
          <a:solidFill>
            <a:schemeClr val="accent2"/>
          </a:solidFill>
        </p:spPr>
        <p:txBody>
          <a:bodyPr anchor="ctr"/>
          <a:lstStyle>
            <a:lvl1pPr algn="ctr">
              <a:defRPr sz="1273">
                <a:solidFill>
                  <a:srgbClr val="363A92"/>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dirty="0"/>
              <a:t>QUOTE</a:t>
            </a:r>
            <a:endParaRPr lang="en-US" dirty="0"/>
          </a:p>
        </p:txBody>
      </p:sp>
      <p:sp>
        <p:nvSpPr>
          <p:cNvPr id="7" name="Text Placeholder 12">
            <a:extLst>
              <a:ext uri="{FF2B5EF4-FFF2-40B4-BE49-F238E27FC236}">
                <a16:creationId xmlns:a16="http://schemas.microsoft.com/office/drawing/2014/main" id="{3C1665C8-0BDF-AE71-1871-C8B7FC89E35E}"/>
              </a:ext>
            </a:extLst>
          </p:cNvPr>
          <p:cNvSpPr>
            <a:spLocks noGrp="1"/>
          </p:cNvSpPr>
          <p:nvPr>
            <p:ph type="body" sz="quarter" idx="13" hasCustomPrompt="1"/>
          </p:nvPr>
        </p:nvSpPr>
        <p:spPr>
          <a:xfrm>
            <a:off x="504918" y="4665359"/>
            <a:ext cx="4438181" cy="343670"/>
          </a:xfrm>
          <a:prstGeom prst="rect">
            <a:avLst/>
          </a:prstGeom>
        </p:spPr>
        <p:txBody>
          <a:bodyPr anchor="b"/>
          <a:lstStyle>
            <a:lvl1pPr algn="l">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Source</a:t>
            </a:r>
            <a:endParaRPr lang="en-US" dirty="0"/>
          </a:p>
        </p:txBody>
      </p:sp>
      <p:sp>
        <p:nvSpPr>
          <p:cNvPr id="287" name="Freeform: Shape 286">
            <a:extLst>
              <a:ext uri="{FF2B5EF4-FFF2-40B4-BE49-F238E27FC236}">
                <a16:creationId xmlns:a16="http://schemas.microsoft.com/office/drawing/2014/main" id="{4F1B1314-1146-6AAC-0B3E-19921E6AD93B}"/>
              </a:ext>
            </a:extLst>
          </p:cNvPr>
          <p:cNvSpPr/>
          <p:nvPr userDrawn="1"/>
        </p:nvSpPr>
        <p:spPr>
          <a:xfrm>
            <a:off x="2674344" y="4189618"/>
            <a:ext cx="19278600" cy="10852173"/>
          </a:xfrm>
          <a:custGeom>
            <a:avLst/>
            <a:gdLst>
              <a:gd name="connsiteX0" fmla="*/ 13648182 w 13648182"/>
              <a:gd name="connsiteY0" fmla="*/ 3841369 h 7682738"/>
              <a:gd name="connsiteX1" fmla="*/ 6824091 w 13648182"/>
              <a:gd name="connsiteY1" fmla="*/ 7682738 h 7682738"/>
              <a:gd name="connsiteX2" fmla="*/ 0 w 13648182"/>
              <a:gd name="connsiteY2" fmla="*/ 3841369 h 7682738"/>
              <a:gd name="connsiteX3" fmla="*/ 6824091 w 13648182"/>
              <a:gd name="connsiteY3" fmla="*/ 0 h 7682738"/>
              <a:gd name="connsiteX4" fmla="*/ 13648182 w 13648182"/>
              <a:gd name="connsiteY4" fmla="*/ 3841369 h 7682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8182" h="7682738">
                <a:moveTo>
                  <a:pt x="13648182" y="3841369"/>
                </a:moveTo>
                <a:cubicBezTo>
                  <a:pt x="13648182" y="5962898"/>
                  <a:pt x="10592932" y="7682738"/>
                  <a:pt x="6824091" y="7682738"/>
                </a:cubicBezTo>
                <a:cubicBezTo>
                  <a:pt x="3055249" y="7682738"/>
                  <a:pt x="0" y="5962898"/>
                  <a:pt x="0" y="3841369"/>
                </a:cubicBezTo>
                <a:cubicBezTo>
                  <a:pt x="0" y="1719839"/>
                  <a:pt x="3055249" y="0"/>
                  <a:pt x="6824091" y="0"/>
                </a:cubicBezTo>
                <a:cubicBezTo>
                  <a:pt x="10592932" y="0"/>
                  <a:pt x="13648182" y="1719839"/>
                  <a:pt x="13648182" y="3841369"/>
                </a:cubicBezTo>
                <a:close/>
              </a:path>
            </a:pathLst>
          </a:custGeom>
          <a:gradFill>
            <a:gsLst>
              <a:gs pos="10000">
                <a:srgbClr val="8AD6F7"/>
              </a:gs>
              <a:gs pos="49000">
                <a:srgbClr val="8AD6F7">
                  <a:alpha val="0"/>
                </a:srgbClr>
              </a:gs>
            </a:gsLst>
            <a:path path="circle">
              <a:fillToRect l="50000" t="50000" r="50000" b="50000"/>
            </a:path>
          </a:gradFill>
          <a:ln w="635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C0352751-1872-1CD1-5081-FF4012D3C9B5}"/>
              </a:ext>
            </a:extLst>
          </p:cNvPr>
          <p:cNvSpPr/>
          <p:nvPr userDrawn="1"/>
        </p:nvSpPr>
        <p:spPr>
          <a:xfrm>
            <a:off x="-9708648" y="-9144000"/>
            <a:ext cx="31632408" cy="25146000"/>
          </a:xfrm>
          <a:custGeom>
            <a:avLst/>
            <a:gdLst>
              <a:gd name="connsiteX0" fmla="*/ 9708048 w 31632408"/>
              <a:gd name="connsiteY0" fmla="*/ 9144000 h 25146000"/>
              <a:gd name="connsiteX1" fmla="*/ 9708048 w 31632408"/>
              <a:gd name="connsiteY1" fmla="*/ 16002000 h 25146000"/>
              <a:gd name="connsiteX2" fmla="*/ 21901248 w 31632408"/>
              <a:gd name="connsiteY2" fmla="*/ 16002000 h 25146000"/>
              <a:gd name="connsiteX3" fmla="*/ 21901248 w 31632408"/>
              <a:gd name="connsiteY3" fmla="*/ 9144000 h 25146000"/>
              <a:gd name="connsiteX4" fmla="*/ 0 w 31632408"/>
              <a:gd name="connsiteY4" fmla="*/ 0 h 25146000"/>
              <a:gd name="connsiteX5" fmla="*/ 31632408 w 31632408"/>
              <a:gd name="connsiteY5" fmla="*/ 0 h 25146000"/>
              <a:gd name="connsiteX6" fmla="*/ 31632408 w 31632408"/>
              <a:gd name="connsiteY6" fmla="*/ 25146000 h 25146000"/>
              <a:gd name="connsiteX7" fmla="*/ 0 w 31632408"/>
              <a:gd name="connsiteY7" fmla="*/ 25146000 h 251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32408" h="25146000">
                <a:moveTo>
                  <a:pt x="9708048" y="9144000"/>
                </a:moveTo>
                <a:lnTo>
                  <a:pt x="9708048" y="16002000"/>
                </a:lnTo>
                <a:lnTo>
                  <a:pt x="21901248" y="16002000"/>
                </a:lnTo>
                <a:lnTo>
                  <a:pt x="21901248" y="9144000"/>
                </a:lnTo>
                <a:close/>
                <a:moveTo>
                  <a:pt x="0" y="0"/>
                </a:moveTo>
                <a:lnTo>
                  <a:pt x="31632408" y="0"/>
                </a:lnTo>
                <a:lnTo>
                  <a:pt x="31632408" y="25146000"/>
                </a:lnTo>
                <a:lnTo>
                  <a:pt x="0" y="251460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40075565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ull Quote Light Blue &amp; Green">
    <p:bg>
      <p:bgPr>
        <a:solidFill>
          <a:schemeClr val="accent5"/>
        </a:solidFill>
        <a:effectLst/>
      </p:bgPr>
    </p:bg>
    <p:spTree>
      <p:nvGrpSpPr>
        <p:cNvPr id="1" name=""/>
        <p:cNvGrpSpPr/>
        <p:nvPr/>
      </p:nvGrpSpPr>
      <p:grpSpPr>
        <a:xfrm>
          <a:off x="0" y="0"/>
          <a:ext cx="0" cy="0"/>
          <a:chOff x="0" y="0"/>
          <a:chExt cx="0" cy="0"/>
        </a:xfrm>
      </p:grpSpPr>
      <p:grpSp>
        <p:nvGrpSpPr>
          <p:cNvPr id="8" name="Graphic 38">
            <a:extLst>
              <a:ext uri="{FF2B5EF4-FFF2-40B4-BE49-F238E27FC236}">
                <a16:creationId xmlns:a16="http://schemas.microsoft.com/office/drawing/2014/main" id="{1F104258-7732-4A9E-98DF-F0AE92DF029C}"/>
              </a:ext>
            </a:extLst>
          </p:cNvPr>
          <p:cNvGrpSpPr/>
          <p:nvPr userDrawn="1"/>
        </p:nvGrpSpPr>
        <p:grpSpPr>
          <a:xfrm>
            <a:off x="2363971" y="-4800600"/>
            <a:ext cx="11569023" cy="12755546"/>
            <a:chOff x="3898089" y="-7927802"/>
            <a:chExt cx="19076837" cy="21034840"/>
          </a:xfrm>
        </p:grpSpPr>
        <p:sp>
          <p:nvSpPr>
            <p:cNvPr id="10" name="Freeform: Shape 9">
              <a:extLst>
                <a:ext uri="{FF2B5EF4-FFF2-40B4-BE49-F238E27FC236}">
                  <a16:creationId xmlns:a16="http://schemas.microsoft.com/office/drawing/2014/main" id="{53013346-83B1-8747-4E9B-78A45E3F9B72}"/>
                </a:ext>
              </a:extLst>
            </p:cNvPr>
            <p:cNvSpPr/>
            <p:nvPr/>
          </p:nvSpPr>
          <p:spPr>
            <a:xfrm>
              <a:off x="3898089" y="-265867"/>
              <a:ext cx="13372905" cy="13372905"/>
            </a:xfrm>
            <a:custGeom>
              <a:avLst/>
              <a:gdLst>
                <a:gd name="connsiteX0" fmla="*/ 13372905 w 13372905"/>
                <a:gd name="connsiteY0" fmla="*/ 6686453 h 13372905"/>
                <a:gd name="connsiteX1" fmla="*/ 6686452 w 13372905"/>
                <a:gd name="connsiteY1" fmla="*/ 13372905 h 13372905"/>
                <a:gd name="connsiteX2" fmla="*/ -1 w 13372905"/>
                <a:gd name="connsiteY2" fmla="*/ 6686452 h 13372905"/>
                <a:gd name="connsiteX3" fmla="*/ 6686452 w 13372905"/>
                <a:gd name="connsiteY3" fmla="*/ -1 h 13372905"/>
                <a:gd name="connsiteX4" fmla="*/ 13372905 w 13372905"/>
                <a:gd name="connsiteY4" fmla="*/ 6686453 h 13372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2905" h="13372905">
                  <a:moveTo>
                    <a:pt x="13372905" y="6686453"/>
                  </a:moveTo>
                  <a:cubicBezTo>
                    <a:pt x="13372905" y="10379278"/>
                    <a:pt x="10379278" y="13372905"/>
                    <a:pt x="6686452" y="13372905"/>
                  </a:cubicBezTo>
                  <a:cubicBezTo>
                    <a:pt x="2993626" y="13372905"/>
                    <a:pt x="-1" y="10379278"/>
                    <a:pt x="-1" y="6686452"/>
                  </a:cubicBezTo>
                  <a:cubicBezTo>
                    <a:pt x="-1" y="2993626"/>
                    <a:pt x="2993626" y="-1"/>
                    <a:pt x="6686452" y="-1"/>
                  </a:cubicBezTo>
                  <a:cubicBezTo>
                    <a:pt x="10379278" y="-1"/>
                    <a:pt x="13372905" y="2993626"/>
                    <a:pt x="13372905" y="6686453"/>
                  </a:cubicBezTo>
                  <a:close/>
                </a:path>
              </a:pathLst>
            </a:custGeom>
            <a:gradFill flip="none" rotWithShape="1">
              <a:gsLst>
                <a:gs pos="22000">
                  <a:schemeClr val="accent3"/>
                </a:gs>
                <a:gs pos="88000">
                  <a:srgbClr val="C7E634"/>
                </a:gs>
              </a:gsLst>
              <a:lin ang="8400000" scaled="0"/>
              <a:tileRect/>
            </a:gradFill>
            <a:ln w="10502"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F5CD514-47A9-83AD-F9A5-E62C1B578B4B}"/>
                </a:ext>
              </a:extLst>
            </p:cNvPr>
            <p:cNvSpPr/>
            <p:nvPr/>
          </p:nvSpPr>
          <p:spPr>
            <a:xfrm>
              <a:off x="5117073" y="-7927802"/>
              <a:ext cx="17857853" cy="17857853"/>
            </a:xfrm>
            <a:custGeom>
              <a:avLst/>
              <a:gdLst>
                <a:gd name="connsiteX0" fmla="*/ 17857852 w 17857853"/>
                <a:gd name="connsiteY0" fmla="*/ 8928927 h 17857853"/>
                <a:gd name="connsiteX1" fmla="*/ 8928926 w 17857853"/>
                <a:gd name="connsiteY1" fmla="*/ 17857854 h 17857853"/>
                <a:gd name="connsiteX2" fmla="*/ -1 w 17857853"/>
                <a:gd name="connsiteY2" fmla="*/ 8928926 h 17857853"/>
                <a:gd name="connsiteX3" fmla="*/ 8928926 w 17857853"/>
                <a:gd name="connsiteY3" fmla="*/ 0 h 17857853"/>
                <a:gd name="connsiteX4" fmla="*/ 17857852 w 17857853"/>
                <a:gd name="connsiteY4" fmla="*/ 8928927 h 17857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7853" h="17857853">
                  <a:moveTo>
                    <a:pt x="17857852" y="8928927"/>
                  </a:moveTo>
                  <a:cubicBezTo>
                    <a:pt x="17857852" y="13860236"/>
                    <a:pt x="13860236" y="17857854"/>
                    <a:pt x="8928926" y="17857854"/>
                  </a:cubicBezTo>
                  <a:cubicBezTo>
                    <a:pt x="3997616" y="17857854"/>
                    <a:pt x="-1" y="13860236"/>
                    <a:pt x="-1" y="8928926"/>
                  </a:cubicBezTo>
                  <a:cubicBezTo>
                    <a:pt x="-1" y="3997617"/>
                    <a:pt x="3997616" y="0"/>
                    <a:pt x="8928926" y="0"/>
                  </a:cubicBezTo>
                  <a:cubicBezTo>
                    <a:pt x="13860236" y="0"/>
                    <a:pt x="17857852" y="3997616"/>
                    <a:pt x="17857852" y="8928927"/>
                  </a:cubicBezTo>
                  <a:close/>
                </a:path>
              </a:pathLst>
            </a:custGeom>
            <a:gradFill>
              <a:gsLst>
                <a:gs pos="10000">
                  <a:schemeClr val="accent3"/>
                </a:gs>
                <a:gs pos="72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E67C9612-7BDD-0778-AF69-DCBD70396E61}"/>
                </a:ext>
              </a:extLst>
            </p:cNvPr>
            <p:cNvSpPr/>
            <p:nvPr/>
          </p:nvSpPr>
          <p:spPr>
            <a:xfrm>
              <a:off x="5864600" y="-4939903"/>
              <a:ext cx="11882054" cy="11882054"/>
            </a:xfrm>
            <a:custGeom>
              <a:avLst/>
              <a:gdLst>
                <a:gd name="connsiteX0" fmla="*/ 11882054 w 11882054"/>
                <a:gd name="connsiteY0" fmla="*/ 5941028 h 11882054"/>
                <a:gd name="connsiteX1" fmla="*/ 5941027 w 11882054"/>
                <a:gd name="connsiteY1" fmla="*/ 11882055 h 11882054"/>
                <a:gd name="connsiteX2" fmla="*/ -1 w 11882054"/>
                <a:gd name="connsiteY2" fmla="*/ 5941028 h 11882054"/>
                <a:gd name="connsiteX3" fmla="*/ 5941027 w 11882054"/>
                <a:gd name="connsiteY3" fmla="*/ 0 h 11882054"/>
                <a:gd name="connsiteX4" fmla="*/ 11882054 w 11882054"/>
                <a:gd name="connsiteY4" fmla="*/ 5941028 h 1188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2054" h="11882054">
                  <a:moveTo>
                    <a:pt x="11882054" y="5941028"/>
                  </a:moveTo>
                  <a:cubicBezTo>
                    <a:pt x="11882054" y="9222166"/>
                    <a:pt x="9222166" y="11882055"/>
                    <a:pt x="5941027" y="11882055"/>
                  </a:cubicBezTo>
                  <a:cubicBezTo>
                    <a:pt x="2659888" y="11882055"/>
                    <a:pt x="-1" y="9222166"/>
                    <a:pt x="-1" y="5941028"/>
                  </a:cubicBezTo>
                  <a:cubicBezTo>
                    <a:pt x="-1" y="2659889"/>
                    <a:pt x="2659888" y="0"/>
                    <a:pt x="5941027" y="0"/>
                  </a:cubicBezTo>
                  <a:cubicBezTo>
                    <a:pt x="9222165" y="0"/>
                    <a:pt x="11882054" y="2659889"/>
                    <a:pt x="11882054" y="5941028"/>
                  </a:cubicBezTo>
                  <a:close/>
                </a:path>
              </a:pathLst>
            </a:custGeom>
            <a:gradFill>
              <a:gsLst>
                <a:gs pos="10000">
                  <a:schemeClr val="accent3"/>
                </a:gs>
                <a:gs pos="67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9" name="Freeform: Shape 8">
            <a:extLst>
              <a:ext uri="{FF2B5EF4-FFF2-40B4-BE49-F238E27FC236}">
                <a16:creationId xmlns:a16="http://schemas.microsoft.com/office/drawing/2014/main" id="{B6571B33-5BE8-79B6-9FEC-38933B1A7C57}"/>
              </a:ext>
            </a:extLst>
          </p:cNvPr>
          <p:cNvSpPr/>
          <p:nvPr userDrawn="1"/>
        </p:nvSpPr>
        <p:spPr>
          <a:xfrm>
            <a:off x="-4256423" y="-4800600"/>
            <a:ext cx="20704849" cy="16459200"/>
          </a:xfrm>
          <a:custGeom>
            <a:avLst/>
            <a:gdLst>
              <a:gd name="connsiteX0" fmla="*/ 4255824 w 20704849"/>
              <a:gd name="connsiteY0" fmla="*/ 4800600 h 16459200"/>
              <a:gd name="connsiteX1" fmla="*/ 4255824 w 20704849"/>
              <a:gd name="connsiteY1" fmla="*/ 11658600 h 16459200"/>
              <a:gd name="connsiteX2" fmla="*/ 16449024 w 20704849"/>
              <a:gd name="connsiteY2" fmla="*/ 11658600 h 16459200"/>
              <a:gd name="connsiteX3" fmla="*/ 16449024 w 20704849"/>
              <a:gd name="connsiteY3" fmla="*/ 4800600 h 16459200"/>
              <a:gd name="connsiteX4" fmla="*/ 0 w 20704849"/>
              <a:gd name="connsiteY4" fmla="*/ 0 h 16459200"/>
              <a:gd name="connsiteX5" fmla="*/ 20704849 w 20704849"/>
              <a:gd name="connsiteY5" fmla="*/ 0 h 16459200"/>
              <a:gd name="connsiteX6" fmla="*/ 20704849 w 20704849"/>
              <a:gd name="connsiteY6" fmla="*/ 16459200 h 16459200"/>
              <a:gd name="connsiteX7" fmla="*/ 0 w 20704849"/>
              <a:gd name="connsiteY7" fmla="*/ 16459200 h 1645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04849" h="16459200">
                <a:moveTo>
                  <a:pt x="4255824" y="4800600"/>
                </a:moveTo>
                <a:lnTo>
                  <a:pt x="4255824" y="11658600"/>
                </a:lnTo>
                <a:lnTo>
                  <a:pt x="16449024" y="11658600"/>
                </a:lnTo>
                <a:lnTo>
                  <a:pt x="16449024" y="4800600"/>
                </a:lnTo>
                <a:close/>
                <a:moveTo>
                  <a:pt x="0" y="0"/>
                </a:moveTo>
                <a:lnTo>
                  <a:pt x="20704849" y="0"/>
                </a:lnTo>
                <a:lnTo>
                  <a:pt x="20704849" y="16459200"/>
                </a:lnTo>
                <a:lnTo>
                  <a:pt x="0" y="164592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Holder 2"/>
          <p:cNvSpPr>
            <a:spLocks noGrp="1"/>
          </p:cNvSpPr>
          <p:nvPr userDrawn="1">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rgbClr val="363A92"/>
                </a:solidFill>
                <a:latin typeface="+mj-lt"/>
                <a:cs typeface="Arial" panose="020B0604020202020204" pitchFamily="34" charset="0"/>
              </a:defRPr>
            </a:lvl1pPr>
          </a:lstStyle>
          <a:p>
            <a:r>
              <a:rPr lang="en-IE" dirty="0"/>
              <a:t>Insert quote, statistic or other point of interest here</a:t>
            </a:r>
            <a:endParaRPr dirty="0"/>
          </a:p>
        </p:txBody>
      </p:sp>
      <p:sp>
        <p:nvSpPr>
          <p:cNvPr id="6" name="Holder 6"/>
          <p:cNvSpPr>
            <a:spLocks noGrp="1"/>
          </p:cNvSpPr>
          <p:nvPr userDrawn="1">
            <p:ph type="sldNum" sz="quarter" idx="7"/>
          </p:nvPr>
        </p:nvSpPr>
        <p:spPr>
          <a:xfrm>
            <a:off x="886432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13" name="Text Placeholder 12">
            <a:extLst>
              <a:ext uri="{FF2B5EF4-FFF2-40B4-BE49-F238E27FC236}">
                <a16:creationId xmlns:a16="http://schemas.microsoft.com/office/drawing/2014/main" id="{EDB40E8B-F851-8302-389F-8C1920C37A0B}"/>
              </a:ext>
            </a:extLst>
          </p:cNvPr>
          <p:cNvSpPr>
            <a:spLocks noGrp="1"/>
          </p:cNvSpPr>
          <p:nvPr userDrawn="1">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3" name="Text Placeholder 15">
            <a:extLst>
              <a:ext uri="{FF2B5EF4-FFF2-40B4-BE49-F238E27FC236}">
                <a16:creationId xmlns:a16="http://schemas.microsoft.com/office/drawing/2014/main" id="{BC3E7CF7-4FE7-3451-0855-41EC443EFAD8}"/>
              </a:ext>
            </a:extLst>
          </p:cNvPr>
          <p:cNvSpPr>
            <a:spLocks noGrp="1"/>
          </p:cNvSpPr>
          <p:nvPr userDrawn="1">
            <p:ph type="body" sz="quarter" idx="12" hasCustomPrompt="1"/>
          </p:nvPr>
        </p:nvSpPr>
        <p:spPr>
          <a:xfrm>
            <a:off x="504470" y="609601"/>
            <a:ext cx="1012791" cy="352060"/>
          </a:xfrm>
          <a:prstGeom prst="roundRect">
            <a:avLst>
              <a:gd name="adj" fmla="val 50000"/>
            </a:avLst>
          </a:prstGeom>
          <a:solidFill>
            <a:schemeClr val="accent1"/>
          </a:solidFill>
        </p:spPr>
        <p:txBody>
          <a:bodyPr anchor="ctr"/>
          <a:lstStyle>
            <a:lvl1pPr algn="ctr">
              <a:defRPr sz="1273">
                <a:solidFill>
                  <a:schemeClr val="bg1"/>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dirty="0"/>
              <a:t>QUOTE</a:t>
            </a:r>
            <a:endParaRPr lang="en-US" dirty="0"/>
          </a:p>
        </p:txBody>
      </p:sp>
      <p:sp>
        <p:nvSpPr>
          <p:cNvPr id="7" name="Text Placeholder 12">
            <a:extLst>
              <a:ext uri="{FF2B5EF4-FFF2-40B4-BE49-F238E27FC236}">
                <a16:creationId xmlns:a16="http://schemas.microsoft.com/office/drawing/2014/main" id="{3C1665C8-0BDF-AE71-1871-C8B7FC89E35E}"/>
              </a:ext>
            </a:extLst>
          </p:cNvPr>
          <p:cNvSpPr>
            <a:spLocks noGrp="1"/>
          </p:cNvSpPr>
          <p:nvPr userDrawn="1">
            <p:ph type="body" sz="quarter" idx="13" hasCustomPrompt="1"/>
          </p:nvPr>
        </p:nvSpPr>
        <p:spPr>
          <a:xfrm>
            <a:off x="504918" y="4665359"/>
            <a:ext cx="4438181" cy="343670"/>
          </a:xfrm>
          <a:prstGeom prst="rect">
            <a:avLst/>
          </a:prstGeom>
        </p:spPr>
        <p:txBody>
          <a:bodyPr anchor="b"/>
          <a:lstStyle>
            <a:lvl1pPr algn="l">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Source</a:t>
            </a:r>
            <a:endParaRPr lang="en-US" dirty="0"/>
          </a:p>
        </p:txBody>
      </p:sp>
      <p:pic>
        <p:nvPicPr>
          <p:cNvPr id="4" name="Picture 3">
            <a:extLst>
              <a:ext uri="{FF2B5EF4-FFF2-40B4-BE49-F238E27FC236}">
                <a16:creationId xmlns:a16="http://schemas.microsoft.com/office/drawing/2014/main" id="{17EF8FB9-E4B7-3102-A32E-22B30CCEE206}"/>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32483034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6096000" y="2309208"/>
            <a:ext cx="5499108" cy="2239587"/>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Add Thank you</a:t>
            </a:r>
            <a:endParaRPr dirty="0"/>
          </a:p>
        </p:txBody>
      </p:sp>
      <p:sp>
        <p:nvSpPr>
          <p:cNvPr id="4" name="Freeform: Shape 3">
            <a:extLst>
              <a:ext uri="{FF2B5EF4-FFF2-40B4-BE49-F238E27FC236}">
                <a16:creationId xmlns:a16="http://schemas.microsoft.com/office/drawing/2014/main" id="{E1D18C04-5041-4FEA-59C4-023CD8DAE662}"/>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35213" y="406175"/>
            <a:ext cx="4422824" cy="482259"/>
          </a:xfrm>
          <a:prstGeom prst="rect">
            <a:avLst/>
          </a:prstGeom>
        </p:spPr>
      </p:pic>
      <p:cxnSp>
        <p:nvCxnSpPr>
          <p:cNvPr id="6" name="Straight Connector 5">
            <a:extLst>
              <a:ext uri="{FF2B5EF4-FFF2-40B4-BE49-F238E27FC236}">
                <a16:creationId xmlns:a16="http://schemas.microsoft.com/office/drawing/2014/main" id="{4A7440D5-3706-5929-23B4-CE4A8D125E7B}"/>
              </a:ext>
            </a:extLst>
          </p:cNvPr>
          <p:cNvCxnSpPr>
            <a:cxnSpLocks/>
          </p:cNvCxnSpPr>
          <p:nvPr userDrawn="1"/>
        </p:nvCxnSpPr>
        <p:spPr>
          <a:xfrm>
            <a:off x="354000" y="5645152"/>
            <a:ext cx="11484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95178EF9-D910-FA63-3C55-FAD978D4781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0" y="5931383"/>
            <a:ext cx="12192000" cy="926617"/>
          </a:xfrm>
          <a:prstGeom prst="rect">
            <a:avLst/>
          </a:prstGeom>
        </p:spPr>
      </p:pic>
    </p:spTree>
    <p:extLst>
      <p:ext uri="{BB962C8B-B14F-4D97-AF65-F5344CB8AC3E}">
        <p14:creationId xmlns:p14="http://schemas.microsoft.com/office/powerpoint/2010/main" val="24880537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8" name="Picture 287">
            <a:extLst>
              <a:ext uri="{FF2B5EF4-FFF2-40B4-BE49-F238E27FC236}">
                <a16:creationId xmlns:a16="http://schemas.microsoft.com/office/drawing/2014/main" id="{332B9E3F-BC93-25A0-C1FD-3DFA3E4687CD}"/>
              </a:ext>
            </a:extLst>
          </p:cNvPr>
          <p:cNvPicPr>
            <a:picLocks noChangeAspect="1"/>
          </p:cNvPicPr>
          <p:nvPr userDrawn="1"/>
        </p:nvPicPr>
        <p:blipFill>
          <a:blip>
            <a:extLst>
              <a:ext uri="{96DAC541-7B7A-43D3-8B79-37D633B846F1}">
                <asvg:svgBlip xmlns:asvg="http://schemas.microsoft.com/office/drawing/2016/SVG/main" r:embed="rId24"/>
              </a:ext>
            </a:extLst>
          </a:blip>
          <a:srcRect/>
          <a:stretch/>
        </p:blipFill>
        <p:spPr>
          <a:xfrm>
            <a:off x="10702032" y="333080"/>
            <a:ext cx="985498" cy="262039"/>
          </a:xfrm>
          <a:prstGeom prst="rect">
            <a:avLst/>
          </a:prstGeom>
        </p:spPr>
      </p:pic>
      <p:sp>
        <p:nvSpPr>
          <p:cNvPr id="289" name="Title Placeholder 288">
            <a:extLst>
              <a:ext uri="{FF2B5EF4-FFF2-40B4-BE49-F238E27FC236}">
                <a16:creationId xmlns:a16="http://schemas.microsoft.com/office/drawing/2014/main" id="{D580A401-53F8-EF6C-DB1D-326643A22652}"/>
              </a:ext>
            </a:extLst>
          </p:cNvPr>
          <p:cNvSpPr>
            <a:spLocks noGrp="1"/>
          </p:cNvSpPr>
          <p:nvPr userDrawn="1">
            <p:ph type="title"/>
          </p:nvPr>
        </p:nvSpPr>
        <p:spPr>
          <a:xfrm>
            <a:off x="504469" y="471704"/>
            <a:ext cx="5591531" cy="856798"/>
          </a:xfrm>
          <a:prstGeom prst="rect">
            <a:avLst/>
          </a:prstGeom>
        </p:spPr>
        <p:txBody>
          <a:bodyPr vert="horz" lIns="0" tIns="0" rIns="0" bIns="0" rtlCol="0" anchor="ctr">
            <a:normAutofit/>
          </a:bodyPr>
          <a:lstStyle/>
          <a:p>
            <a:r>
              <a:rPr lang="en-US" dirty="0"/>
              <a:t>Page title goes here</a:t>
            </a:r>
            <a:endParaRPr lang="en-GB" dirty="0"/>
          </a:p>
        </p:txBody>
      </p:sp>
      <p:sp>
        <p:nvSpPr>
          <p:cNvPr id="290" name="Text Placeholder 289">
            <a:extLst>
              <a:ext uri="{FF2B5EF4-FFF2-40B4-BE49-F238E27FC236}">
                <a16:creationId xmlns:a16="http://schemas.microsoft.com/office/drawing/2014/main" id="{FE9BEEC8-3359-A4E6-D164-0797EBC22DAF}"/>
              </a:ext>
            </a:extLst>
          </p:cNvPr>
          <p:cNvSpPr>
            <a:spLocks noGrp="1"/>
          </p:cNvSpPr>
          <p:nvPr userDrawn="1">
            <p:ph type="body" idx="1"/>
          </p:nvPr>
        </p:nvSpPr>
        <p:spPr>
          <a:xfrm>
            <a:off x="504469" y="1572261"/>
            <a:ext cx="11182705" cy="434641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1" name="Date Placeholder 290">
            <a:extLst>
              <a:ext uri="{FF2B5EF4-FFF2-40B4-BE49-F238E27FC236}">
                <a16:creationId xmlns:a16="http://schemas.microsoft.com/office/drawing/2014/main" id="{10F94D1C-992C-8E20-F272-7F8747032356}"/>
              </a:ext>
            </a:extLst>
          </p:cNvPr>
          <p:cNvSpPr>
            <a:spLocks noGrp="1"/>
          </p:cNvSpPr>
          <p:nvPr userDrawn="1">
            <p:ph type="dt" sz="half" idx="2"/>
          </p:nvPr>
        </p:nvSpPr>
        <p:spPr>
          <a:xfrm>
            <a:off x="9753600" y="6206296"/>
            <a:ext cx="1219200" cy="360000"/>
          </a:xfrm>
          <a:prstGeom prst="rect">
            <a:avLst/>
          </a:prstGeom>
        </p:spPr>
        <p:txBody>
          <a:bodyPr vert="horz" lIns="0" tIns="0" rIns="0" bIns="0" rtlCol="0" anchor="b" anchorCtr="0"/>
          <a:lstStyle>
            <a:lvl1pPr algn="l">
              <a:defRPr sz="1200">
                <a:solidFill>
                  <a:schemeClr val="accent1"/>
                </a:solidFill>
              </a:defRPr>
            </a:lvl1pPr>
          </a:lstStyle>
          <a:p>
            <a:pPr algn="ctr"/>
            <a:r>
              <a:rPr lang="en-GB" dirty="0"/>
              <a:t>May 2025</a:t>
            </a:r>
          </a:p>
        </p:txBody>
      </p:sp>
      <p:sp>
        <p:nvSpPr>
          <p:cNvPr id="292" name="Footer Placeholder 291">
            <a:extLst>
              <a:ext uri="{FF2B5EF4-FFF2-40B4-BE49-F238E27FC236}">
                <a16:creationId xmlns:a16="http://schemas.microsoft.com/office/drawing/2014/main" id="{975D1B8B-0D5D-F878-48DB-90B36F1B457E}"/>
              </a:ext>
            </a:extLst>
          </p:cNvPr>
          <p:cNvSpPr>
            <a:spLocks noGrp="1"/>
          </p:cNvSpPr>
          <p:nvPr userDrawn="1">
            <p:ph type="ftr" sz="quarter" idx="3"/>
          </p:nvPr>
        </p:nvSpPr>
        <p:spPr>
          <a:xfrm>
            <a:off x="6096000" y="6206296"/>
            <a:ext cx="3429000" cy="360000"/>
          </a:xfrm>
          <a:prstGeom prst="rect">
            <a:avLst/>
          </a:prstGeom>
        </p:spPr>
        <p:txBody>
          <a:bodyPr vert="horz" lIns="0" tIns="0" rIns="0" bIns="0" rtlCol="0" anchor="b" anchorCtr="0"/>
          <a:lstStyle>
            <a:lvl1pPr algn="r">
              <a:defRPr sz="1200">
                <a:solidFill>
                  <a:schemeClr val="accent1"/>
                </a:solidFill>
              </a:defRPr>
            </a:lvl1pPr>
          </a:lstStyle>
          <a:p>
            <a:endParaRPr lang="en-GB" dirty="0"/>
          </a:p>
        </p:txBody>
      </p:sp>
      <p:sp>
        <p:nvSpPr>
          <p:cNvPr id="293" name="Slide Number Placeholder 292">
            <a:extLst>
              <a:ext uri="{FF2B5EF4-FFF2-40B4-BE49-F238E27FC236}">
                <a16:creationId xmlns:a16="http://schemas.microsoft.com/office/drawing/2014/main" id="{7C800FF4-D93B-AF38-B311-4DFDA3EE5636}"/>
              </a:ext>
            </a:extLst>
          </p:cNvPr>
          <p:cNvSpPr>
            <a:spLocks noGrp="1"/>
          </p:cNvSpPr>
          <p:nvPr userDrawn="1">
            <p:ph type="sldNum" sz="quarter" idx="4"/>
          </p:nvPr>
        </p:nvSpPr>
        <p:spPr>
          <a:xfrm>
            <a:off x="11049000" y="6206296"/>
            <a:ext cx="638530" cy="360000"/>
          </a:xfrm>
          <a:prstGeom prst="rect">
            <a:avLst/>
          </a:prstGeom>
        </p:spPr>
        <p:txBody>
          <a:bodyPr vert="horz" lIns="0" tIns="0" rIns="0" bIns="0" rtlCol="0" anchor="b" anchorCtr="0"/>
          <a:lstStyle>
            <a:lvl1pPr algn="r">
              <a:defRPr sz="1200">
                <a:solidFill>
                  <a:schemeClr val="accent1"/>
                </a:solidFill>
              </a:defRPr>
            </a:lvl1pPr>
          </a:lstStyle>
          <a:p>
            <a:fld id="{F4FB2FA0-B311-4FD1-A6C3-B0014DBF514B}"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77" r:id="rId2"/>
    <p:sldLayoutId id="2147483678" r:id="rId3"/>
    <p:sldLayoutId id="2147483670" r:id="rId4"/>
    <p:sldLayoutId id="2147483671" r:id="rId5"/>
    <p:sldLayoutId id="2147483672" r:id="rId6"/>
    <p:sldLayoutId id="2147483673" r:id="rId7"/>
    <p:sldLayoutId id="2147483674" r:id="rId8"/>
    <p:sldLayoutId id="2147483697" r:id="rId9"/>
    <p:sldLayoutId id="2147483686" r:id="rId10"/>
    <p:sldLayoutId id="2147483680"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8" r:id="rId22"/>
  </p:sldLayoutIdLst>
  <p:txStyles>
    <p:titleStyle>
      <a:lvl1pPr eaLnBrk="1" hangingPunct="1">
        <a:defRPr sz="3300">
          <a:solidFill>
            <a:schemeClr val="accent1"/>
          </a:solidFill>
          <a:latin typeface="+mj-lt"/>
          <a:ea typeface="+mj-ea"/>
          <a:cs typeface="+mj-cs"/>
        </a:defRPr>
      </a:lvl1pPr>
    </p:titleStyle>
    <p:bodyStyle>
      <a:lvl1pPr marL="0" eaLnBrk="1" hangingPunct="1">
        <a:defRPr sz="1450">
          <a:solidFill>
            <a:schemeClr val="accent1"/>
          </a:solidFill>
          <a:latin typeface="+mn-lt"/>
          <a:ea typeface="+mn-ea"/>
          <a:cs typeface="+mn-cs"/>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896" userDrawn="1">
          <p15:clr>
            <a:srgbClr val="F26B43"/>
          </p15:clr>
        </p15:guide>
        <p15:guide id="4" pos="2630" userDrawn="1">
          <p15:clr>
            <a:srgbClr val="F26B43"/>
          </p15:clr>
        </p15:guide>
        <p15:guide id="5" pos="3427" userDrawn="1">
          <p15:clr>
            <a:srgbClr val="F26B43"/>
          </p15:clr>
        </p15:guide>
        <p15:guide id="6" pos="318" userDrawn="1">
          <p15:clr>
            <a:srgbClr val="F26B43"/>
          </p15:clr>
        </p15:guide>
        <p15:guide id="7" pos="736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eur04.safelinks.protection.outlook.com/?url=https%3A%2F%2Fforms.office.com%2FPages%2FResponsePage.aspx%3Fid%3DwAA8atAZLUmo3pX62P2h1Pn8vKKvuUdLow-prsf5yqtUM09OQTFUMEhRUlpYMUFCMU9MSUJGWjdWMy4u&amp;data=05%7C02%7CRICHIEOSULLIVAN%40SDUBLINCOCO.ie%7C68abae58811143497c6008decaeb5178%7C6a3c00c019d0492da8de95fad8fda1d4%7C0%7C0%7C639171309185284725%7CUnknown%7CTWFpbGZsb3d8eyJFbXB0eU1hcGkiOnRydWUsIlYiOiIwLjAuMDAwMCIsIlAiOiJXaW4zMiIsIkFOIjoiTWFpbCIsIldUIjoyfQ%3D%3D%7C0%7C%7C%7C&amp;sdata=%2Bx2D1y5FsFAWlwRTOgpLnPayOz2Kap9LGL3oxeKK1gY%3D&amp;reserved=0"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4" name="Image 7">
            <a:extLst>
              <a:ext uri="{FF2B5EF4-FFF2-40B4-BE49-F238E27FC236}">
                <a16:creationId xmlns:a16="http://schemas.microsoft.com/office/drawing/2014/main" id="{07482F98-2FC7-FD26-C3AB-4C18F6151EA4}"/>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0630" y="1174686"/>
            <a:ext cx="2090738" cy="858837"/>
          </a:xfrm>
          <a:prstGeom prst="rect">
            <a:avLst/>
          </a:prstGeom>
          <a:noFill/>
          <a:extLst>
            <a:ext uri="{909E8E84-426E-40DD-AFC4-6F175D3DCCD1}">
              <a14:hiddenFill xmlns:a14="http://schemas.microsoft.com/office/drawing/2010/main">
                <a:solidFill>
                  <a:srgbClr val="FFFFFF"/>
                </a:solidFill>
              </a14:hiddenFill>
            </a:ext>
          </a:extLst>
        </p:spPr>
      </p:pic>
      <p:pic>
        <p:nvPicPr>
          <p:cNvPr id="3093" name="Image 8">
            <a:extLst>
              <a:ext uri="{FF2B5EF4-FFF2-40B4-BE49-F238E27FC236}">
                <a16:creationId xmlns:a16="http://schemas.microsoft.com/office/drawing/2014/main" id="{E20A11ED-55EF-0A59-8097-07AF248B04CC}"/>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0555" y="2344482"/>
            <a:ext cx="750888" cy="9175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23">
            <a:extLst>
              <a:ext uri="{FF2B5EF4-FFF2-40B4-BE49-F238E27FC236}">
                <a16:creationId xmlns:a16="http://schemas.microsoft.com/office/drawing/2014/main" id="{87CBC0B9-5382-BCF8-1F84-CE69DDACD83D}"/>
              </a:ext>
            </a:extLst>
          </p:cNvPr>
          <p:cNvSpPr>
            <a:spLocks noChangeArrowheads="1"/>
          </p:cNvSpPr>
          <p:nvPr/>
        </p:nvSpPr>
        <p:spPr bwMode="auto">
          <a:xfrm>
            <a:off x="3050134" y="620688"/>
            <a:ext cx="6091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SDCC Sans" pitchFamily="2" charset="0"/>
                <a:cs typeface="SDCC Sans" pitchFamily="2" charset="0"/>
              </a:rPr>
              <a:t>COMHAIRLE CONTAE ÁTHA CLIATH THEAS SOUTH DUBLIN COUNTY COUNCIL</a:t>
            </a:r>
            <a:endParaRPr kumimoji="0" lang="en-IE" altLang="en-US"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IE"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24">
            <a:extLst>
              <a:ext uri="{FF2B5EF4-FFF2-40B4-BE49-F238E27FC236}">
                <a16:creationId xmlns:a16="http://schemas.microsoft.com/office/drawing/2014/main" id="{15B5AC74-12B7-0ECF-100E-95E242DA0F66}"/>
              </a:ext>
            </a:extLst>
          </p:cNvPr>
          <p:cNvSpPr>
            <a:spLocks noChangeArrowheads="1"/>
          </p:cNvSpPr>
          <p:nvPr/>
        </p:nvSpPr>
        <p:spPr bwMode="auto">
          <a:xfrm>
            <a:off x="9867386" y="1373907"/>
            <a:ext cx="184731"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Arial" panose="020B0604020202020204" pitchFamily="34" charset="0"/>
                <a:ea typeface="SDCC Sans" pitchFamily="2" charset="0"/>
                <a:cs typeface="SDCC Sans"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Box 20">
            <a:extLst>
              <a:ext uri="{FF2B5EF4-FFF2-40B4-BE49-F238E27FC236}">
                <a16:creationId xmlns:a16="http://schemas.microsoft.com/office/drawing/2014/main" id="{74A289AB-57D9-9ED6-3331-09E1DFE75822}"/>
              </a:ext>
            </a:extLst>
          </p:cNvPr>
          <p:cNvSpPr txBox="1"/>
          <p:nvPr/>
        </p:nvSpPr>
        <p:spPr>
          <a:xfrm>
            <a:off x="2927648" y="3558985"/>
            <a:ext cx="6624736" cy="1477328"/>
          </a:xfrm>
          <a:prstGeom prst="rect">
            <a:avLst/>
          </a:prstGeom>
          <a:noFill/>
        </p:spPr>
        <p:txBody>
          <a:bodyPr wrap="square" rtlCol="0">
            <a:spAutoFit/>
          </a:bodyPr>
          <a:lstStyle/>
          <a:p>
            <a:pPr algn="ctr"/>
            <a:r>
              <a:rPr lang="en-US" sz="1800" b="1" u="sng" dirty="0"/>
              <a:t>MEETING OF </a:t>
            </a:r>
            <a:r>
              <a:rPr lang="en-GB" sz="1800" b="1" u="sng" dirty="0"/>
              <a:t>Tallaght Area Committee</a:t>
            </a:r>
            <a:endParaRPr lang="en-IE" sz="1800" dirty="0"/>
          </a:p>
          <a:p>
            <a:pPr algn="ctr"/>
            <a:endParaRPr lang="en-IE" dirty="0"/>
          </a:p>
          <a:p>
            <a:pPr algn="ctr"/>
            <a:r>
              <a:rPr lang="en-US" sz="1800" b="1" u="sng" dirty="0"/>
              <a:t>June 2026</a:t>
            </a:r>
          </a:p>
          <a:p>
            <a:pPr algn="ctr"/>
            <a:endParaRPr lang="en-US" sz="1800" b="1" u="sng" dirty="0"/>
          </a:p>
          <a:p>
            <a:pPr algn="ctr"/>
            <a:r>
              <a:rPr lang="en-US" sz="1800" b="1" u="sng" dirty="0"/>
              <a:t>Arts </a:t>
            </a:r>
            <a:r>
              <a:rPr lang="en-US" sz="1800" b="1" u="sng" dirty="0" err="1"/>
              <a:t>Programme</a:t>
            </a:r>
            <a:r>
              <a:rPr lang="en-US" sz="1800" b="1" u="sng" dirty="0"/>
              <a:t> Update</a:t>
            </a:r>
            <a:endParaRPr lang="en-IE" dirty="0"/>
          </a:p>
        </p:txBody>
      </p:sp>
    </p:spTree>
    <p:extLst>
      <p:ext uri="{BB962C8B-B14F-4D97-AF65-F5344CB8AC3E}">
        <p14:creationId xmlns:p14="http://schemas.microsoft.com/office/powerpoint/2010/main" val="3409426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988A62-34D2-BA2F-EDF0-1C9ABC4C5CCB}"/>
              </a:ext>
            </a:extLst>
          </p:cNvPr>
          <p:cNvSpPr>
            <a:spLocks noGrp="1"/>
          </p:cNvSpPr>
          <p:nvPr>
            <p:ph type="ctrTitle"/>
          </p:nvPr>
        </p:nvSpPr>
        <p:spPr>
          <a:xfrm>
            <a:off x="6096000" y="2869104"/>
            <a:ext cx="5499108" cy="1119794"/>
          </a:xfrm>
        </p:spPr>
        <p:txBody>
          <a:bodyPr/>
          <a:lstStyle/>
          <a:p>
            <a:r>
              <a:rPr lang="en-GB" dirty="0"/>
              <a:t>Thank you</a:t>
            </a:r>
          </a:p>
        </p:txBody>
      </p:sp>
    </p:spTree>
    <p:extLst>
      <p:ext uri="{BB962C8B-B14F-4D97-AF65-F5344CB8AC3E}">
        <p14:creationId xmlns:p14="http://schemas.microsoft.com/office/powerpoint/2010/main" val="2377547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241BB-59EA-A1A3-46CF-4A5994096217}"/>
              </a:ext>
            </a:extLst>
          </p:cNvPr>
          <p:cNvSpPr>
            <a:spLocks noGrp="1"/>
          </p:cNvSpPr>
          <p:nvPr>
            <p:ph type="ctrTitle"/>
          </p:nvPr>
        </p:nvSpPr>
        <p:spPr>
          <a:xfrm>
            <a:off x="4894609" y="1189414"/>
            <a:ext cx="6700065" cy="4479175"/>
          </a:xfrm>
        </p:spPr>
        <p:txBody>
          <a:bodyPr/>
          <a:lstStyle/>
          <a:p>
            <a:r>
              <a:rPr lang="en-US" dirty="0"/>
              <a:t>SDCC </a:t>
            </a:r>
            <a:br>
              <a:rPr lang="en-US" dirty="0"/>
            </a:br>
            <a:r>
              <a:rPr lang="en-US" dirty="0"/>
              <a:t>Arts Office June ACM Report</a:t>
            </a:r>
          </a:p>
        </p:txBody>
      </p:sp>
      <p:sp>
        <p:nvSpPr>
          <p:cNvPr id="3" name="Text Placeholder 2">
            <a:extLst>
              <a:ext uri="{FF2B5EF4-FFF2-40B4-BE49-F238E27FC236}">
                <a16:creationId xmlns:a16="http://schemas.microsoft.com/office/drawing/2014/main" id="{86033DE9-FC18-E1FB-2675-20D9FBCB756C}"/>
              </a:ext>
            </a:extLst>
          </p:cNvPr>
          <p:cNvSpPr>
            <a:spLocks noGrp="1"/>
          </p:cNvSpPr>
          <p:nvPr>
            <p:ph type="body" sz="quarter" idx="10"/>
          </p:nvPr>
        </p:nvSpPr>
        <p:spPr/>
        <p:txBody>
          <a:bodyPr>
            <a:normAutofit/>
          </a:bodyPr>
          <a:lstStyle/>
          <a:p>
            <a:r>
              <a:rPr lang="en-US" dirty="0"/>
              <a:t>Created by</a:t>
            </a:r>
            <a:br>
              <a:rPr lang="en-US" dirty="0"/>
            </a:br>
            <a:r>
              <a:rPr lang="en-US" dirty="0"/>
              <a:t>Arts Office</a:t>
            </a:r>
          </a:p>
        </p:txBody>
      </p:sp>
      <p:sp>
        <p:nvSpPr>
          <p:cNvPr id="4" name="Text Placeholder 3">
            <a:extLst>
              <a:ext uri="{FF2B5EF4-FFF2-40B4-BE49-F238E27FC236}">
                <a16:creationId xmlns:a16="http://schemas.microsoft.com/office/drawing/2014/main" id="{0D97371B-86FF-CF4D-6BCE-AD0FE91F864C}"/>
              </a:ext>
            </a:extLst>
          </p:cNvPr>
          <p:cNvSpPr>
            <a:spLocks noGrp="1"/>
          </p:cNvSpPr>
          <p:nvPr>
            <p:ph type="body" sz="quarter" idx="11"/>
          </p:nvPr>
        </p:nvSpPr>
        <p:spPr/>
        <p:txBody>
          <a:bodyPr>
            <a:normAutofit/>
          </a:bodyPr>
          <a:lstStyle/>
          <a:p>
            <a:r>
              <a:rPr lang="en-US" dirty="0"/>
              <a:t>Presented by</a:t>
            </a:r>
            <a:br>
              <a:rPr lang="en-US" dirty="0"/>
            </a:br>
            <a:r>
              <a:rPr lang="en-US" dirty="0"/>
              <a:t>Orla Scannell</a:t>
            </a:r>
          </a:p>
        </p:txBody>
      </p:sp>
      <p:sp>
        <p:nvSpPr>
          <p:cNvPr id="6" name="Date Placeholder 5">
            <a:extLst>
              <a:ext uri="{FF2B5EF4-FFF2-40B4-BE49-F238E27FC236}">
                <a16:creationId xmlns:a16="http://schemas.microsoft.com/office/drawing/2014/main" id="{241CC73E-20C9-2029-3F14-55629BD99A8A}"/>
              </a:ext>
            </a:extLst>
          </p:cNvPr>
          <p:cNvSpPr>
            <a:spLocks noGrp="1"/>
          </p:cNvSpPr>
          <p:nvPr>
            <p:ph type="dt" sz="half" idx="13"/>
          </p:nvPr>
        </p:nvSpPr>
        <p:spPr>
          <a:xfrm>
            <a:off x="319626" y="6206296"/>
            <a:ext cx="1167862" cy="360000"/>
          </a:xfrm>
        </p:spPr>
        <p:txBody>
          <a:bodyPr/>
          <a:lstStyle/>
          <a:p>
            <a:pPr algn="ctr"/>
            <a:r>
              <a:rPr lang="en-GB" dirty="0"/>
              <a:t>June 2026</a:t>
            </a:r>
          </a:p>
        </p:txBody>
      </p:sp>
    </p:spTree>
    <p:extLst>
      <p:ext uri="{BB962C8B-B14F-4D97-AF65-F5344CB8AC3E}">
        <p14:creationId xmlns:p14="http://schemas.microsoft.com/office/powerpoint/2010/main" val="193055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BC497D-C7E3-80F9-BDD1-159DF3A8FC3D}"/>
              </a:ext>
            </a:extLst>
          </p:cNvPr>
          <p:cNvSpPr>
            <a:spLocks noGrp="1"/>
          </p:cNvSpPr>
          <p:nvPr/>
        </p:nvSpPr>
        <p:spPr>
          <a:xfrm>
            <a:off x="642378" y="480322"/>
            <a:ext cx="6311610" cy="856798"/>
          </a:xfrm>
          <a:prstGeom prst="rect">
            <a:avLst/>
          </a:prstGeom>
        </p:spPr>
        <p:txBody>
          <a:bodyPr vert="horz" lIns="0" tIns="0" rIns="0" bIns="0" rtlCol="0" anchor="ctr">
            <a:normAutofit fontScale="85000" lnSpcReduction="20000"/>
          </a:bodyPr>
          <a:lstStyle>
            <a:lvl1pPr eaLnBrk="1" hangingPunct="1">
              <a:defRPr sz="3275" b="0" i="0">
                <a:solidFill>
                  <a:schemeClr val="bg1"/>
                </a:solidFill>
                <a:latin typeface="+mn-lt"/>
                <a:ea typeface="+mj-ea"/>
                <a:cs typeface="Arial" panose="020B0604020202020204" pitchFamily="34" charset="0"/>
              </a:defRPr>
            </a:lvl1pPr>
          </a:lstStyle>
          <a:p>
            <a:pPr>
              <a:lnSpc>
                <a:spcPct val="90000"/>
              </a:lnSpc>
            </a:pPr>
            <a:r>
              <a:rPr lang="en-GB" sz="3000" dirty="0"/>
              <a:t>Artist Bursary Programme 2026</a:t>
            </a:r>
          </a:p>
          <a:p>
            <a:pPr>
              <a:lnSpc>
                <a:spcPct val="90000"/>
              </a:lnSpc>
            </a:pPr>
            <a:endParaRPr lang="en-GB" sz="3000" dirty="0"/>
          </a:p>
          <a:p>
            <a:pPr>
              <a:lnSpc>
                <a:spcPct val="90000"/>
              </a:lnSpc>
            </a:pPr>
            <a:r>
              <a:rPr lang="en-IE" sz="2800" dirty="0"/>
              <a:t>Individual Artist Bursary 2026</a:t>
            </a:r>
          </a:p>
        </p:txBody>
      </p:sp>
      <p:sp>
        <p:nvSpPr>
          <p:cNvPr id="6" name="Text Placeholder 6">
            <a:extLst>
              <a:ext uri="{FF2B5EF4-FFF2-40B4-BE49-F238E27FC236}">
                <a16:creationId xmlns:a16="http://schemas.microsoft.com/office/drawing/2014/main" id="{DFDB26AC-A797-390C-D27E-BF5E66F6D540}"/>
              </a:ext>
            </a:extLst>
          </p:cNvPr>
          <p:cNvSpPr>
            <a:spLocks noGrp="1"/>
          </p:cNvSpPr>
          <p:nvPr/>
        </p:nvSpPr>
        <p:spPr>
          <a:xfrm>
            <a:off x="642378" y="1484784"/>
            <a:ext cx="10278946" cy="4320479"/>
          </a:xfrm>
          <a:prstGeom prst="rect">
            <a:avLst/>
          </a:prstGeom>
        </p:spPr>
        <p:txBody>
          <a:bodyPr vert="horz" lIns="0" tIns="0" rIns="0" bIns="0" rtlCol="0">
            <a:noAutofit/>
          </a:bodyPr>
          <a:lstStyle>
            <a:lvl1pPr marL="0" eaLnBrk="1" hangingPunct="1">
              <a:spcAft>
                <a:spcPts val="1092"/>
              </a:spcAft>
              <a:defRPr sz="1455">
                <a:solidFill>
                  <a:schemeClr val="bg1"/>
                </a:solidFill>
                <a:latin typeface="+mn-lt"/>
                <a:ea typeface="+mn-ea"/>
                <a:cs typeface="Arial" panose="020B0604020202020204" pitchFamily="34" charset="0"/>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r>
              <a:rPr lang="en-GB" sz="1500" b="1" dirty="0"/>
              <a:t>Purpose of the Award</a:t>
            </a:r>
          </a:p>
          <a:p>
            <a:r>
              <a:rPr lang="en-IE" sz="1500" dirty="0"/>
              <a:t>The annual </a:t>
            </a:r>
            <a:r>
              <a:rPr lang="en-IE" sz="1500" b="1" dirty="0"/>
              <a:t>Individual Artist Bursary</a:t>
            </a:r>
            <a:r>
              <a:rPr lang="en-IE" sz="1500" dirty="0"/>
              <a:t> supports artists at all career stages and aims to strengthen the local arts sector and expand cultural capacity in South Dublin. This bursary was very competitive and we received </a:t>
            </a:r>
            <a:r>
              <a:rPr lang="en-IE" sz="1500" b="1" dirty="0"/>
              <a:t>59 applications </a:t>
            </a:r>
            <a:r>
              <a:rPr lang="en-IE" sz="1500" dirty="0"/>
              <a:t>for the award. A multidisciplinary panel met in late May and awarded a total of </a:t>
            </a:r>
            <a:r>
              <a:rPr lang="en-IE" sz="1500" b="1" dirty="0"/>
              <a:t>13 bursaries</a:t>
            </a:r>
            <a:r>
              <a:rPr lang="en-IE" sz="1500" dirty="0"/>
              <a:t>. </a:t>
            </a:r>
          </a:p>
          <a:p>
            <a:r>
              <a:rPr lang="en-IE" sz="1500" dirty="0"/>
              <a:t>Bursary recipients in the Tallaght area are: </a:t>
            </a:r>
          </a:p>
          <a:p>
            <a:endParaRPr lang="en-IE" sz="1500" dirty="0"/>
          </a:p>
          <a:p>
            <a:r>
              <a:rPr lang="en-GB" sz="1500" b="1" dirty="0"/>
              <a:t>Michela Esposito, Literature, €5000</a:t>
            </a:r>
            <a:br>
              <a:rPr lang="en-GB" sz="1500" dirty="0"/>
            </a:br>
            <a:r>
              <a:rPr lang="en-GB" sz="1500" dirty="0"/>
              <a:t>The writer has been working on a cycle of creative non-fiction with the aim of preparing a manuscript for submission to a publishing house in 2027. The bursary will enable her to: spend time writing the remaining pieces in the collection; revise and edit the pieces with mentorship and writing residences; and submit individual pieces for publication in Irish literary journals..</a:t>
            </a:r>
          </a:p>
          <a:p>
            <a:endParaRPr lang="en-GB" sz="1500" dirty="0"/>
          </a:p>
          <a:p>
            <a:r>
              <a:rPr lang="en-GB" sz="1500" b="1" dirty="0"/>
              <a:t>Susan Murray, Theatre, €5000</a:t>
            </a:r>
            <a:br>
              <a:rPr lang="en-GB" sz="1500" dirty="0"/>
            </a:br>
            <a:r>
              <a:rPr lang="en-GB" sz="1500" dirty="0"/>
              <a:t>This bursary will support her to develop her practice in theatre facilitation and installation performance art under the guidance and support of experienced mentors. It will give her opportunities to expand her network and share a new work in progress as part of the Solo Sirens Festival 2026. </a:t>
            </a:r>
          </a:p>
          <a:p>
            <a:endParaRPr lang="en-GB" sz="1400" dirty="0"/>
          </a:p>
          <a:p>
            <a:endParaRPr lang="en-GB" sz="1400" dirty="0"/>
          </a:p>
        </p:txBody>
      </p:sp>
    </p:spTree>
    <p:extLst>
      <p:ext uri="{BB962C8B-B14F-4D97-AF65-F5344CB8AC3E}">
        <p14:creationId xmlns:p14="http://schemas.microsoft.com/office/powerpoint/2010/main" val="3283123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0144B-D403-9B05-5276-AAE4E47730A0}"/>
            </a:ext>
          </a:extLst>
        </p:cNvPr>
        <p:cNvGrpSpPr/>
        <p:nvPr/>
      </p:nvGrpSpPr>
      <p:grpSpPr>
        <a:xfrm>
          <a:off x="0" y="0"/>
          <a:ext cx="0" cy="0"/>
          <a:chOff x="0" y="0"/>
          <a:chExt cx="0" cy="0"/>
        </a:xfrm>
      </p:grpSpPr>
      <p:sp>
        <p:nvSpPr>
          <p:cNvPr id="6" name="Text Placeholder 6">
            <a:extLst>
              <a:ext uri="{FF2B5EF4-FFF2-40B4-BE49-F238E27FC236}">
                <a16:creationId xmlns:a16="http://schemas.microsoft.com/office/drawing/2014/main" id="{C397D433-62AC-38C6-65C0-E256CBB88B1D}"/>
              </a:ext>
            </a:extLst>
          </p:cNvPr>
          <p:cNvSpPr>
            <a:spLocks noGrp="1"/>
          </p:cNvSpPr>
          <p:nvPr/>
        </p:nvSpPr>
        <p:spPr>
          <a:xfrm>
            <a:off x="634388" y="1766385"/>
            <a:ext cx="9918906" cy="4542935"/>
          </a:xfrm>
          <a:prstGeom prst="rect">
            <a:avLst/>
          </a:prstGeom>
        </p:spPr>
        <p:txBody>
          <a:bodyPr vert="horz" lIns="0" tIns="0" rIns="0" bIns="0" rtlCol="0">
            <a:noAutofit/>
          </a:bodyPr>
          <a:lstStyle>
            <a:lvl1pPr marL="0" eaLnBrk="1" hangingPunct="1">
              <a:spcAft>
                <a:spcPts val="1092"/>
              </a:spcAft>
              <a:defRPr sz="1455">
                <a:solidFill>
                  <a:schemeClr val="bg1"/>
                </a:solidFill>
                <a:latin typeface="+mn-lt"/>
                <a:ea typeface="+mn-ea"/>
                <a:cs typeface="Arial" panose="020B0604020202020204" pitchFamily="34" charset="0"/>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endParaRPr lang="en-GB" sz="2000" dirty="0"/>
          </a:p>
          <a:p>
            <a:r>
              <a:rPr lang="en-GB" sz="2000" b="1" dirty="0"/>
              <a:t>Helen Ryan, Visual Art, €2000</a:t>
            </a:r>
            <a:br>
              <a:rPr lang="en-GB" sz="2000" b="1" dirty="0"/>
            </a:br>
            <a:r>
              <a:rPr lang="en-GB" sz="2000" dirty="0"/>
              <a:t>To make a body of work with the theme “unseen” of older and elderly women in the Tallaght area. This will take the form of oil portrait paintings. The bursary will support studio rental, larger canvases and painting materials and paying for classes in RHA School.</a:t>
            </a:r>
          </a:p>
          <a:p>
            <a:endParaRPr lang="en-GB" sz="2000" dirty="0"/>
          </a:p>
          <a:p>
            <a:r>
              <a:rPr lang="en-GB" sz="2000" b="1" dirty="0"/>
              <a:t>Aisha </a:t>
            </a:r>
            <a:r>
              <a:rPr lang="en-GB" sz="2000" b="1" dirty="0" err="1"/>
              <a:t>Boulaji</a:t>
            </a:r>
            <a:r>
              <a:rPr lang="en-GB" sz="2000" b="1" dirty="0"/>
              <a:t>, Film, €2000</a:t>
            </a:r>
            <a:br>
              <a:rPr lang="en-GB" sz="2000" b="1" dirty="0"/>
            </a:br>
            <a:r>
              <a:rPr lang="en-GB" sz="2000" dirty="0"/>
              <a:t>To further develop her practice, through mentorships in music video direction and youth film work, to refine methods of engagement for youth arts facilitation, using music video creation and experimental approaches as tools that encourage creativity.</a:t>
            </a:r>
          </a:p>
        </p:txBody>
      </p:sp>
      <p:sp>
        <p:nvSpPr>
          <p:cNvPr id="2" name="Title 4">
            <a:extLst>
              <a:ext uri="{FF2B5EF4-FFF2-40B4-BE49-F238E27FC236}">
                <a16:creationId xmlns:a16="http://schemas.microsoft.com/office/drawing/2014/main" id="{DAF107CC-5714-5DF4-0D18-1AC7F2DEE5D1}"/>
              </a:ext>
            </a:extLst>
          </p:cNvPr>
          <p:cNvSpPr>
            <a:spLocks noGrp="1"/>
          </p:cNvSpPr>
          <p:nvPr/>
        </p:nvSpPr>
        <p:spPr>
          <a:xfrm>
            <a:off x="641590" y="836712"/>
            <a:ext cx="6311610" cy="856798"/>
          </a:xfrm>
          <a:prstGeom prst="rect">
            <a:avLst/>
          </a:prstGeom>
        </p:spPr>
        <p:txBody>
          <a:bodyPr vert="horz" lIns="0" tIns="0" rIns="0" bIns="0" rtlCol="0" anchor="ctr">
            <a:normAutofit fontScale="85000" lnSpcReduction="20000"/>
          </a:bodyPr>
          <a:lstStyle>
            <a:lvl1pPr eaLnBrk="1" hangingPunct="1">
              <a:defRPr sz="3275" b="0" i="0">
                <a:solidFill>
                  <a:schemeClr val="bg1"/>
                </a:solidFill>
                <a:latin typeface="+mn-lt"/>
                <a:ea typeface="+mj-ea"/>
                <a:cs typeface="Arial" panose="020B0604020202020204" pitchFamily="34" charset="0"/>
              </a:defRPr>
            </a:lvl1pPr>
          </a:lstStyle>
          <a:p>
            <a:pPr>
              <a:lnSpc>
                <a:spcPct val="90000"/>
              </a:lnSpc>
            </a:pPr>
            <a:r>
              <a:rPr lang="en-GB" sz="3000" dirty="0"/>
              <a:t>Artist Bursary Programme 2026</a:t>
            </a:r>
          </a:p>
          <a:p>
            <a:pPr>
              <a:lnSpc>
                <a:spcPct val="90000"/>
              </a:lnSpc>
            </a:pPr>
            <a:endParaRPr lang="en-GB" sz="3000" dirty="0"/>
          </a:p>
          <a:p>
            <a:pPr>
              <a:lnSpc>
                <a:spcPct val="90000"/>
              </a:lnSpc>
            </a:pPr>
            <a:r>
              <a:rPr lang="en-IE" sz="2800" dirty="0"/>
              <a:t>Individual Artist Bursary 2026</a:t>
            </a:r>
          </a:p>
        </p:txBody>
      </p:sp>
    </p:spTree>
    <p:extLst>
      <p:ext uri="{BB962C8B-B14F-4D97-AF65-F5344CB8AC3E}">
        <p14:creationId xmlns:p14="http://schemas.microsoft.com/office/powerpoint/2010/main" val="4074760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52CF4-6588-1424-D5FC-5B923CA9A6F8}"/>
            </a:ext>
          </a:extLst>
        </p:cNvPr>
        <p:cNvGrpSpPr/>
        <p:nvPr/>
      </p:nvGrpSpPr>
      <p:grpSpPr>
        <a:xfrm>
          <a:off x="0" y="0"/>
          <a:ext cx="0" cy="0"/>
          <a:chOff x="0" y="0"/>
          <a:chExt cx="0" cy="0"/>
        </a:xfrm>
      </p:grpSpPr>
      <p:sp>
        <p:nvSpPr>
          <p:cNvPr id="6" name="Text Placeholder 6">
            <a:extLst>
              <a:ext uri="{FF2B5EF4-FFF2-40B4-BE49-F238E27FC236}">
                <a16:creationId xmlns:a16="http://schemas.microsoft.com/office/drawing/2014/main" id="{5BE9986B-EEF9-D38C-6A4B-62F825B5B5C7}"/>
              </a:ext>
            </a:extLst>
          </p:cNvPr>
          <p:cNvSpPr>
            <a:spLocks noGrp="1"/>
          </p:cNvSpPr>
          <p:nvPr/>
        </p:nvSpPr>
        <p:spPr>
          <a:xfrm>
            <a:off x="641590" y="2276873"/>
            <a:ext cx="10638986" cy="3816424"/>
          </a:xfrm>
          <a:prstGeom prst="rect">
            <a:avLst/>
          </a:prstGeom>
        </p:spPr>
        <p:txBody>
          <a:bodyPr vert="horz" lIns="0" tIns="0" rIns="0" bIns="0" rtlCol="0">
            <a:noAutofit/>
          </a:bodyPr>
          <a:lstStyle>
            <a:lvl1pPr marL="0" eaLnBrk="1" hangingPunct="1">
              <a:spcAft>
                <a:spcPts val="1092"/>
              </a:spcAft>
              <a:defRPr sz="1455">
                <a:solidFill>
                  <a:schemeClr val="bg1"/>
                </a:solidFill>
                <a:latin typeface="+mn-lt"/>
                <a:ea typeface="+mn-ea"/>
                <a:cs typeface="Arial" panose="020B0604020202020204" pitchFamily="34" charset="0"/>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r>
              <a:rPr lang="en-GB" sz="1600" b="1" dirty="0"/>
              <a:t>Purpose of the Award</a:t>
            </a:r>
          </a:p>
          <a:p>
            <a:r>
              <a:rPr lang="en-IE" sz="1600" dirty="0"/>
              <a:t>This award supports professional artists from under-represented backgrounds, living in South Dublin County to develop their artistic practice and professional careers. </a:t>
            </a:r>
            <a:r>
              <a:rPr lang="en-GB" sz="1600" dirty="0"/>
              <a:t>The bursary enables artists to focus on practice development, research, professional development, or the creation of new work. The award recognises the barriers faced by many artists and aims to support inclusive participation in the arts.</a:t>
            </a:r>
            <a:endParaRPr lang="en-IE" sz="1600" dirty="0"/>
          </a:p>
          <a:p>
            <a:r>
              <a:rPr lang="en-GB" sz="1600" dirty="0"/>
              <a:t>This year, the EDI Artist Practice Bursary has been awarded to:</a:t>
            </a:r>
          </a:p>
          <a:p>
            <a:pPr marL="285750" indent="-285750">
              <a:buFont typeface="Arial" panose="020B0604020202020204" pitchFamily="34" charset="0"/>
              <a:buChar char="•"/>
            </a:pPr>
            <a:r>
              <a:rPr lang="en-GB" sz="1600" dirty="0"/>
              <a:t>Bobbi Byrne - €5,000  </a:t>
            </a:r>
          </a:p>
          <a:p>
            <a:pPr marL="285750" indent="-285750">
              <a:buFont typeface="Arial" panose="020B0604020202020204" pitchFamily="34" charset="0"/>
              <a:buChar char="•"/>
            </a:pPr>
            <a:r>
              <a:rPr lang="en-GB" sz="1600" dirty="0"/>
              <a:t>Tierra Porter - €5,000</a:t>
            </a:r>
          </a:p>
          <a:p>
            <a:pPr marL="285750" indent="-285750">
              <a:buFont typeface="Arial" panose="020B0604020202020204" pitchFamily="34" charset="0"/>
              <a:buChar char="•"/>
            </a:pPr>
            <a:r>
              <a:rPr lang="en-GB" sz="1600" dirty="0"/>
              <a:t>Caitlyn O’Reilly - €1,000</a:t>
            </a:r>
          </a:p>
        </p:txBody>
      </p:sp>
      <p:sp>
        <p:nvSpPr>
          <p:cNvPr id="2" name="Title 4">
            <a:extLst>
              <a:ext uri="{FF2B5EF4-FFF2-40B4-BE49-F238E27FC236}">
                <a16:creationId xmlns:a16="http://schemas.microsoft.com/office/drawing/2014/main" id="{AB42582F-6D87-DF2E-D70C-6C39D3F06457}"/>
              </a:ext>
            </a:extLst>
          </p:cNvPr>
          <p:cNvSpPr>
            <a:spLocks noGrp="1"/>
          </p:cNvSpPr>
          <p:nvPr/>
        </p:nvSpPr>
        <p:spPr>
          <a:xfrm>
            <a:off x="641590" y="1052736"/>
            <a:ext cx="9054810" cy="856798"/>
          </a:xfrm>
          <a:prstGeom prst="rect">
            <a:avLst/>
          </a:prstGeom>
        </p:spPr>
        <p:txBody>
          <a:bodyPr vert="horz" lIns="0" tIns="0" rIns="0" bIns="0" rtlCol="0" anchor="ctr">
            <a:normAutofit fontScale="85000" lnSpcReduction="20000"/>
          </a:bodyPr>
          <a:lstStyle>
            <a:lvl1pPr eaLnBrk="1" hangingPunct="1">
              <a:defRPr sz="3275" b="0" i="0">
                <a:solidFill>
                  <a:schemeClr val="bg1"/>
                </a:solidFill>
                <a:latin typeface="+mn-lt"/>
                <a:ea typeface="+mj-ea"/>
                <a:cs typeface="Arial" panose="020B0604020202020204" pitchFamily="34" charset="0"/>
              </a:defRPr>
            </a:lvl1pPr>
          </a:lstStyle>
          <a:p>
            <a:pPr>
              <a:lnSpc>
                <a:spcPct val="90000"/>
              </a:lnSpc>
            </a:pPr>
            <a:r>
              <a:rPr lang="en-GB" sz="3000" dirty="0"/>
              <a:t>Artist Bursary Programme 2026</a:t>
            </a:r>
          </a:p>
          <a:p>
            <a:pPr>
              <a:lnSpc>
                <a:spcPct val="90000"/>
              </a:lnSpc>
            </a:pPr>
            <a:endParaRPr lang="en-GB" sz="3000" dirty="0"/>
          </a:p>
          <a:p>
            <a:pPr>
              <a:lnSpc>
                <a:spcPct val="90000"/>
              </a:lnSpc>
            </a:pPr>
            <a:r>
              <a:rPr lang="en-IE" sz="2800" dirty="0"/>
              <a:t>Equality, Diversity &amp; Inclusion Artist Practice Bursary 2026</a:t>
            </a:r>
          </a:p>
        </p:txBody>
      </p:sp>
    </p:spTree>
    <p:extLst>
      <p:ext uri="{BB962C8B-B14F-4D97-AF65-F5344CB8AC3E}">
        <p14:creationId xmlns:p14="http://schemas.microsoft.com/office/powerpoint/2010/main" val="2061117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53C4A-A47B-3D35-E6DB-73ECBECC90C7}"/>
            </a:ext>
          </a:extLst>
        </p:cNvPr>
        <p:cNvGrpSpPr/>
        <p:nvPr/>
      </p:nvGrpSpPr>
      <p:grpSpPr>
        <a:xfrm>
          <a:off x="0" y="0"/>
          <a:ext cx="0" cy="0"/>
          <a:chOff x="0" y="0"/>
          <a:chExt cx="0" cy="0"/>
        </a:xfrm>
      </p:grpSpPr>
      <p:sp>
        <p:nvSpPr>
          <p:cNvPr id="6" name="Text Placeholder 6">
            <a:extLst>
              <a:ext uri="{FF2B5EF4-FFF2-40B4-BE49-F238E27FC236}">
                <a16:creationId xmlns:a16="http://schemas.microsoft.com/office/drawing/2014/main" id="{B20DB404-8EEA-26B9-0F9E-9C93FFA41EFB}"/>
              </a:ext>
            </a:extLst>
          </p:cNvPr>
          <p:cNvSpPr>
            <a:spLocks noGrp="1"/>
          </p:cNvSpPr>
          <p:nvPr/>
        </p:nvSpPr>
        <p:spPr>
          <a:xfrm>
            <a:off x="641590" y="2276872"/>
            <a:ext cx="10638986" cy="4176463"/>
          </a:xfrm>
          <a:prstGeom prst="rect">
            <a:avLst/>
          </a:prstGeom>
        </p:spPr>
        <p:txBody>
          <a:bodyPr vert="horz" lIns="0" tIns="0" rIns="0" bIns="0" rtlCol="0">
            <a:noAutofit/>
          </a:bodyPr>
          <a:lstStyle>
            <a:lvl1pPr marL="0" eaLnBrk="1" hangingPunct="1">
              <a:spcAft>
                <a:spcPts val="1092"/>
              </a:spcAft>
              <a:defRPr sz="1455">
                <a:solidFill>
                  <a:schemeClr val="bg1"/>
                </a:solidFill>
                <a:latin typeface="+mn-lt"/>
                <a:ea typeface="+mn-ea"/>
                <a:cs typeface="Arial" panose="020B0604020202020204" pitchFamily="34" charset="0"/>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r>
              <a:rPr lang="en-GB" sz="1600" b="1" dirty="0"/>
              <a:t>Purpose of the Award</a:t>
            </a:r>
          </a:p>
          <a:p>
            <a:r>
              <a:rPr lang="en-GB" sz="1600" dirty="0"/>
              <a:t>This award supports an artist working in socially engaged practice to develop and deliver an intercultural arts project in South Dublin County. The award provides €15,000 to research, develop, and realise a project that engages diverse communities and reflects the cultural diversity of South Dublin. </a:t>
            </a:r>
          </a:p>
          <a:p>
            <a:r>
              <a:rPr lang="en-GB" sz="1600" dirty="0"/>
              <a:t>This year, the EDI Project Bursary has been awarded to:</a:t>
            </a:r>
          </a:p>
          <a:p>
            <a:r>
              <a:rPr lang="en-GB" sz="1600" b="1" dirty="0"/>
              <a:t>Débora Adachi and Kata Varnyu - €15,000</a:t>
            </a:r>
          </a:p>
          <a:p>
            <a:r>
              <a:rPr lang="en-GB" sz="1600" dirty="0"/>
              <a:t>This project bursary will enable artists Débora Adachi and Kata Varnyu to engage with children aged 8–12 from diverse backgrounds in exploring identity, culture, and belonging through creative expression. Across workshops and cultural visits, children will share stories, languages, and traditions, using food as a starting point for artistic exploration. Through illustration, storytelling, drama, and research with families, participants will collaboratively create artworks and performances shaped by their experiences. </a:t>
            </a:r>
          </a:p>
        </p:txBody>
      </p:sp>
      <p:sp>
        <p:nvSpPr>
          <p:cNvPr id="2" name="Title 4">
            <a:extLst>
              <a:ext uri="{FF2B5EF4-FFF2-40B4-BE49-F238E27FC236}">
                <a16:creationId xmlns:a16="http://schemas.microsoft.com/office/drawing/2014/main" id="{629FC67B-2610-33CA-C26A-D62F3C57FC51}"/>
              </a:ext>
            </a:extLst>
          </p:cNvPr>
          <p:cNvSpPr>
            <a:spLocks noGrp="1"/>
          </p:cNvSpPr>
          <p:nvPr/>
        </p:nvSpPr>
        <p:spPr>
          <a:xfrm>
            <a:off x="641590" y="1052736"/>
            <a:ext cx="9054810" cy="856798"/>
          </a:xfrm>
          <a:prstGeom prst="rect">
            <a:avLst/>
          </a:prstGeom>
        </p:spPr>
        <p:txBody>
          <a:bodyPr vert="horz" lIns="0" tIns="0" rIns="0" bIns="0" rtlCol="0" anchor="ctr">
            <a:normAutofit fontScale="85000" lnSpcReduction="20000"/>
          </a:bodyPr>
          <a:lstStyle>
            <a:lvl1pPr eaLnBrk="1" hangingPunct="1">
              <a:defRPr sz="3275" b="0" i="0">
                <a:solidFill>
                  <a:schemeClr val="bg1"/>
                </a:solidFill>
                <a:latin typeface="+mn-lt"/>
                <a:ea typeface="+mj-ea"/>
                <a:cs typeface="Arial" panose="020B0604020202020204" pitchFamily="34" charset="0"/>
              </a:defRPr>
            </a:lvl1pPr>
          </a:lstStyle>
          <a:p>
            <a:pPr>
              <a:lnSpc>
                <a:spcPct val="90000"/>
              </a:lnSpc>
            </a:pPr>
            <a:r>
              <a:rPr lang="en-GB" sz="3000" dirty="0"/>
              <a:t>Artist Bursary Programme 2026</a:t>
            </a:r>
          </a:p>
          <a:p>
            <a:pPr>
              <a:lnSpc>
                <a:spcPct val="90000"/>
              </a:lnSpc>
            </a:pPr>
            <a:endParaRPr lang="en-GB" sz="3000" dirty="0"/>
          </a:p>
          <a:p>
            <a:pPr>
              <a:lnSpc>
                <a:spcPct val="90000"/>
              </a:lnSpc>
            </a:pPr>
            <a:r>
              <a:rPr lang="en-IE" sz="2800" dirty="0"/>
              <a:t>Equality, Diversity &amp; Inclusion Project Bursary 2026</a:t>
            </a:r>
          </a:p>
        </p:txBody>
      </p:sp>
    </p:spTree>
    <p:extLst>
      <p:ext uri="{BB962C8B-B14F-4D97-AF65-F5344CB8AC3E}">
        <p14:creationId xmlns:p14="http://schemas.microsoft.com/office/powerpoint/2010/main" val="696106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39A8E-7314-EDD6-2DEF-BD31F2F3699D}"/>
            </a:ext>
          </a:extLst>
        </p:cNvPr>
        <p:cNvGrpSpPr/>
        <p:nvPr/>
      </p:nvGrpSpPr>
      <p:grpSpPr>
        <a:xfrm>
          <a:off x="0" y="0"/>
          <a:ext cx="0" cy="0"/>
          <a:chOff x="0" y="0"/>
          <a:chExt cx="0" cy="0"/>
        </a:xfrm>
      </p:grpSpPr>
      <p:sp>
        <p:nvSpPr>
          <p:cNvPr id="6" name="Text Placeholder 6">
            <a:extLst>
              <a:ext uri="{FF2B5EF4-FFF2-40B4-BE49-F238E27FC236}">
                <a16:creationId xmlns:a16="http://schemas.microsoft.com/office/drawing/2014/main" id="{AEE83EBA-33B6-3E74-C8C7-89460C2EAC88}"/>
              </a:ext>
            </a:extLst>
          </p:cNvPr>
          <p:cNvSpPr>
            <a:spLocks noGrp="1"/>
          </p:cNvSpPr>
          <p:nvPr/>
        </p:nvSpPr>
        <p:spPr>
          <a:xfrm>
            <a:off x="636948" y="2060848"/>
            <a:ext cx="10638986" cy="3744416"/>
          </a:xfrm>
          <a:prstGeom prst="rect">
            <a:avLst/>
          </a:prstGeom>
        </p:spPr>
        <p:txBody>
          <a:bodyPr vert="horz" lIns="0" tIns="0" rIns="0" bIns="0" rtlCol="0">
            <a:noAutofit/>
          </a:bodyPr>
          <a:lstStyle>
            <a:lvl1pPr marL="0" eaLnBrk="1" hangingPunct="1">
              <a:spcAft>
                <a:spcPts val="1092"/>
              </a:spcAft>
              <a:defRPr sz="1455">
                <a:solidFill>
                  <a:schemeClr val="bg1"/>
                </a:solidFill>
                <a:latin typeface="+mn-lt"/>
                <a:ea typeface="+mn-ea"/>
                <a:cs typeface="Arial" panose="020B0604020202020204" pitchFamily="34" charset="0"/>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r>
              <a:rPr lang="en-GB" sz="1800" b="1" dirty="0"/>
              <a:t>Purpose of the Award</a:t>
            </a:r>
          </a:p>
          <a:p>
            <a:r>
              <a:rPr lang="en-IE" sz="1800" dirty="0"/>
              <a:t>The Annette Halpin award is for young musicians, composers, singers, producers living in South Dublin County Council’s Administrative Area. The award is funded by South Dublin County Council and the Halpin Family. It was established to celebrate the legacy of Annette Halpin, a singer / songwriter from Tallaght widely known for her role in community activism and community development who passed away in 2009. </a:t>
            </a:r>
          </a:p>
          <a:p>
            <a:r>
              <a:rPr lang="en-IE" sz="1800" dirty="0"/>
              <a:t>The bursary recipients for 2026 are</a:t>
            </a:r>
          </a:p>
          <a:p>
            <a:pPr marL="285750" indent="-285750">
              <a:buFont typeface="Arial" panose="020B0604020202020204" pitchFamily="34" charset="0"/>
              <a:buChar char="•"/>
            </a:pPr>
            <a:r>
              <a:rPr lang="en-IE" sz="1800" dirty="0"/>
              <a:t>Michael Afam - €1,000</a:t>
            </a:r>
          </a:p>
          <a:p>
            <a:pPr marL="285750" indent="-285750">
              <a:buFont typeface="Arial" panose="020B0604020202020204" pitchFamily="34" charset="0"/>
              <a:buChar char="•"/>
            </a:pPr>
            <a:r>
              <a:rPr lang="en-IE" sz="1800" dirty="0"/>
              <a:t>Niall O’Brien - €1,000</a:t>
            </a:r>
          </a:p>
          <a:p>
            <a:endParaRPr lang="en-IE" sz="1800" dirty="0"/>
          </a:p>
          <a:p>
            <a:endParaRPr lang="en-GB" sz="1800" dirty="0"/>
          </a:p>
        </p:txBody>
      </p:sp>
      <p:sp>
        <p:nvSpPr>
          <p:cNvPr id="2" name="Title 4">
            <a:extLst>
              <a:ext uri="{FF2B5EF4-FFF2-40B4-BE49-F238E27FC236}">
                <a16:creationId xmlns:a16="http://schemas.microsoft.com/office/drawing/2014/main" id="{85835112-DC2E-E556-B4A2-15BC5CC4B733}"/>
              </a:ext>
            </a:extLst>
          </p:cNvPr>
          <p:cNvSpPr>
            <a:spLocks noGrp="1"/>
          </p:cNvSpPr>
          <p:nvPr/>
        </p:nvSpPr>
        <p:spPr>
          <a:xfrm>
            <a:off x="636948" y="930440"/>
            <a:ext cx="9054810" cy="856798"/>
          </a:xfrm>
          <a:prstGeom prst="rect">
            <a:avLst/>
          </a:prstGeom>
        </p:spPr>
        <p:txBody>
          <a:bodyPr vert="horz" lIns="0" tIns="0" rIns="0" bIns="0" rtlCol="0" anchor="ctr">
            <a:normAutofit fontScale="85000" lnSpcReduction="20000"/>
          </a:bodyPr>
          <a:lstStyle>
            <a:lvl1pPr eaLnBrk="1" hangingPunct="1">
              <a:defRPr sz="3275" b="0" i="0">
                <a:solidFill>
                  <a:schemeClr val="bg1"/>
                </a:solidFill>
                <a:latin typeface="+mn-lt"/>
                <a:ea typeface="+mj-ea"/>
                <a:cs typeface="Arial" panose="020B0604020202020204" pitchFamily="34" charset="0"/>
              </a:defRPr>
            </a:lvl1pPr>
          </a:lstStyle>
          <a:p>
            <a:pPr>
              <a:lnSpc>
                <a:spcPct val="90000"/>
              </a:lnSpc>
            </a:pPr>
            <a:r>
              <a:rPr lang="en-GB" sz="3000" dirty="0"/>
              <a:t>Artist Bursary Programme 2026</a:t>
            </a:r>
          </a:p>
          <a:p>
            <a:pPr>
              <a:lnSpc>
                <a:spcPct val="90000"/>
              </a:lnSpc>
            </a:pPr>
            <a:endParaRPr lang="en-GB" sz="3000" dirty="0"/>
          </a:p>
          <a:p>
            <a:pPr>
              <a:lnSpc>
                <a:spcPct val="90000"/>
              </a:lnSpc>
            </a:pPr>
            <a:r>
              <a:rPr lang="en-GB" sz="2800" dirty="0"/>
              <a:t>Annette Halpin Memorial Award 2026</a:t>
            </a:r>
          </a:p>
        </p:txBody>
      </p:sp>
    </p:spTree>
    <p:extLst>
      <p:ext uri="{BB962C8B-B14F-4D97-AF65-F5344CB8AC3E}">
        <p14:creationId xmlns:p14="http://schemas.microsoft.com/office/powerpoint/2010/main" val="4121562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BC497D-C7E3-80F9-BDD1-159DF3A8FC3D}"/>
              </a:ext>
            </a:extLst>
          </p:cNvPr>
          <p:cNvSpPr>
            <a:spLocks noGrp="1"/>
          </p:cNvSpPr>
          <p:nvPr/>
        </p:nvSpPr>
        <p:spPr>
          <a:xfrm>
            <a:off x="676353" y="355463"/>
            <a:ext cx="6311610" cy="856798"/>
          </a:xfrm>
          <a:prstGeom prst="rect">
            <a:avLst/>
          </a:prstGeom>
        </p:spPr>
        <p:txBody>
          <a:bodyPr vert="horz" lIns="0" tIns="0" rIns="0" bIns="0" rtlCol="0" anchor="ctr">
            <a:normAutofit/>
          </a:bodyPr>
          <a:lstStyle>
            <a:lvl1pPr eaLnBrk="1" hangingPunct="1">
              <a:defRPr sz="3275" b="0" i="0">
                <a:solidFill>
                  <a:schemeClr val="bg1"/>
                </a:solidFill>
                <a:latin typeface="+mn-lt"/>
                <a:ea typeface="+mj-ea"/>
                <a:cs typeface="Arial" panose="020B0604020202020204" pitchFamily="34" charset="0"/>
              </a:defRPr>
            </a:lvl1pPr>
          </a:lstStyle>
          <a:p>
            <a:pPr>
              <a:lnSpc>
                <a:spcPct val="90000"/>
              </a:lnSpc>
            </a:pPr>
            <a:r>
              <a:rPr lang="en-GB" sz="3000" dirty="0"/>
              <a:t>South Dublin Live 2026</a:t>
            </a:r>
            <a:endParaRPr lang="en-IE" sz="3000" dirty="0"/>
          </a:p>
        </p:txBody>
      </p:sp>
      <p:sp>
        <p:nvSpPr>
          <p:cNvPr id="6" name="Text Placeholder 6">
            <a:extLst>
              <a:ext uri="{FF2B5EF4-FFF2-40B4-BE49-F238E27FC236}">
                <a16:creationId xmlns:a16="http://schemas.microsoft.com/office/drawing/2014/main" id="{DFDB26AC-A797-390C-D27E-BF5E66F6D540}"/>
              </a:ext>
            </a:extLst>
          </p:cNvPr>
          <p:cNvSpPr>
            <a:spLocks noGrp="1"/>
          </p:cNvSpPr>
          <p:nvPr/>
        </p:nvSpPr>
        <p:spPr>
          <a:xfrm>
            <a:off x="641590" y="2204864"/>
            <a:ext cx="6311610" cy="5094729"/>
          </a:xfrm>
          <a:prstGeom prst="rect">
            <a:avLst/>
          </a:prstGeom>
        </p:spPr>
        <p:txBody>
          <a:bodyPr vert="horz" lIns="0" tIns="0" rIns="0" bIns="0" rtlCol="0">
            <a:noAutofit/>
          </a:bodyPr>
          <a:lstStyle>
            <a:lvl1pPr marL="0" eaLnBrk="1" hangingPunct="1">
              <a:spcAft>
                <a:spcPts val="1092"/>
              </a:spcAft>
              <a:defRPr sz="1455">
                <a:solidFill>
                  <a:schemeClr val="bg1"/>
                </a:solidFill>
                <a:latin typeface="+mn-lt"/>
                <a:ea typeface="+mn-ea"/>
                <a:cs typeface="Arial" panose="020B0604020202020204" pitchFamily="34" charset="0"/>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endParaRPr lang="en-GB" sz="1600" dirty="0"/>
          </a:p>
        </p:txBody>
      </p:sp>
      <p:sp>
        <p:nvSpPr>
          <p:cNvPr id="3" name="TextBox 2">
            <a:extLst>
              <a:ext uri="{FF2B5EF4-FFF2-40B4-BE49-F238E27FC236}">
                <a16:creationId xmlns:a16="http://schemas.microsoft.com/office/drawing/2014/main" id="{EABDF9C8-D45B-1938-A64E-6C6AC5384DE3}"/>
              </a:ext>
            </a:extLst>
          </p:cNvPr>
          <p:cNvSpPr txBox="1"/>
          <p:nvPr/>
        </p:nvSpPr>
        <p:spPr>
          <a:xfrm>
            <a:off x="622224" y="1212261"/>
            <a:ext cx="10908820" cy="2685863"/>
          </a:xfrm>
          <a:prstGeom prst="rect">
            <a:avLst/>
          </a:prstGeom>
          <a:noFill/>
        </p:spPr>
        <p:txBody>
          <a:bodyPr wrap="square">
            <a:spAutoFit/>
          </a:bodyPr>
          <a:lstStyle/>
          <a:p>
            <a:pPr>
              <a:lnSpc>
                <a:spcPct val="107000"/>
              </a:lnSpc>
              <a:spcAft>
                <a:spcPts val="800"/>
              </a:spcAft>
            </a:pPr>
            <a:r>
              <a:rPr lang="en-GB" sz="1400" kern="100" dirty="0">
                <a:solidFill>
                  <a:schemeClr val="bg1"/>
                </a:solidFill>
                <a:ea typeface="Calibri" panose="020F0502020204030204" pitchFamily="34" charset="0"/>
                <a:cs typeface="Times New Roman" panose="02020603050405020304" pitchFamily="18" charset="0"/>
              </a:rPr>
              <a:t>South Dublin Live is a vibrant programme of performances, bringing people together in local spaces across South Dublin County to connect through culture and creativity, while providing a platform for artists to present their work. South Dublin Live 2026 is a programme of indoor and outdoor events, taking place between </a:t>
            </a:r>
            <a:r>
              <a:rPr lang="en-GB" sz="1400" b="1" kern="100" dirty="0">
                <a:solidFill>
                  <a:schemeClr val="bg1"/>
                </a:solidFill>
                <a:ea typeface="Calibri" panose="020F0502020204030204" pitchFamily="34" charset="0"/>
                <a:cs typeface="Times New Roman" panose="02020603050405020304" pitchFamily="18" charset="0"/>
              </a:rPr>
              <a:t>30th May </a:t>
            </a:r>
            <a:r>
              <a:rPr lang="en-GB" sz="1400" kern="100" dirty="0">
                <a:solidFill>
                  <a:schemeClr val="bg1"/>
                </a:solidFill>
                <a:ea typeface="Calibri" panose="020F0502020204030204" pitchFamily="34" charset="0"/>
                <a:cs typeface="Times New Roman" panose="02020603050405020304" pitchFamily="18" charset="0"/>
              </a:rPr>
              <a:t>and </a:t>
            </a:r>
            <a:r>
              <a:rPr lang="en-GB" sz="1400" b="1" kern="100" dirty="0">
                <a:solidFill>
                  <a:schemeClr val="bg1"/>
                </a:solidFill>
                <a:ea typeface="Calibri" panose="020F0502020204030204" pitchFamily="34" charset="0"/>
                <a:cs typeface="Times New Roman" panose="02020603050405020304" pitchFamily="18" charset="0"/>
              </a:rPr>
              <a:t>18th September 2026.</a:t>
            </a:r>
          </a:p>
          <a:p>
            <a:pPr>
              <a:lnSpc>
                <a:spcPct val="107000"/>
              </a:lnSpc>
              <a:spcAft>
                <a:spcPts val="800"/>
              </a:spcAft>
              <a:buNone/>
            </a:pPr>
            <a:endParaRPr lang="en-IE" sz="1200" b="1" kern="100" dirty="0">
              <a:solidFill>
                <a:schemeClr val="bg1"/>
              </a:solidFill>
              <a:effectLst/>
              <a:latin typeface="Open Sans" panose="020B0606030504020204" pitchFamily="34" charset="0"/>
              <a:ea typeface="Calibri" panose="020F0502020204030204" pitchFamily="34" charset="0"/>
              <a:cs typeface="Times New Roman" panose="02020603050405020304" pitchFamily="18" charset="0"/>
            </a:endParaRPr>
          </a:p>
          <a:p>
            <a:pPr>
              <a:lnSpc>
                <a:spcPct val="107000"/>
              </a:lnSpc>
              <a:spcAft>
                <a:spcPts val="800"/>
              </a:spcAft>
              <a:buNone/>
            </a:pPr>
            <a:endParaRPr lang="en-IE" sz="1200" b="1" kern="100" dirty="0">
              <a:solidFill>
                <a:schemeClr val="bg1"/>
              </a:solidFill>
              <a:effectLst/>
              <a:latin typeface="Open Sans" panose="020B0606030504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200" dirty="0">
              <a:solidFill>
                <a:schemeClr val="bg1"/>
              </a:solidFill>
            </a:endParaRPr>
          </a:p>
          <a:p>
            <a:endParaRPr lang="en-GB" sz="1200" dirty="0">
              <a:solidFill>
                <a:schemeClr val="bg1"/>
              </a:solidFill>
              <a:effectLst/>
              <a:latin typeface="Open Sans" panose="020B0606030504020204" pitchFamily="34" charset="0"/>
              <a:ea typeface="Calibri" panose="020F0502020204030204" pitchFamily="34" charset="0"/>
            </a:endParaRPr>
          </a:p>
          <a:p>
            <a:br>
              <a:rPr lang="en-IE" sz="1400" dirty="0">
                <a:effectLst/>
                <a:latin typeface="Open Sans" panose="020B0606030504020204" pitchFamily="34" charset="0"/>
                <a:ea typeface="Calibri" panose="020F0502020204030204" pitchFamily="34" charset="0"/>
              </a:rPr>
            </a:br>
            <a:endParaRPr lang="en-IE" sz="1400" dirty="0"/>
          </a:p>
          <a:p>
            <a:pPr>
              <a:lnSpc>
                <a:spcPct val="107000"/>
              </a:lnSpc>
              <a:spcAft>
                <a:spcPts val="800"/>
              </a:spcAft>
              <a:buNone/>
            </a:pPr>
            <a:endParaRPr lang="en-IE"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B1217C99-B27F-CF39-9E8B-91D3BA3EE379}"/>
              </a:ext>
            </a:extLst>
          </p:cNvPr>
          <p:cNvGraphicFramePr>
            <a:graphicFrameLocks noGrp="1"/>
          </p:cNvGraphicFramePr>
          <p:nvPr>
            <p:extLst>
              <p:ext uri="{D42A27DB-BD31-4B8C-83A1-F6EECF244321}">
                <p14:modId xmlns:p14="http://schemas.microsoft.com/office/powerpoint/2010/main" val="3716835735"/>
              </p:ext>
            </p:extLst>
          </p:nvPr>
        </p:nvGraphicFramePr>
        <p:xfrm>
          <a:off x="641590" y="2204864"/>
          <a:ext cx="11161240" cy="3870960"/>
        </p:xfrm>
        <a:graphic>
          <a:graphicData uri="http://schemas.openxmlformats.org/drawingml/2006/table">
            <a:tbl>
              <a:tblPr firstRow="1" bandRow="1">
                <a:tableStyleId>{5C22544A-7EE6-4342-B048-85BDC9FD1C3A}</a:tableStyleId>
              </a:tblPr>
              <a:tblGrid>
                <a:gridCol w="4032448">
                  <a:extLst>
                    <a:ext uri="{9D8B030D-6E8A-4147-A177-3AD203B41FA5}">
                      <a16:colId xmlns:a16="http://schemas.microsoft.com/office/drawing/2014/main" val="3204276587"/>
                    </a:ext>
                  </a:extLst>
                </a:gridCol>
                <a:gridCol w="7128792">
                  <a:extLst>
                    <a:ext uri="{9D8B030D-6E8A-4147-A177-3AD203B41FA5}">
                      <a16:colId xmlns:a16="http://schemas.microsoft.com/office/drawing/2014/main" val="3250210263"/>
                    </a:ext>
                  </a:extLst>
                </a:gridCol>
              </a:tblGrid>
              <a:tr h="286768">
                <a:tc>
                  <a:txBody>
                    <a:bodyPr/>
                    <a:lstStyle/>
                    <a:p>
                      <a:endParaRPr lang="en-IE" sz="1400" dirty="0">
                        <a:solidFill>
                          <a:schemeClr val="tx1"/>
                        </a:solidFill>
                      </a:endParaRPr>
                    </a:p>
                  </a:txBody>
                  <a:tcPr/>
                </a:tc>
                <a:tc>
                  <a:txBody>
                    <a:bodyPr/>
                    <a:lstStyle/>
                    <a:p>
                      <a:endParaRPr lang="en-IE" sz="1400" dirty="0">
                        <a:solidFill>
                          <a:schemeClr val="tx1"/>
                        </a:solidFill>
                      </a:endParaRPr>
                    </a:p>
                  </a:txBody>
                  <a:tcPr/>
                </a:tc>
                <a:extLst>
                  <a:ext uri="{0D108BD9-81ED-4DB2-BD59-A6C34878D82A}">
                    <a16:rowId xmlns:a16="http://schemas.microsoft.com/office/drawing/2014/main" val="1922248660"/>
                  </a:ext>
                </a:extLst>
              </a:tr>
              <a:tr h="370840">
                <a:tc>
                  <a:txBody>
                    <a:bodyPr/>
                    <a:lstStyle/>
                    <a:p>
                      <a:r>
                        <a:rPr lang="en-IE" sz="1400" b="1" kern="100" dirty="0">
                          <a:solidFill>
                            <a:schemeClr val="tx1"/>
                          </a:solidFill>
                          <a:effectLst/>
                          <a:latin typeface="Open Sans" panose="020B0606030504020204" pitchFamily="34" charset="0"/>
                          <a:ea typeface="Calibri" panose="020F0502020204030204" pitchFamily="34" charset="0"/>
                          <a:cs typeface="Times New Roman" panose="02020603050405020304" pitchFamily="18" charset="0"/>
                        </a:rPr>
                        <a:t>Sat 6 Jun, 5pm</a:t>
                      </a:r>
                      <a:br>
                        <a:rPr lang="en-IE" sz="1400" b="1" kern="100" dirty="0">
                          <a:solidFill>
                            <a:schemeClr val="tx1"/>
                          </a:solidFill>
                          <a:effectLst/>
                          <a:latin typeface="Open Sans" panose="020B0606030504020204" pitchFamily="34" charset="0"/>
                          <a:ea typeface="Calibri" panose="020F0502020204030204" pitchFamily="34" charset="0"/>
                          <a:cs typeface="Times New Roman" panose="02020603050405020304" pitchFamily="18" charset="0"/>
                        </a:rPr>
                      </a:br>
                      <a:r>
                        <a:rPr lang="en-IE" sz="1400" b="1" kern="100" dirty="0">
                          <a:solidFill>
                            <a:schemeClr val="tx1"/>
                          </a:solidFill>
                          <a:effectLst/>
                          <a:latin typeface="Open Sans" panose="020B0606030504020204" pitchFamily="34" charset="0"/>
                          <a:ea typeface="Calibri" panose="020F0502020204030204" pitchFamily="34" charset="0"/>
                          <a:cs typeface="Times New Roman" panose="02020603050405020304" pitchFamily="18" charset="0"/>
                        </a:rPr>
                        <a:t>The Night Belongs to Us in Parthalán Place</a:t>
                      </a:r>
                      <a:endParaRPr lang="en-IE" sz="1400" dirty="0">
                        <a:solidFill>
                          <a:schemeClr val="tx1"/>
                        </a:solidFill>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IE" sz="1400" kern="100" dirty="0">
                          <a:solidFill>
                            <a:schemeClr val="tx1"/>
                          </a:solidFill>
                          <a:effectLst/>
                          <a:latin typeface="Open Sans" panose="020B0606030504020204" pitchFamily="34" charset="0"/>
                          <a:ea typeface="Calibri" panose="020F0502020204030204" pitchFamily="34" charset="0"/>
                          <a:cs typeface="Times New Roman" panose="02020603050405020304" pitchFamily="18" charset="0"/>
                        </a:rPr>
                        <a:t>A vibrant, youth-led arts initiative in South Dublin that hosts live gigs, DJ sets, and acoustic performances for youth participants and spectators. </a:t>
                      </a:r>
                    </a:p>
                    <a:p>
                      <a:pPr marL="0" marR="0" lvl="0" indent="0" defTabSz="914400" eaLnBrk="1" fontAlgn="auto" latinLnBrk="0" hangingPunct="1">
                        <a:lnSpc>
                          <a:spcPct val="100000"/>
                        </a:lnSpc>
                        <a:spcBef>
                          <a:spcPts val="0"/>
                        </a:spcBef>
                        <a:spcAft>
                          <a:spcPts val="0"/>
                        </a:spcAft>
                        <a:buClrTx/>
                        <a:buSzTx/>
                        <a:buFontTx/>
                        <a:buNone/>
                        <a:tabLst/>
                        <a:defRPr/>
                      </a:pPr>
                      <a:endParaRPr lang="en-IE" sz="1400" kern="100" dirty="0">
                        <a:solidFill>
                          <a:schemeClr val="tx1"/>
                        </a:solidFill>
                        <a:effectLst/>
                        <a:latin typeface="Open Sans" panose="020B060603050402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816517247"/>
                  </a:ext>
                </a:extLst>
              </a:tr>
              <a:tr h="370840">
                <a:tc>
                  <a:txBody>
                    <a:bodyPr/>
                    <a:lstStyle/>
                    <a:p>
                      <a:r>
                        <a:rPr lang="en-IE" sz="1400" b="1" dirty="0">
                          <a:solidFill>
                            <a:schemeClr val="tx1"/>
                          </a:solidFill>
                        </a:rPr>
                        <a:t>Thurs 25 June, 7pm</a:t>
                      </a:r>
                      <a:br>
                        <a:rPr lang="en-IE" sz="1400" b="1" dirty="0">
                          <a:solidFill>
                            <a:schemeClr val="tx1"/>
                          </a:solidFill>
                        </a:rPr>
                      </a:br>
                      <a:r>
                        <a:rPr lang="en-IE" sz="1400" b="1" dirty="0">
                          <a:solidFill>
                            <a:schemeClr val="tx1"/>
                          </a:solidFill>
                        </a:rPr>
                        <a:t>The Night Belongs to Us in Rua Red </a:t>
                      </a:r>
                      <a:endParaRPr lang="en-IE" sz="1400" dirty="0">
                        <a:solidFill>
                          <a:schemeClr val="tx1"/>
                        </a:solidFill>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IE" sz="1400" dirty="0">
                          <a:solidFill>
                            <a:schemeClr val="tx1"/>
                          </a:solidFill>
                        </a:rPr>
                        <a:t>An open mic night for young people interest in performing and tyring out new music created.</a:t>
                      </a:r>
                    </a:p>
                    <a:p>
                      <a:endParaRPr lang="en-IE" sz="1400" dirty="0">
                        <a:solidFill>
                          <a:schemeClr val="tx1"/>
                        </a:solidFill>
                      </a:endParaRPr>
                    </a:p>
                  </a:txBody>
                  <a:tcPr/>
                </a:tc>
                <a:extLst>
                  <a:ext uri="{0D108BD9-81ED-4DB2-BD59-A6C34878D82A}">
                    <a16:rowId xmlns:a16="http://schemas.microsoft.com/office/drawing/2014/main" val="3814265813"/>
                  </a:ext>
                </a:extLst>
              </a:tr>
              <a:tr h="370840">
                <a:tc>
                  <a:txBody>
                    <a:bodyPr/>
                    <a:lstStyle/>
                    <a:p>
                      <a:r>
                        <a:rPr lang="en-GB" sz="1400" b="1" dirty="0">
                          <a:solidFill>
                            <a:schemeClr val="tx1"/>
                          </a:solidFill>
                        </a:rPr>
                        <a:t>Thurs 9 July</a:t>
                      </a:r>
                    </a:p>
                    <a:p>
                      <a:r>
                        <a:rPr lang="en-GB" sz="1400" b="1" dirty="0">
                          <a:solidFill>
                            <a:schemeClr val="tx1"/>
                          </a:solidFill>
                        </a:rPr>
                        <a:t>Feathered Friends in Brookfield Youth and Community Centre</a:t>
                      </a:r>
                    </a:p>
                    <a:p>
                      <a:endParaRPr lang="en-IE" sz="1400" dirty="0">
                        <a:solidFill>
                          <a:schemeClr val="tx1"/>
                        </a:solidFill>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400" dirty="0">
                          <a:solidFill>
                            <a:schemeClr val="tx1"/>
                          </a:solidFill>
                        </a:rPr>
                        <a:t>Freshly Ground Theatre presents an immersive theatre experience for children and families that encourages audiences to participate, play, and use their imagination. Led by storyteller and bird enthusiast Mr Feathers, audiences help invent a brand-new species of bird, brought to life through live illustration and collaborative storytelling.</a:t>
                      </a:r>
                    </a:p>
                    <a:p>
                      <a:endParaRPr lang="en-IE" sz="1400" dirty="0">
                        <a:solidFill>
                          <a:schemeClr val="tx1"/>
                        </a:solidFill>
                      </a:endParaRPr>
                    </a:p>
                  </a:txBody>
                  <a:tcPr/>
                </a:tc>
                <a:extLst>
                  <a:ext uri="{0D108BD9-81ED-4DB2-BD59-A6C34878D82A}">
                    <a16:rowId xmlns:a16="http://schemas.microsoft.com/office/drawing/2014/main" val="2170820556"/>
                  </a:ext>
                </a:extLst>
              </a:tr>
              <a:tr h="370840">
                <a:tc>
                  <a:txBody>
                    <a:bodyPr/>
                    <a:lstStyle/>
                    <a:p>
                      <a:r>
                        <a:rPr lang="en-GB" sz="1400" b="1" dirty="0">
                          <a:solidFill>
                            <a:schemeClr val="tx1"/>
                          </a:solidFill>
                        </a:rPr>
                        <a:t>Sat 11 July, 1-7.30pm </a:t>
                      </a:r>
                      <a:br>
                        <a:rPr lang="en-GB" sz="1400" b="1" dirty="0">
                          <a:solidFill>
                            <a:schemeClr val="tx1"/>
                          </a:solidFill>
                        </a:rPr>
                      </a:br>
                      <a:r>
                        <a:rPr lang="en-GB" sz="1400" b="1" dirty="0" err="1">
                          <a:solidFill>
                            <a:schemeClr val="tx1"/>
                          </a:solidFill>
                        </a:rPr>
                        <a:t>SubSounds</a:t>
                      </a:r>
                      <a:r>
                        <a:rPr lang="en-GB" sz="1400" b="1" dirty="0">
                          <a:solidFill>
                            <a:schemeClr val="tx1"/>
                          </a:solidFill>
                        </a:rPr>
                        <a:t> Youth Music Festival in Parthalán Place </a:t>
                      </a:r>
                      <a:endParaRPr lang="en-IE" sz="1400" dirty="0">
                        <a:solidFill>
                          <a:schemeClr val="tx1"/>
                        </a:solidFill>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400" dirty="0">
                          <a:solidFill>
                            <a:schemeClr val="tx1"/>
                          </a:solidFill>
                        </a:rPr>
                        <a:t>A free, youth-led music festival taking place featuring local emerging musicians, songwriters and DJs supported by established artists on four dynamic live performance stages, including a dedicated second stage for acoustic sets and live DJ performances.</a:t>
                      </a:r>
                      <a:endParaRPr lang="en-IE"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IE" sz="1400" dirty="0">
                        <a:solidFill>
                          <a:schemeClr val="tx1"/>
                        </a:solidFill>
                      </a:endParaRPr>
                    </a:p>
                  </a:txBody>
                  <a:tcPr/>
                </a:tc>
                <a:extLst>
                  <a:ext uri="{0D108BD9-81ED-4DB2-BD59-A6C34878D82A}">
                    <a16:rowId xmlns:a16="http://schemas.microsoft.com/office/drawing/2014/main" val="2053833083"/>
                  </a:ext>
                </a:extLst>
              </a:tr>
            </a:tbl>
          </a:graphicData>
        </a:graphic>
      </p:graphicFrame>
    </p:spTree>
    <p:extLst>
      <p:ext uri="{BB962C8B-B14F-4D97-AF65-F5344CB8AC3E}">
        <p14:creationId xmlns:p14="http://schemas.microsoft.com/office/powerpoint/2010/main" val="2711095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99A38-9200-A54F-0B79-2564BFEDD5FC}"/>
              </a:ext>
            </a:extLst>
          </p:cNvPr>
          <p:cNvSpPr>
            <a:spLocks noGrp="1"/>
          </p:cNvSpPr>
          <p:nvPr>
            <p:ph type="title"/>
          </p:nvPr>
        </p:nvSpPr>
        <p:spPr>
          <a:xfrm>
            <a:off x="407368" y="764704"/>
            <a:ext cx="7854958" cy="879108"/>
          </a:xfrm>
        </p:spPr>
        <p:txBody>
          <a:bodyPr>
            <a:normAutofit/>
          </a:bodyPr>
          <a:lstStyle/>
          <a:p>
            <a:r>
              <a:rPr lang="en-GB" sz="2400" dirty="0"/>
              <a:t>Whitestown Way / </a:t>
            </a:r>
            <a:r>
              <a:rPr lang="en-GB" sz="2400" dirty="0" err="1"/>
              <a:t>Firhouse</a:t>
            </a:r>
            <a:r>
              <a:rPr lang="en-GB" sz="2400" dirty="0"/>
              <a:t> Road West Roundabout </a:t>
            </a:r>
            <a:br>
              <a:rPr lang="en-GB" sz="2400" dirty="0"/>
            </a:br>
            <a:r>
              <a:rPr lang="en-GB" sz="2400" dirty="0"/>
              <a:t>Public Artwork Consultation</a:t>
            </a:r>
            <a:endParaRPr lang="en-IE" sz="2400" dirty="0"/>
          </a:p>
        </p:txBody>
      </p:sp>
      <p:sp>
        <p:nvSpPr>
          <p:cNvPr id="7" name="TextBox 6">
            <a:extLst>
              <a:ext uri="{FF2B5EF4-FFF2-40B4-BE49-F238E27FC236}">
                <a16:creationId xmlns:a16="http://schemas.microsoft.com/office/drawing/2014/main" id="{1E7F6471-8565-F32C-3EBC-EE00F43D0AB0}"/>
              </a:ext>
            </a:extLst>
          </p:cNvPr>
          <p:cNvSpPr txBox="1"/>
          <p:nvPr/>
        </p:nvSpPr>
        <p:spPr>
          <a:xfrm>
            <a:off x="335360" y="1772816"/>
            <a:ext cx="5838734" cy="4247317"/>
          </a:xfrm>
          <a:prstGeom prst="rect">
            <a:avLst/>
          </a:prstGeom>
          <a:noFill/>
        </p:spPr>
        <p:txBody>
          <a:bodyPr wrap="square" rtlCol="0">
            <a:spAutoFit/>
          </a:bodyPr>
          <a:lstStyle/>
          <a:p>
            <a:r>
              <a:rPr lang="en-IE" sz="1800" b="1" dirty="0">
                <a:solidFill>
                  <a:schemeClr val="bg1"/>
                </a:solidFill>
              </a:rPr>
              <a:t>SDCC Arts Office and Active Travel</a:t>
            </a:r>
            <a:r>
              <a:rPr lang="en-IE" sz="1800" dirty="0">
                <a:solidFill>
                  <a:schemeClr val="bg1"/>
                </a:solidFill>
              </a:rPr>
              <a:t> invite Tallaght residents to attend an online meeting this Wednesday evening, the 24</a:t>
            </a:r>
            <a:r>
              <a:rPr lang="en-IE" sz="1800" baseline="30000" dirty="0">
                <a:solidFill>
                  <a:schemeClr val="bg1"/>
                </a:solidFill>
              </a:rPr>
              <a:t>th</a:t>
            </a:r>
            <a:r>
              <a:rPr lang="en-IE" sz="1800" dirty="0">
                <a:solidFill>
                  <a:schemeClr val="bg1"/>
                </a:solidFill>
              </a:rPr>
              <a:t> of June at 6.30pm to discuss proposals for a new public artwork as part of the D24 Neighbourhood Cycle Network adjacent to the Whitestown Way/</a:t>
            </a:r>
            <a:r>
              <a:rPr lang="en-IE" sz="1800" dirty="0" err="1">
                <a:solidFill>
                  <a:schemeClr val="bg1"/>
                </a:solidFill>
              </a:rPr>
              <a:t>Firhouse</a:t>
            </a:r>
            <a:r>
              <a:rPr lang="en-IE" sz="1800" dirty="0">
                <a:solidFill>
                  <a:schemeClr val="bg1"/>
                </a:solidFill>
              </a:rPr>
              <a:t> Road West roundabout. </a:t>
            </a:r>
          </a:p>
          <a:p>
            <a:endParaRPr lang="en-IE" dirty="0">
              <a:solidFill>
                <a:schemeClr val="bg1"/>
              </a:solidFill>
            </a:endParaRPr>
          </a:p>
          <a:p>
            <a:r>
              <a:rPr lang="en-IE" sz="1800" dirty="0">
                <a:solidFill>
                  <a:schemeClr val="bg1"/>
                </a:solidFill>
              </a:rPr>
              <a:t>This meeting offers a valuable opportunity to learn more about the project, explore its vision, and understand how the artwork will contribute to the area.</a:t>
            </a:r>
          </a:p>
          <a:p>
            <a:endParaRPr lang="en-IE" dirty="0">
              <a:solidFill>
                <a:schemeClr val="bg1"/>
              </a:solidFill>
            </a:endParaRPr>
          </a:p>
          <a:p>
            <a:r>
              <a:rPr lang="en-IE" dirty="0">
                <a:solidFill>
                  <a:schemeClr val="bg1"/>
                </a:solidFill>
              </a:rPr>
              <a:t>There is also a form available for residents to contribute ideas and comments:</a:t>
            </a:r>
          </a:p>
          <a:p>
            <a:r>
              <a:rPr lang="en-IE" sz="1800" b="1" u="sng" dirty="0">
                <a:solidFill>
                  <a:schemeClr val="bg1"/>
                </a:solidFill>
                <a:hlinkClick r:id="rId3">
                  <a:extLst>
                    <a:ext uri="{A12FA001-AC4F-418D-AE19-62706E023703}">
                      <ahyp:hlinkClr xmlns:ahyp="http://schemas.microsoft.com/office/drawing/2018/hyperlinkcolor" val="tx"/>
                    </a:ext>
                  </a:extLst>
                </a:hlinkClick>
              </a:rPr>
              <a:t>D24 Neighbourhood Cycle Network - Public Artwork Consultation – Fill in form</a:t>
            </a:r>
            <a:endParaRPr lang="en-IE" sz="1800" b="1" dirty="0">
              <a:solidFill>
                <a:schemeClr val="bg1"/>
              </a:solidFill>
            </a:endParaRPr>
          </a:p>
        </p:txBody>
      </p:sp>
      <p:pic>
        <p:nvPicPr>
          <p:cNvPr id="9" name="Picture 8">
            <a:extLst>
              <a:ext uri="{FF2B5EF4-FFF2-40B4-BE49-F238E27FC236}">
                <a16:creationId xmlns:a16="http://schemas.microsoft.com/office/drawing/2014/main" id="{3DD74672-61D5-E75E-57A1-479372A8E3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0124" y="1643812"/>
            <a:ext cx="5394508" cy="4045881"/>
          </a:xfrm>
          <a:prstGeom prst="rect">
            <a:avLst/>
          </a:prstGeom>
        </p:spPr>
      </p:pic>
    </p:spTree>
    <p:extLst>
      <p:ext uri="{BB962C8B-B14F-4D97-AF65-F5344CB8AC3E}">
        <p14:creationId xmlns:p14="http://schemas.microsoft.com/office/powerpoint/2010/main" val="1682847401"/>
      </p:ext>
    </p:extLst>
  </p:cSld>
  <p:clrMapOvr>
    <a:masterClrMapping/>
  </p:clrMapOvr>
</p:sld>
</file>

<file path=ppt/theme/theme1.xml><?xml version="1.0" encoding="utf-8"?>
<a:theme xmlns:a="http://schemas.openxmlformats.org/drawingml/2006/main" name="SDCC Master">
  <a:themeElements>
    <a:clrScheme name="Custom 2">
      <a:dk1>
        <a:srgbClr val="000000"/>
      </a:dk1>
      <a:lt1>
        <a:srgbClr val="FFFFFF"/>
      </a:lt1>
      <a:dk2>
        <a:srgbClr val="271B5B"/>
      </a:dk2>
      <a:lt2>
        <a:srgbClr val="BFC2C7"/>
      </a:lt2>
      <a:accent1>
        <a:srgbClr val="363A92"/>
      </a:accent1>
      <a:accent2>
        <a:srgbClr val="F26959"/>
      </a:accent2>
      <a:accent3>
        <a:srgbClr val="79D750"/>
      </a:accent3>
      <a:accent4>
        <a:srgbClr val="9D7EB8"/>
      </a:accent4>
      <a:accent5>
        <a:srgbClr val="7DA6D7"/>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DCC_presentation_template Updated.potx" id="{809AE0C1-FB5C-4E8E-BCFD-4BFD462B0860}" vid="{0323FABC-5CF3-46D9-93D9-E0827CAEE1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SDCC_presentation_template Updated</Template>
  <TotalTime>956</TotalTime>
  <Words>2212</Words>
  <Application>Microsoft Office PowerPoint</Application>
  <PresentationFormat>Widescreen</PresentationFormat>
  <Paragraphs>147</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Open Sans</vt:lpstr>
      <vt:lpstr>SDCC Master</vt:lpstr>
      <vt:lpstr>PowerPoint Presentation</vt:lpstr>
      <vt:lpstr>SDCC  Arts Office June ACM Report</vt:lpstr>
      <vt:lpstr>PowerPoint Presentation</vt:lpstr>
      <vt:lpstr>PowerPoint Presentation</vt:lpstr>
      <vt:lpstr>PowerPoint Presentation</vt:lpstr>
      <vt:lpstr>PowerPoint Presentation</vt:lpstr>
      <vt:lpstr>PowerPoint Presentation</vt:lpstr>
      <vt:lpstr>PowerPoint Presentation</vt:lpstr>
      <vt:lpstr>Whitestown Way / Firhouse Road West Roundabout  Public Artwork Consultation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Declan Healy</dc:creator>
  <cp:lastModifiedBy>Richie O’Sullivan</cp:lastModifiedBy>
  <cp:revision>138</cp:revision>
  <cp:lastPrinted>2026-05-25T09:55:56Z</cp:lastPrinted>
  <dcterms:created xsi:type="dcterms:W3CDTF">2025-05-27T21:24:40Z</dcterms:created>
  <dcterms:modified xsi:type="dcterms:W3CDTF">2026-06-18T12:14:09Z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2025-05-09T00:00:00Z</vt:filetime>
  </property>
  <property fmtid="{D5CDD505-2E9C-101B-9397-08002B2CF9AE}" pid="3" name="Creator">
    <vt:lpwstr>Adobe Illustrator 29.4 (Macintosh)</vt:lpwstr>
  </property>
  <property fmtid="{D5CDD505-2E9C-101B-9397-08002B2CF9AE}" pid="4" name="LastSaved">
    <vt:filetime>2025-05-09T00:00:00Z</vt:filetime>
  </property>
  <property fmtid="{D5CDD505-2E9C-101B-9397-08002B2CF9AE}" pid="5" name="Producer">
    <vt:lpwstr>Adobe PDF library 17.00</vt:lpwstr>
  </property>
</Properties>
</file>