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81" r:id="rId3"/>
    <p:sldId id="283" r:id="rId4"/>
    <p:sldId id="284" r:id="rId5"/>
    <p:sldId id="288" r:id="rId6"/>
    <p:sldId id="292" r:id="rId7"/>
    <p:sldId id="274" r:id="rId8"/>
  </p:sldIdLst>
  <p:sldSz cx="12192000" cy="6858000"/>
  <p:notesSz cx="9940925" cy="6808788"/>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41" autoAdjust="0"/>
  </p:normalViewPr>
  <p:slideViewPr>
    <p:cSldViewPr>
      <p:cViewPr varScale="1">
        <p:scale>
          <a:sx n="101" d="100"/>
          <a:sy n="101" d="100"/>
        </p:scale>
        <p:origin x="990" y="9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943" cy="341204"/>
          </a:xfrm>
          <a:prstGeom prst="rect">
            <a:avLst/>
          </a:prstGeom>
        </p:spPr>
        <p:txBody>
          <a:bodyPr vert="horz" lIns="48756" tIns="24378" rIns="48756" bIns="24378" rtlCol="0"/>
          <a:lstStyle>
            <a:lvl1pPr algn="l">
              <a:defRPr sz="600"/>
            </a:lvl1pPr>
          </a:lstStyle>
          <a:p>
            <a:endParaRPr lang="en-US" dirty="0"/>
          </a:p>
        </p:txBody>
      </p:sp>
      <p:sp>
        <p:nvSpPr>
          <p:cNvPr id="3" name="Date Placeholder 2"/>
          <p:cNvSpPr>
            <a:spLocks noGrp="1"/>
          </p:cNvSpPr>
          <p:nvPr>
            <p:ph type="dt" idx="1"/>
          </p:nvPr>
        </p:nvSpPr>
        <p:spPr>
          <a:xfrm>
            <a:off x="5630627" y="0"/>
            <a:ext cx="4307943" cy="341204"/>
          </a:xfrm>
          <a:prstGeom prst="rect">
            <a:avLst/>
          </a:prstGeom>
        </p:spPr>
        <p:txBody>
          <a:bodyPr vert="horz" lIns="48756" tIns="24378" rIns="48756" bIns="24378" rtlCol="0"/>
          <a:lstStyle>
            <a:lvl1pPr algn="r">
              <a:defRPr sz="600"/>
            </a:lvl1pPr>
          </a:lstStyle>
          <a:p>
            <a:fld id="{9F6A2F78-8593-D34B-A54B-A913B4ADD88D}" type="datetimeFigureOut">
              <a:rPr lang="en-US" smtClean="0"/>
              <a:t>6/10/2026</a:t>
            </a:fld>
            <a:endParaRPr lang="en-US" dirty="0"/>
          </a:p>
        </p:txBody>
      </p:sp>
      <p:sp>
        <p:nvSpPr>
          <p:cNvPr id="4" name="Slide Image Placeholder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48756" tIns="24378" rIns="48756" bIns="24378" rtlCol="0" anchor="ctr"/>
          <a:lstStyle/>
          <a:p>
            <a:endParaRPr lang="en-US" dirty="0"/>
          </a:p>
        </p:txBody>
      </p:sp>
      <p:sp>
        <p:nvSpPr>
          <p:cNvPr id="5" name="Notes Placeholder 4"/>
          <p:cNvSpPr>
            <a:spLocks noGrp="1"/>
          </p:cNvSpPr>
          <p:nvPr>
            <p:ph type="body" sz="quarter" idx="3"/>
          </p:nvPr>
        </p:nvSpPr>
        <p:spPr>
          <a:xfrm>
            <a:off x="993779" y="3276324"/>
            <a:ext cx="7953368" cy="2681844"/>
          </a:xfrm>
          <a:prstGeom prst="rect">
            <a:avLst/>
          </a:prstGeom>
        </p:spPr>
        <p:txBody>
          <a:bodyPr vert="horz" lIns="48756" tIns="24378" rIns="48756" bIns="24378"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6467584"/>
            <a:ext cx="4307943" cy="341204"/>
          </a:xfrm>
          <a:prstGeom prst="rect">
            <a:avLst/>
          </a:prstGeom>
        </p:spPr>
        <p:txBody>
          <a:bodyPr vert="horz" lIns="48756" tIns="24378" rIns="48756" bIns="24378" rtlCol="0" anchor="b"/>
          <a:lstStyle>
            <a:lvl1pPr algn="l">
              <a:defRPr sz="600"/>
            </a:lvl1pPr>
          </a:lstStyle>
          <a:p>
            <a:endParaRPr lang="en-US" dirty="0"/>
          </a:p>
        </p:txBody>
      </p:sp>
      <p:sp>
        <p:nvSpPr>
          <p:cNvPr id="7" name="Slide Number Placeholder 6"/>
          <p:cNvSpPr>
            <a:spLocks noGrp="1"/>
          </p:cNvSpPr>
          <p:nvPr>
            <p:ph type="sldNum" sz="quarter" idx="5"/>
          </p:nvPr>
        </p:nvSpPr>
        <p:spPr>
          <a:xfrm>
            <a:off x="5630627" y="6467584"/>
            <a:ext cx="4307943" cy="341204"/>
          </a:xfrm>
          <a:prstGeom prst="rect">
            <a:avLst/>
          </a:prstGeom>
        </p:spPr>
        <p:txBody>
          <a:bodyPr vert="horz" lIns="48756" tIns="24378" rIns="48756" bIns="24378" rtlCol="0" anchor="b"/>
          <a:lstStyle>
            <a:lvl1pPr algn="r">
              <a:defRPr sz="600"/>
            </a:lvl1pPr>
          </a:lstStyle>
          <a:p>
            <a:fld id="{F374F5B9-8B24-7A4E-B5A9-4C8F6F8C6B31}" type="slidenum">
              <a:rPr lang="en-US" smtClean="0"/>
              <a:t>‹#›</a:t>
            </a:fld>
            <a:endParaRPr lang="en-US" dirty="0"/>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r>
              <a:rPr lang="en-GB" dirty="0"/>
              <a:t>WIP</a:t>
            </a:r>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dirty="0"/>
          </a:p>
        </p:txBody>
      </p:sp>
    </p:spTree>
    <p:extLst>
      <p:ext uri="{BB962C8B-B14F-4D97-AF65-F5344CB8AC3E}">
        <p14:creationId xmlns:p14="http://schemas.microsoft.com/office/powerpoint/2010/main" val="424462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r>
              <a:rPr lang="en-IE" dirty="0"/>
              <a:t>Sacred Heart Killinarden (L)	</a:t>
            </a:r>
          </a:p>
          <a:p>
            <a:r>
              <a:rPr lang="en-IE" dirty="0"/>
              <a:t>St Ronan’s (R)</a:t>
            </a:r>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dirty="0"/>
          </a:p>
        </p:txBody>
      </p:sp>
    </p:spTree>
    <p:extLst>
      <p:ext uri="{BB962C8B-B14F-4D97-AF65-F5344CB8AC3E}">
        <p14:creationId xmlns:p14="http://schemas.microsoft.com/office/powerpoint/2010/main" val="291021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41738-CAE1-B6FA-E55B-CCAB646B58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41E41-F782-83FD-0879-BCCD75F72589}"/>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9829EEDB-68C1-7288-DBB7-ACE54D7AA5A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0E40DAE6-B301-21E3-37A2-3A11F3BAB2E7}"/>
              </a:ext>
            </a:extLst>
          </p:cNvPr>
          <p:cNvSpPr>
            <a:spLocks noGrp="1"/>
          </p:cNvSpPr>
          <p:nvPr>
            <p:ph type="sldNum" sz="quarter" idx="5"/>
          </p:nvPr>
        </p:nvSpPr>
        <p:spPr/>
        <p:txBody>
          <a:bodyPr/>
          <a:lstStyle/>
          <a:p>
            <a:fld id="{F374F5B9-8B24-7A4E-B5A9-4C8F6F8C6B31}" type="slidenum">
              <a:rPr lang="en-US" smtClean="0"/>
              <a:t>3</a:t>
            </a:fld>
            <a:endParaRPr lang="en-US" dirty="0"/>
          </a:p>
        </p:txBody>
      </p:sp>
    </p:spTree>
    <p:extLst>
      <p:ext uri="{BB962C8B-B14F-4D97-AF65-F5344CB8AC3E}">
        <p14:creationId xmlns:p14="http://schemas.microsoft.com/office/powerpoint/2010/main" val="412399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B4258-F8E0-7181-F4D8-DBF568EF1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FACA4-A0DF-FC80-112F-D9F94704A523}"/>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C3A46642-9E22-9B48-B8BF-D489CFF9C6C9}"/>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E2A87DA2-B8CC-B26A-0C04-2189A4262BE0}"/>
              </a:ext>
            </a:extLst>
          </p:cNvPr>
          <p:cNvSpPr>
            <a:spLocks noGrp="1"/>
          </p:cNvSpPr>
          <p:nvPr>
            <p:ph type="sldNum" sz="quarter" idx="5"/>
          </p:nvPr>
        </p:nvSpPr>
        <p:spPr/>
        <p:txBody>
          <a:bodyPr/>
          <a:lstStyle/>
          <a:p>
            <a:fld id="{F374F5B9-8B24-7A4E-B5A9-4C8F6F8C6B31}" type="slidenum">
              <a:rPr lang="en-US" smtClean="0"/>
              <a:t>4</a:t>
            </a:fld>
            <a:endParaRPr lang="en-US" dirty="0"/>
          </a:p>
        </p:txBody>
      </p:sp>
    </p:spTree>
    <p:extLst>
      <p:ext uri="{BB962C8B-B14F-4D97-AF65-F5344CB8AC3E}">
        <p14:creationId xmlns:p14="http://schemas.microsoft.com/office/powerpoint/2010/main" val="229102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BED7A-75FB-007E-FDA7-4D6D30737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881FC-C430-4083-9290-53E74BD17374}"/>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FCE09319-40BE-43E9-4121-E9A53C40EFAD}"/>
              </a:ext>
            </a:extLst>
          </p:cNvPr>
          <p:cNvSpPr>
            <a:spLocks noGrp="1"/>
          </p:cNvSpPr>
          <p:nvPr>
            <p:ph type="body" idx="1"/>
          </p:nvPr>
        </p:nvSpPr>
        <p:spPr/>
        <p:txBody>
          <a:bodyPr/>
          <a:lstStyle/>
          <a:p>
            <a:r>
              <a:rPr lang="en-GB" dirty="0"/>
              <a:t>25 are complete?</a:t>
            </a:r>
            <a:endParaRPr lang="en-IE" dirty="0"/>
          </a:p>
        </p:txBody>
      </p:sp>
      <p:sp>
        <p:nvSpPr>
          <p:cNvPr id="4" name="Slide Number Placeholder 3">
            <a:extLst>
              <a:ext uri="{FF2B5EF4-FFF2-40B4-BE49-F238E27FC236}">
                <a16:creationId xmlns:a16="http://schemas.microsoft.com/office/drawing/2014/main" id="{91FA7303-1D8B-24D6-3E78-3925E3094F56}"/>
              </a:ext>
            </a:extLst>
          </p:cNvPr>
          <p:cNvSpPr>
            <a:spLocks noGrp="1"/>
          </p:cNvSpPr>
          <p:nvPr>
            <p:ph type="sldNum" sz="quarter" idx="5"/>
          </p:nvPr>
        </p:nvSpPr>
        <p:spPr/>
        <p:txBody>
          <a:bodyPr/>
          <a:lstStyle/>
          <a:p>
            <a:fld id="{F374F5B9-8B24-7A4E-B5A9-4C8F6F8C6B31}" type="slidenum">
              <a:rPr lang="en-US" smtClean="0"/>
              <a:t>5</a:t>
            </a:fld>
            <a:endParaRPr lang="en-US" dirty="0"/>
          </a:p>
        </p:txBody>
      </p:sp>
    </p:spTree>
    <p:extLst>
      <p:ext uri="{BB962C8B-B14F-4D97-AF65-F5344CB8AC3E}">
        <p14:creationId xmlns:p14="http://schemas.microsoft.com/office/powerpoint/2010/main" val="3387350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dirty="0"/>
              <a:t>May 2025</a:t>
            </a:r>
          </a:p>
        </p:txBody>
      </p:sp>
      <p:pic>
        <p:nvPicPr>
          <p:cNvPr id="8" name="Graphic 7">
            <a:extLst>
              <a:ext uri="{FF2B5EF4-FFF2-40B4-BE49-F238E27FC236}">
                <a16:creationId xmlns:a16="http://schemas.microsoft.com/office/drawing/2014/main" id="{945AD298-2584-9C70-B59D-8EDB643F215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dirty="0"/>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dirty="0"/>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dirty="0"/>
              <a:t>May 2025</a:t>
            </a:r>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dirty="0"/>
              <a:t>May 2025</a:t>
            </a:r>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dirty="0"/>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dirty="0"/>
              <a:t>May 2025</a:t>
            </a:r>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dirty="0"/>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dirty="0"/>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dirty="0"/>
              <a:t>May 2025</a:t>
            </a:r>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dirty="0"/>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dirty="0"/>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dirty="0"/>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dirty="0"/>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15" name="Graphic 64">
            <a:extLst>
              <a:ext uri="{FF2B5EF4-FFF2-40B4-BE49-F238E27FC236}">
                <a16:creationId xmlns:a16="http://schemas.microsoft.com/office/drawing/2014/main" id="{68DDCD16-D2E1-74F2-7A81-3A747C6F619B}"/>
              </a:ext>
            </a:extLst>
          </p:cNvPr>
          <p:cNvGrpSpPr/>
          <p:nvPr userDrawn="1"/>
        </p:nvGrpSpPr>
        <p:grpSpPr>
          <a:xfrm>
            <a:off x="-1767731" y="-2241438"/>
            <a:ext cx="11675936" cy="11340875"/>
            <a:chOff x="-2909963" y="-3833622"/>
            <a:chExt cx="19253131" cy="18701943"/>
          </a:xfrm>
        </p:grpSpPr>
        <p:sp>
          <p:nvSpPr>
            <p:cNvPr id="16" name="Freeform: Shape 15">
              <a:extLst>
                <a:ext uri="{FF2B5EF4-FFF2-40B4-BE49-F238E27FC236}">
                  <a16:creationId xmlns:a16="http://schemas.microsoft.com/office/drawing/2014/main" id="{829A5875-53D4-D135-B5C7-D6CC062F37A9}"/>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0319CC5D-2671-2B08-7405-55D496D3D4B1}"/>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A63D884E-F9E8-3767-5A25-FB2197F4E835}"/>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dirty="0"/>
            </a:p>
          </p:txBody>
        </p:sp>
      </p:grpSp>
      <p:sp>
        <p:nvSpPr>
          <p:cNvPr id="19" name="Holder 2">
            <a:extLst>
              <a:ext uri="{FF2B5EF4-FFF2-40B4-BE49-F238E27FC236}">
                <a16:creationId xmlns:a16="http://schemas.microsoft.com/office/drawing/2014/main" id="{88974725-4A02-FEF9-4EED-AFB3F5DA6CB3}"/>
              </a:ext>
            </a:extLst>
          </p:cNvPr>
          <p:cNvSpPr>
            <a:spLocks noGrp="1"/>
          </p:cNvSpPr>
          <p:nvPr>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20" name="Freeform: Shape 19">
            <a:extLst>
              <a:ext uri="{FF2B5EF4-FFF2-40B4-BE49-F238E27FC236}">
                <a16:creationId xmlns:a16="http://schemas.microsoft.com/office/drawing/2014/main" id="{C3460B60-B9DE-03B8-9A52-6561D4C3ABB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1" name="Graphic 20">
            <a:extLst>
              <a:ext uri="{FF2B5EF4-FFF2-40B4-BE49-F238E27FC236}">
                <a16:creationId xmlns:a16="http://schemas.microsoft.com/office/drawing/2014/main" id="{88717C8A-FE8B-3395-4EBF-A5F049593C2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cxnSp>
        <p:nvCxnSpPr>
          <p:cNvPr id="22" name="Straight Connector 21">
            <a:extLst>
              <a:ext uri="{FF2B5EF4-FFF2-40B4-BE49-F238E27FC236}">
                <a16:creationId xmlns:a16="http://schemas.microsoft.com/office/drawing/2014/main" id="{08D9DC72-E270-05C7-2ADD-1AFFA2C54A7F}"/>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41AD4FB6-1B24-F070-E980-1D17D06B98D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a:xfrm>
            <a:off x="10704175" y="333080"/>
            <a:ext cx="981212"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hyperlink" Target="https://consult.sdublincoco.ie/"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2985804"/>
            <a:ext cx="6700065" cy="886397"/>
          </a:xfrm>
        </p:spPr>
        <p:txBody>
          <a:bodyPr/>
          <a:lstStyle/>
          <a:p>
            <a:pPr algn="r"/>
            <a:r>
              <a:rPr lang="en-US" sz="3600" dirty="0"/>
              <a:t>Safe School Zones Update </a:t>
            </a:r>
            <a:br>
              <a:rPr lang="en-US" sz="3600" dirty="0"/>
            </a:br>
            <a:r>
              <a:rPr lang="en-US" sz="3600" dirty="0"/>
              <a:t>Tallaght ACM June 2026</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pPr algn="r"/>
            <a:r>
              <a:rPr lang="en-US" dirty="0"/>
              <a:t>Active Travel</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p:txBody>
          <a:bodyPr/>
          <a:lstStyle/>
          <a:p>
            <a:pPr algn="ctr"/>
            <a:r>
              <a:rPr lang="en-GB" dirty="0"/>
              <a:t>june 2026</a:t>
            </a:r>
          </a:p>
        </p:txBody>
      </p:sp>
    </p:spTree>
    <p:extLst>
      <p:ext uri="{BB962C8B-B14F-4D97-AF65-F5344CB8AC3E}">
        <p14:creationId xmlns:p14="http://schemas.microsoft.com/office/powerpoint/2010/main" val="1930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D71E39-D136-348D-3267-070920E66384}"/>
              </a:ext>
            </a:extLst>
          </p:cNvPr>
          <p:cNvSpPr>
            <a:spLocks noGrp="1"/>
          </p:cNvSpPr>
          <p:nvPr>
            <p:ph type="title"/>
          </p:nvPr>
        </p:nvSpPr>
        <p:spPr/>
        <p:txBody>
          <a:bodyPr/>
          <a:lstStyle/>
          <a:p>
            <a:r>
              <a:rPr lang="en-GB" dirty="0"/>
              <a:t>Safe School Zone Update</a:t>
            </a:r>
            <a:endParaRPr lang="en-IE" dirty="0"/>
          </a:p>
        </p:txBody>
      </p:sp>
      <p:sp>
        <p:nvSpPr>
          <p:cNvPr id="6" name="Text Placeholder 5">
            <a:extLst>
              <a:ext uri="{FF2B5EF4-FFF2-40B4-BE49-F238E27FC236}">
                <a16:creationId xmlns:a16="http://schemas.microsoft.com/office/drawing/2014/main" id="{9973AFC0-BADE-9311-2A79-10EE5EB17C84}"/>
              </a:ext>
            </a:extLst>
          </p:cNvPr>
          <p:cNvSpPr>
            <a:spLocks noGrp="1"/>
          </p:cNvSpPr>
          <p:nvPr>
            <p:ph type="body" idx="1"/>
          </p:nvPr>
        </p:nvSpPr>
        <p:spPr>
          <a:xfrm>
            <a:off x="504470" y="1577340"/>
            <a:ext cx="4295386" cy="4346416"/>
          </a:xfrm>
        </p:spPr>
        <p:txBody>
          <a:bodyPr>
            <a:normAutofit fontScale="92500"/>
          </a:bodyPr>
          <a:lstStyle/>
          <a:p>
            <a:r>
              <a:rPr lang="en-GB" dirty="0"/>
              <a:t>The Safe School Zones Programme aims to improve safety and accessibility in the immediate vicinity of schools by supporting measures that encourage walking, cycling, and safer road use for students, staff, and families. The programme focuses on reducing traffic-related risks at school gates, improving the local walking and cycling environment, and supporting schools to promote active travel within the school community.</a:t>
            </a:r>
          </a:p>
          <a:p>
            <a:pPr marL="285750" indent="-285750">
              <a:buFont typeface="Arial" panose="020B0604020202020204" pitchFamily="34" charset="0"/>
              <a:buChar char="•"/>
            </a:pPr>
            <a:r>
              <a:rPr lang="en-GB" dirty="0"/>
              <a:t>As of 2026, 19 schools in SDCC have requested improvements</a:t>
            </a:r>
          </a:p>
          <a:p>
            <a:pPr marL="285750" indent="-285750">
              <a:buFont typeface="Arial" panose="020B0604020202020204" pitchFamily="34" charset="0"/>
              <a:buChar char="•"/>
            </a:pPr>
            <a:r>
              <a:rPr lang="en-GB" dirty="0"/>
              <a:t>10 of these schools are located in Tallaght</a:t>
            </a:r>
          </a:p>
          <a:p>
            <a:pPr marL="285750" indent="-285750">
              <a:buFont typeface="Arial" panose="020B0604020202020204" pitchFamily="34" charset="0"/>
              <a:buChar char="•"/>
            </a:pPr>
            <a:r>
              <a:rPr lang="en-GB" dirty="0"/>
              <a:t>6 schools in SDCC had SSZ works completed in 2025</a:t>
            </a:r>
          </a:p>
          <a:p>
            <a:pPr marL="285750" indent="-285750">
              <a:buFont typeface="Arial" panose="020B0604020202020204" pitchFamily="34" charset="0"/>
              <a:buChar char="•"/>
            </a:pPr>
            <a:r>
              <a:rPr lang="en-IE" dirty="0"/>
              <a:t>5 schools will receive works in 2026</a:t>
            </a:r>
          </a:p>
          <a:p>
            <a:pPr marL="285750" indent="-285750">
              <a:buFont typeface="Arial" panose="020B0604020202020204" pitchFamily="34" charset="0"/>
              <a:buChar char="•"/>
            </a:pPr>
            <a:r>
              <a:rPr lang="en-IE" dirty="0"/>
              <a:t>3 will be progress Q3, including:</a:t>
            </a:r>
          </a:p>
          <a:p>
            <a:pPr marL="562996" lvl="1" indent="-285750">
              <a:buFont typeface="Courier New" panose="02070309020205020404" pitchFamily="49" charset="0"/>
              <a:buChar char="o"/>
            </a:pPr>
            <a:r>
              <a:rPr lang="en-GB" b="1" dirty="0"/>
              <a:t>Belgard Heights NS (Solas Chriost)</a:t>
            </a:r>
          </a:p>
          <a:p>
            <a:pPr marL="562996" lvl="1" indent="-285750">
              <a:buFont typeface="Courier New" panose="02070309020205020404" pitchFamily="49" charset="0"/>
              <a:buChar char="o"/>
            </a:pPr>
            <a:r>
              <a:rPr lang="en-GB" dirty="0"/>
              <a:t>Esker Educate Together NS</a:t>
            </a:r>
          </a:p>
          <a:p>
            <a:pPr marL="562996" lvl="1" indent="-285750">
              <a:buFont typeface="Courier New" panose="02070309020205020404" pitchFamily="49" charset="0"/>
              <a:buChar char="o"/>
            </a:pPr>
            <a:r>
              <a:rPr lang="en-GB" dirty="0"/>
              <a:t>Talbot Senior NS</a:t>
            </a:r>
            <a:endParaRPr lang="en-IE" dirty="0"/>
          </a:p>
        </p:txBody>
      </p:sp>
      <p:pic>
        <p:nvPicPr>
          <p:cNvPr id="9" name="Picture Placeholder 8">
            <a:extLst>
              <a:ext uri="{FF2B5EF4-FFF2-40B4-BE49-F238E27FC236}">
                <a16:creationId xmlns:a16="http://schemas.microsoft.com/office/drawing/2014/main" id="{17785321-759B-2860-C8AE-18A61A4DE5FC}"/>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48697" r="975"/>
          <a:stretch>
            <a:fillRect/>
          </a:stretch>
        </p:blipFill>
        <p:spPr>
          <a:xfrm>
            <a:off x="8406550" y="1577802"/>
            <a:ext cx="3280980" cy="4346416"/>
          </a:xfrm>
          <a:prstGeom prst="roundRect">
            <a:avLst/>
          </a:prstGeom>
        </p:spPr>
      </p:pic>
      <p:pic>
        <p:nvPicPr>
          <p:cNvPr id="4" name="Picture Placeholder 3">
            <a:extLst>
              <a:ext uri="{FF2B5EF4-FFF2-40B4-BE49-F238E27FC236}">
                <a16:creationId xmlns:a16="http://schemas.microsoft.com/office/drawing/2014/main" id="{C50F5E85-546E-9D59-35D9-47D151DEC99B}"/>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34453" r="23103"/>
          <a:stretch>
            <a:fillRect/>
          </a:stretch>
        </p:blipFill>
        <p:spPr>
          <a:xfrm>
            <a:off x="4871864" y="1577975"/>
            <a:ext cx="3281362" cy="4346575"/>
          </a:xfrm>
          <a:prstGeom prst="roundRect">
            <a:avLst/>
          </a:prstGeom>
        </p:spPr>
      </p:pic>
    </p:spTree>
    <p:extLst>
      <p:ext uri="{BB962C8B-B14F-4D97-AF65-F5344CB8AC3E}">
        <p14:creationId xmlns:p14="http://schemas.microsoft.com/office/powerpoint/2010/main" val="179004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0671A-203A-5F8E-E759-FE5B33C49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11D17-CFDF-37C7-EB77-F1B45470BCA7}"/>
              </a:ext>
            </a:extLst>
          </p:cNvPr>
          <p:cNvSpPr>
            <a:spLocks noGrp="1"/>
          </p:cNvSpPr>
          <p:nvPr>
            <p:ph type="title"/>
          </p:nvPr>
        </p:nvSpPr>
        <p:spPr>
          <a:xfrm>
            <a:off x="504471" y="471704"/>
            <a:ext cx="5879561" cy="856798"/>
          </a:xfrm>
        </p:spPr>
        <p:txBody>
          <a:bodyPr>
            <a:normAutofit/>
          </a:bodyPr>
          <a:lstStyle/>
          <a:p>
            <a:r>
              <a:rPr lang="en-US" dirty="0"/>
              <a:t>Safe School Zone Programme</a:t>
            </a:r>
          </a:p>
        </p:txBody>
      </p:sp>
      <p:sp>
        <p:nvSpPr>
          <p:cNvPr id="3" name="Text Placeholder 2">
            <a:extLst>
              <a:ext uri="{FF2B5EF4-FFF2-40B4-BE49-F238E27FC236}">
                <a16:creationId xmlns:a16="http://schemas.microsoft.com/office/drawing/2014/main" id="{B5652F6E-B9A6-6C87-1624-C60271F403FD}"/>
              </a:ext>
            </a:extLst>
          </p:cNvPr>
          <p:cNvSpPr>
            <a:spLocks noGrp="1"/>
          </p:cNvSpPr>
          <p:nvPr>
            <p:ph type="body" idx="1"/>
          </p:nvPr>
        </p:nvSpPr>
        <p:spPr>
          <a:xfrm>
            <a:off x="504470" y="1577340"/>
            <a:ext cx="3863338" cy="4208255"/>
          </a:xfrm>
        </p:spPr>
        <p:txBody>
          <a:bodyPr>
            <a:normAutofit/>
          </a:bodyPr>
          <a:lstStyle/>
          <a:p>
            <a:r>
              <a:rPr lang="en-GB" sz="1600" b="1" dirty="0"/>
              <a:t>Belgard Heights NS (Solas Chriost)</a:t>
            </a:r>
          </a:p>
          <a:p>
            <a:r>
              <a:rPr lang="en-US" dirty="0"/>
              <a:t>Site visit – May 2026</a:t>
            </a:r>
          </a:p>
          <a:p>
            <a:r>
              <a:rPr lang="en-US" dirty="0"/>
              <a:t>Preliminary Assessment - May 2026</a:t>
            </a:r>
          </a:p>
          <a:p>
            <a:r>
              <a:rPr lang="en-US" dirty="0"/>
              <a:t>Design developed – May 2026</a:t>
            </a:r>
          </a:p>
          <a:p>
            <a:r>
              <a:rPr lang="en-US" dirty="0"/>
              <a:t>Consultation with school – June 2026</a:t>
            </a:r>
          </a:p>
          <a:p>
            <a:r>
              <a:rPr lang="en-US" dirty="0"/>
              <a:t>Non-statutory consultation – June 2026</a:t>
            </a:r>
          </a:p>
          <a:p>
            <a:r>
              <a:rPr lang="en-US" dirty="0"/>
              <a:t>Appoint contractor/works – Summer 2026</a:t>
            </a:r>
          </a:p>
          <a:p>
            <a:endParaRPr lang="en-US" dirty="0"/>
          </a:p>
          <a:p>
            <a:endParaRPr lang="en-US" dirty="0"/>
          </a:p>
        </p:txBody>
      </p:sp>
      <p:pic>
        <p:nvPicPr>
          <p:cNvPr id="6" name="Picture Placeholder 5">
            <a:extLst>
              <a:ext uri="{FF2B5EF4-FFF2-40B4-BE49-F238E27FC236}">
                <a16:creationId xmlns:a16="http://schemas.microsoft.com/office/drawing/2014/main" id="{B97BB2A3-BAF4-FC86-F11A-28DD8238833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22" r="17828" b="18351"/>
          <a:stretch>
            <a:fillRect/>
          </a:stretch>
        </p:blipFill>
        <p:spPr>
          <a:xfrm>
            <a:off x="4600241" y="1577802"/>
            <a:ext cx="7086934" cy="4346416"/>
          </a:xfrm>
          <a:prstGeom prst="roundRect">
            <a:avLst>
              <a:gd name="adj" fmla="val 10141"/>
            </a:avLst>
          </a:prstGeom>
        </p:spPr>
      </p:pic>
    </p:spTree>
    <p:extLst>
      <p:ext uri="{BB962C8B-B14F-4D97-AF65-F5344CB8AC3E}">
        <p14:creationId xmlns:p14="http://schemas.microsoft.com/office/powerpoint/2010/main" val="360045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3C77A-2F26-C68E-931F-B0830A897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3EEF8-50A3-F7F2-A72E-DF8D7A61F9F3}"/>
              </a:ext>
            </a:extLst>
          </p:cNvPr>
          <p:cNvSpPr>
            <a:spLocks noGrp="1"/>
          </p:cNvSpPr>
          <p:nvPr>
            <p:ph type="title"/>
          </p:nvPr>
        </p:nvSpPr>
        <p:spPr>
          <a:xfrm>
            <a:off x="504471" y="471704"/>
            <a:ext cx="5879561" cy="856798"/>
          </a:xfrm>
        </p:spPr>
        <p:txBody>
          <a:bodyPr>
            <a:normAutofit/>
          </a:bodyPr>
          <a:lstStyle/>
          <a:p>
            <a:r>
              <a:rPr lang="en-US" dirty="0"/>
              <a:t>Safe School Zone Programme</a:t>
            </a:r>
          </a:p>
        </p:txBody>
      </p:sp>
      <p:sp>
        <p:nvSpPr>
          <p:cNvPr id="3" name="Text Placeholder 2">
            <a:extLst>
              <a:ext uri="{FF2B5EF4-FFF2-40B4-BE49-F238E27FC236}">
                <a16:creationId xmlns:a16="http://schemas.microsoft.com/office/drawing/2014/main" id="{AF15CC83-EC66-3547-E625-B653B020A4F2}"/>
              </a:ext>
            </a:extLst>
          </p:cNvPr>
          <p:cNvSpPr>
            <a:spLocks noGrp="1"/>
          </p:cNvSpPr>
          <p:nvPr>
            <p:ph type="body" idx="1"/>
          </p:nvPr>
        </p:nvSpPr>
        <p:spPr>
          <a:xfrm>
            <a:off x="504470" y="1577340"/>
            <a:ext cx="3863338" cy="4208255"/>
          </a:xfrm>
        </p:spPr>
        <p:txBody>
          <a:bodyPr>
            <a:normAutofit/>
          </a:bodyPr>
          <a:lstStyle/>
          <a:p>
            <a:r>
              <a:rPr lang="en-GB" sz="1600" b="1" dirty="0"/>
              <a:t>Belgard Heights NS (Solas Chriost)</a:t>
            </a:r>
          </a:p>
          <a:p>
            <a:r>
              <a:rPr lang="en-US" sz="1400" dirty="0"/>
              <a:t>Proposed Intervention:</a:t>
            </a:r>
          </a:p>
          <a:p>
            <a:pPr marL="285750" lvl="0" indent="-285750">
              <a:buFont typeface="Arial" panose="020B0604020202020204" pitchFamily="34" charset="0"/>
              <a:buChar char="•"/>
            </a:pPr>
            <a:r>
              <a:rPr lang="en-IE" sz="1400" dirty="0"/>
              <a:t>High Friction markings on the road at either end of the school front and signage to show drivers that they are entering a School Zone.</a:t>
            </a:r>
          </a:p>
          <a:p>
            <a:pPr marL="285750" lvl="0" indent="-285750">
              <a:buFont typeface="Arial" panose="020B0604020202020204" pitchFamily="34" charset="0"/>
              <a:buChar char="•"/>
            </a:pPr>
            <a:r>
              <a:rPr lang="en-IE" sz="1400" dirty="0"/>
              <a:t>Coloured high friction roundels along the road surface to highlight the school frontage.</a:t>
            </a:r>
          </a:p>
          <a:p>
            <a:pPr marL="285750" lvl="0" indent="-285750">
              <a:buFont typeface="Arial" panose="020B0604020202020204" pitchFamily="34" charset="0"/>
              <a:buChar char="•"/>
            </a:pPr>
            <a:r>
              <a:rPr lang="en-IE" sz="1400" dirty="0"/>
              <a:t>Installation of pencil bollards along edge of kerb and to redefine entrance, to prevent parking near and at the school gate.</a:t>
            </a:r>
          </a:p>
          <a:p>
            <a:pPr marL="285750" lvl="0" indent="-285750">
              <a:buFont typeface="Arial" panose="020B0604020202020204" pitchFamily="34" charset="0"/>
              <a:buChar char="•"/>
            </a:pPr>
            <a:r>
              <a:rPr lang="en-IE" sz="1400" dirty="0"/>
              <a:t>Associated services, line marking, signage and works.</a:t>
            </a:r>
          </a:p>
          <a:p>
            <a:pPr marL="285750" indent="-285750">
              <a:buFont typeface="Arial" panose="020B0604020202020204" pitchFamily="34" charset="0"/>
              <a:buChar char="•"/>
            </a:pPr>
            <a:endParaRPr lang="en-US" sz="1400" dirty="0"/>
          </a:p>
          <a:p>
            <a:endParaRPr lang="en-US" dirty="0"/>
          </a:p>
          <a:p>
            <a:endParaRPr lang="en-US" dirty="0"/>
          </a:p>
          <a:p>
            <a:endParaRPr lang="en-US" dirty="0"/>
          </a:p>
        </p:txBody>
      </p:sp>
      <p:pic>
        <p:nvPicPr>
          <p:cNvPr id="6" name="Picture Placeholder 5">
            <a:extLst>
              <a:ext uri="{FF2B5EF4-FFF2-40B4-BE49-F238E27FC236}">
                <a16:creationId xmlns:a16="http://schemas.microsoft.com/office/drawing/2014/main" id="{CCA59371-0A97-11C7-0342-92202C4A2FB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666" t="11115" r="4862" b="50073"/>
          <a:stretch>
            <a:fillRect/>
          </a:stretch>
        </p:blipFill>
        <p:spPr>
          <a:xfrm>
            <a:off x="4600596" y="1577340"/>
            <a:ext cx="7086934" cy="4346416"/>
          </a:xfrm>
          <a:prstGeom prst="roundRect">
            <a:avLst>
              <a:gd name="adj" fmla="val 10141"/>
            </a:avLst>
          </a:prstGeom>
        </p:spPr>
      </p:pic>
      <p:pic>
        <p:nvPicPr>
          <p:cNvPr id="7" name="Picture Placeholder 5">
            <a:extLst>
              <a:ext uri="{FF2B5EF4-FFF2-40B4-BE49-F238E27FC236}">
                <a16:creationId xmlns:a16="http://schemas.microsoft.com/office/drawing/2014/main" id="{994098A8-9C6D-6654-7C46-FE7F07E93000}"/>
              </a:ext>
            </a:extLst>
          </p:cNvPr>
          <p:cNvPicPr>
            <a:picLocks noChangeAspect="1"/>
          </p:cNvPicPr>
          <p:nvPr/>
        </p:nvPicPr>
        <p:blipFill>
          <a:blip r:embed="rId3">
            <a:extLst>
              <a:ext uri="{28A0092B-C50C-407E-A947-70E740481C1C}">
                <a14:useLocalDpi xmlns:a14="http://schemas.microsoft.com/office/drawing/2010/main" val="0"/>
              </a:ext>
            </a:extLst>
          </a:blip>
          <a:srcRect l="612" t="58729" r="50303" b="28932"/>
          <a:stretch>
            <a:fillRect/>
          </a:stretch>
        </p:blipFill>
        <p:spPr>
          <a:xfrm>
            <a:off x="3359696" y="5013176"/>
            <a:ext cx="3575306" cy="1270621"/>
          </a:xfrm>
          <a:prstGeom prst="roundRect">
            <a:avLst>
              <a:gd name="adj" fmla="val 10141"/>
            </a:avLst>
          </a:prstGeom>
        </p:spPr>
      </p:pic>
    </p:spTree>
    <p:extLst>
      <p:ext uri="{BB962C8B-B14F-4D97-AF65-F5344CB8AC3E}">
        <p14:creationId xmlns:p14="http://schemas.microsoft.com/office/powerpoint/2010/main" val="334576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B4819-244E-E64D-E0C0-34BBF9EE4E9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4F36F0-7DB0-698A-B223-D46B20727A86}"/>
              </a:ext>
            </a:extLst>
          </p:cNvPr>
          <p:cNvSpPr>
            <a:spLocks noGrp="1"/>
          </p:cNvSpPr>
          <p:nvPr>
            <p:ph type="title"/>
          </p:nvPr>
        </p:nvSpPr>
        <p:spPr>
          <a:xfrm>
            <a:off x="504471" y="471704"/>
            <a:ext cx="8039801" cy="856798"/>
          </a:xfrm>
        </p:spPr>
        <p:txBody>
          <a:bodyPr>
            <a:normAutofit/>
          </a:bodyPr>
          <a:lstStyle/>
          <a:p>
            <a:r>
              <a:rPr lang="en-GB" dirty="0"/>
              <a:t>Safe School Zone Programme</a:t>
            </a:r>
            <a:endParaRPr lang="en-IE" dirty="0"/>
          </a:p>
        </p:txBody>
      </p:sp>
      <p:sp>
        <p:nvSpPr>
          <p:cNvPr id="6" name="Text Placeholder 5">
            <a:extLst>
              <a:ext uri="{FF2B5EF4-FFF2-40B4-BE49-F238E27FC236}">
                <a16:creationId xmlns:a16="http://schemas.microsoft.com/office/drawing/2014/main" id="{C2D91C76-40F2-2A4E-8BD5-26891C2E3B63}"/>
              </a:ext>
            </a:extLst>
          </p:cNvPr>
          <p:cNvSpPr>
            <a:spLocks noGrp="1"/>
          </p:cNvSpPr>
          <p:nvPr>
            <p:ph type="body" idx="1"/>
          </p:nvPr>
        </p:nvSpPr>
        <p:spPr>
          <a:xfrm>
            <a:off x="504470" y="1577341"/>
            <a:ext cx="3675573" cy="699532"/>
          </a:xfrm>
        </p:spPr>
        <p:txBody>
          <a:bodyPr>
            <a:normAutofit/>
          </a:bodyPr>
          <a:lstStyle/>
          <a:p>
            <a:r>
              <a:rPr lang="en-GB" sz="1600" b="1" dirty="0"/>
              <a:t>Belgard Heights NS (Solas Chriost)</a:t>
            </a:r>
          </a:p>
        </p:txBody>
      </p:sp>
      <p:pic>
        <p:nvPicPr>
          <p:cNvPr id="10" name="Picture Placeholder 9">
            <a:extLst>
              <a:ext uri="{FF2B5EF4-FFF2-40B4-BE49-F238E27FC236}">
                <a16:creationId xmlns:a16="http://schemas.microsoft.com/office/drawing/2014/main" id="{718BF043-C413-2FE2-EF80-E3355B101DA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4063" b="4063"/>
          <a:stretch/>
        </p:blipFill>
        <p:spPr>
          <a:xfrm>
            <a:off x="6310313" y="2205038"/>
            <a:ext cx="5400675" cy="3719512"/>
          </a:xfrm>
          <a:prstGeom prst="roundRect">
            <a:avLst/>
          </a:prstGeom>
          <a:solidFill>
            <a:srgbClr val="F79646"/>
          </a:solidFill>
        </p:spPr>
      </p:pic>
      <p:pic>
        <p:nvPicPr>
          <p:cNvPr id="7" name="Picture Placeholder 6">
            <a:extLst>
              <a:ext uri="{FF2B5EF4-FFF2-40B4-BE49-F238E27FC236}">
                <a16:creationId xmlns:a16="http://schemas.microsoft.com/office/drawing/2014/main" id="{92B7FEC0-38C0-73C1-2032-FE4B60A8B112}"/>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4086" b="4086"/>
          <a:stretch>
            <a:fillRect/>
          </a:stretch>
        </p:blipFill>
        <p:spPr>
          <a:xfrm>
            <a:off x="504825" y="2205038"/>
            <a:ext cx="5400675" cy="3719512"/>
          </a:xfrm>
          <a:prstGeom prst="roundRect">
            <a:avLst/>
          </a:prstGeom>
        </p:spPr>
      </p:pic>
      <p:sp>
        <p:nvSpPr>
          <p:cNvPr id="2" name="Text Placeholder 5">
            <a:extLst>
              <a:ext uri="{FF2B5EF4-FFF2-40B4-BE49-F238E27FC236}">
                <a16:creationId xmlns:a16="http://schemas.microsoft.com/office/drawing/2014/main" id="{D56FD44D-42C5-C7C1-31CE-10CB2E054E62}"/>
              </a:ext>
            </a:extLst>
          </p:cNvPr>
          <p:cNvSpPr txBox="1">
            <a:spLocks/>
          </p:cNvSpPr>
          <p:nvPr/>
        </p:nvSpPr>
        <p:spPr>
          <a:xfrm>
            <a:off x="1055440" y="5621277"/>
            <a:ext cx="3675573" cy="308581"/>
          </a:xfrm>
          <a:prstGeom prst="rect">
            <a:avLst/>
          </a:prstGeom>
        </p:spPr>
        <p:txBody>
          <a:bodyPr vert="horz" lIns="0" tIns="0" rIns="0" bIns="0" rtlCol="0">
            <a:norm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1600" b="1" dirty="0"/>
              <a:t>Existing</a:t>
            </a:r>
          </a:p>
        </p:txBody>
      </p:sp>
      <p:sp>
        <p:nvSpPr>
          <p:cNvPr id="4" name="Text Placeholder 5">
            <a:extLst>
              <a:ext uri="{FF2B5EF4-FFF2-40B4-BE49-F238E27FC236}">
                <a16:creationId xmlns:a16="http://schemas.microsoft.com/office/drawing/2014/main" id="{0E55976A-46AA-A2AF-9B8F-23FE246022F4}"/>
              </a:ext>
            </a:extLst>
          </p:cNvPr>
          <p:cNvSpPr txBox="1">
            <a:spLocks/>
          </p:cNvSpPr>
          <p:nvPr/>
        </p:nvSpPr>
        <p:spPr>
          <a:xfrm>
            <a:off x="7172863" y="5615969"/>
            <a:ext cx="3675573" cy="308581"/>
          </a:xfrm>
          <a:prstGeom prst="rect">
            <a:avLst/>
          </a:prstGeom>
        </p:spPr>
        <p:txBody>
          <a:bodyPr vert="horz" lIns="0" tIns="0" rIns="0" bIns="0" rtlCol="0">
            <a:norm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1600" b="1" dirty="0"/>
              <a:t>Proposed</a:t>
            </a:r>
          </a:p>
        </p:txBody>
      </p:sp>
    </p:spTree>
    <p:extLst>
      <p:ext uri="{BB962C8B-B14F-4D97-AF65-F5344CB8AC3E}">
        <p14:creationId xmlns:p14="http://schemas.microsoft.com/office/powerpoint/2010/main" val="29594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95F87-4253-84DA-35D2-039E7BAEF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5928F-304F-4980-D660-628A989384FA}"/>
              </a:ext>
            </a:extLst>
          </p:cNvPr>
          <p:cNvSpPr>
            <a:spLocks noGrp="1"/>
          </p:cNvSpPr>
          <p:nvPr>
            <p:ph type="title"/>
          </p:nvPr>
        </p:nvSpPr>
        <p:spPr>
          <a:xfrm>
            <a:off x="504471" y="471704"/>
            <a:ext cx="9263937" cy="856798"/>
          </a:xfrm>
        </p:spPr>
        <p:txBody>
          <a:bodyPr>
            <a:normAutofit/>
          </a:bodyPr>
          <a:lstStyle/>
          <a:p>
            <a:r>
              <a:rPr lang="en-GB" dirty="0"/>
              <a:t>Safe School Zone Tallaght: Next Steps</a:t>
            </a:r>
            <a:endParaRPr lang="en-IE" dirty="0"/>
          </a:p>
        </p:txBody>
      </p:sp>
      <p:sp>
        <p:nvSpPr>
          <p:cNvPr id="3" name="Text Placeholder 2">
            <a:extLst>
              <a:ext uri="{FF2B5EF4-FFF2-40B4-BE49-F238E27FC236}">
                <a16:creationId xmlns:a16="http://schemas.microsoft.com/office/drawing/2014/main" id="{772D51DF-EC22-EDBB-397F-BFECFFA14371}"/>
              </a:ext>
            </a:extLst>
          </p:cNvPr>
          <p:cNvSpPr>
            <a:spLocks noGrp="1"/>
          </p:cNvSpPr>
          <p:nvPr>
            <p:ph type="body" idx="1"/>
          </p:nvPr>
        </p:nvSpPr>
        <p:spPr>
          <a:xfrm>
            <a:off x="504470" y="1577340"/>
            <a:ext cx="7463738" cy="4208255"/>
          </a:xfrm>
        </p:spPr>
        <p:txBody>
          <a:bodyPr/>
          <a:lstStyle/>
          <a:p>
            <a:r>
              <a:rPr lang="en-IE" dirty="0"/>
              <a:t>A short non-statutory consultation will take place from 23/06/2026 to 14/07/2026:</a:t>
            </a:r>
          </a:p>
          <a:p>
            <a:pPr marL="562996" lvl="1" indent="-285750">
              <a:buFont typeface="Arial" panose="020B0604020202020204" pitchFamily="34" charset="0"/>
              <a:buChar char="•"/>
            </a:pPr>
            <a:r>
              <a:rPr lang="en-GB" b="1" dirty="0"/>
              <a:t>Belgard Heights NS (Solas Chriost)</a:t>
            </a:r>
          </a:p>
          <a:p>
            <a:pPr marL="562996" lvl="1" indent="-285750">
              <a:buFont typeface="Arial" panose="020B0604020202020204" pitchFamily="34" charset="0"/>
              <a:buChar char="•"/>
            </a:pPr>
            <a:r>
              <a:rPr lang="en-GB" dirty="0"/>
              <a:t>Esker Educate Together NS</a:t>
            </a:r>
          </a:p>
          <a:p>
            <a:pPr marL="562996" lvl="1" indent="-285750">
              <a:buFont typeface="Arial" panose="020B0604020202020204" pitchFamily="34" charset="0"/>
              <a:buChar char="•"/>
            </a:pPr>
            <a:r>
              <a:rPr lang="en-GB" dirty="0"/>
              <a:t>Talbot Senior NS</a:t>
            </a:r>
            <a:endParaRPr lang="en-IE" dirty="0"/>
          </a:p>
          <a:p>
            <a:endParaRPr lang="en-GB" dirty="0"/>
          </a:p>
          <a:p>
            <a:r>
              <a:rPr lang="en-GB" dirty="0"/>
              <a:t>Information and a short survey can be found here:</a:t>
            </a:r>
          </a:p>
          <a:p>
            <a:pPr lvl="1"/>
            <a:r>
              <a:rPr lang="en-GB" dirty="0">
                <a:hlinkClick r:id="rId2"/>
              </a:rPr>
              <a:t>https://consult.sdublincoco.ie/</a:t>
            </a:r>
            <a:endParaRPr lang="en-GB" dirty="0"/>
          </a:p>
          <a:p>
            <a:pPr lvl="1"/>
            <a:endParaRPr lang="en-GB" dirty="0"/>
          </a:p>
          <a:p>
            <a:pPr lvl="1"/>
            <a:endParaRPr lang="en-GB" dirty="0"/>
          </a:p>
          <a:p>
            <a:r>
              <a:rPr lang="en-IE" dirty="0"/>
              <a:t>These works will be executed under Section 38 of the Roads Traffic Act 1994.</a:t>
            </a:r>
          </a:p>
          <a:p>
            <a:r>
              <a:rPr lang="en-IE" dirty="0"/>
              <a:t>The SDCC team is aiming to deliver these proposed improvements over the summer 2026, depending on public input, contractor availability, and resources. </a:t>
            </a:r>
          </a:p>
          <a:p>
            <a:endParaRPr lang="en-GB" dirty="0"/>
          </a:p>
        </p:txBody>
      </p:sp>
      <p:sp>
        <p:nvSpPr>
          <p:cNvPr id="5" name="Picture Placeholder 4">
            <a:extLst>
              <a:ext uri="{FF2B5EF4-FFF2-40B4-BE49-F238E27FC236}">
                <a16:creationId xmlns:a16="http://schemas.microsoft.com/office/drawing/2014/main" id="{19E87489-AA45-9D7D-EF8E-F79B72754A6B}"/>
              </a:ext>
            </a:extLst>
          </p:cNvPr>
          <p:cNvSpPr>
            <a:spLocks noGrp="1"/>
          </p:cNvSpPr>
          <p:nvPr>
            <p:ph type="pic" sz="quarter" idx="11"/>
          </p:nvPr>
        </p:nvSpPr>
        <p:spPr/>
        <p:txBody>
          <a:bodyPr/>
          <a:lstStyle/>
          <a:p>
            <a:endParaRPr lang="en-IE" dirty="0"/>
          </a:p>
        </p:txBody>
      </p:sp>
    </p:spTree>
    <p:extLst>
      <p:ext uri="{BB962C8B-B14F-4D97-AF65-F5344CB8AC3E}">
        <p14:creationId xmlns:p14="http://schemas.microsoft.com/office/powerpoint/2010/main" val="83628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10291</TotalTime>
  <Words>404</Words>
  <Application>Microsoft Office PowerPoint</Application>
  <PresentationFormat>Widescreen</PresentationFormat>
  <Paragraphs>56</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Courier New</vt:lpstr>
      <vt:lpstr>SDCC Master</vt:lpstr>
      <vt:lpstr>Safe School Zones Update  Tallaght ACM June 2026</vt:lpstr>
      <vt:lpstr>Safe School Zone Update</vt:lpstr>
      <vt:lpstr>Safe School Zone Programme</vt:lpstr>
      <vt:lpstr>Safe School Zone Programme</vt:lpstr>
      <vt:lpstr>Safe School Zone Programme</vt:lpstr>
      <vt:lpstr>Safe School Zone Tallaght: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Alanagh Gannon</cp:lastModifiedBy>
  <cp:revision>23</cp:revision>
  <cp:lastPrinted>2026-06-02T15:44:23Z</cp:lastPrinted>
  <dcterms:created xsi:type="dcterms:W3CDTF">2025-05-27T21:24:40Z</dcterms:created>
  <dcterms:modified xsi:type="dcterms:W3CDTF">2026-06-10T13:19:13Z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