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304" r:id="rId2"/>
    <p:sldId id="256" r:id="rId3"/>
    <p:sldId id="259" r:id="rId4"/>
    <p:sldId id="308" r:id="rId5"/>
    <p:sldId id="306" r:id="rId6"/>
    <p:sldId id="307" r:id="rId7"/>
    <p:sldId id="260" r:id="rId8"/>
    <p:sldId id="274" r:id="rId9"/>
  </p:sldIdLst>
  <p:sldSz cx="12192000" cy="6858000"/>
  <p:notesSz cx="6808788" cy="9940925"/>
  <p:defaultTextStyle>
    <a:defPPr>
      <a:defRPr kern="0"/>
    </a:def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varScale="1">
        <p:scale>
          <a:sx n="101" d="100"/>
          <a:sy n="101" d="100"/>
        </p:scale>
        <p:origin x="990" y="96"/>
      </p:cViewPr>
      <p:guideLst/>
    </p:cSldViewPr>
  </p:slideViewPr>
  <p:notesTextViewPr>
    <p:cViewPr>
      <p:scale>
        <a:sx n="3" d="2"/>
        <a:sy n="3" d="2"/>
      </p:scale>
      <p:origin x="0" y="0"/>
    </p:cViewPr>
  </p:notesTextViewPr>
  <p:notesViewPr>
    <p:cSldViewPr>
      <p:cViewPr varScale="1">
        <p:scale>
          <a:sx n="77" d="100"/>
          <a:sy n="77" d="100"/>
        </p:scale>
        <p:origin x="4080"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618" cy="498163"/>
          </a:xfrm>
          <a:prstGeom prst="rect">
            <a:avLst/>
          </a:prstGeom>
        </p:spPr>
        <p:txBody>
          <a:bodyPr vert="horz" lIns="48756" tIns="24378" rIns="48756" bIns="24378" rtlCol="0"/>
          <a:lstStyle>
            <a:lvl1pPr algn="l">
              <a:defRPr sz="600"/>
            </a:lvl1pPr>
          </a:lstStyle>
          <a:p>
            <a:endParaRPr lang="en-US"/>
          </a:p>
        </p:txBody>
      </p:sp>
      <p:sp>
        <p:nvSpPr>
          <p:cNvPr id="3" name="Date Placeholder 2"/>
          <p:cNvSpPr>
            <a:spLocks noGrp="1"/>
          </p:cNvSpPr>
          <p:nvPr>
            <p:ph type="dt" idx="1"/>
          </p:nvPr>
        </p:nvSpPr>
        <p:spPr>
          <a:xfrm>
            <a:off x="3856557" y="0"/>
            <a:ext cx="2950618" cy="498163"/>
          </a:xfrm>
          <a:prstGeom prst="rect">
            <a:avLst/>
          </a:prstGeom>
        </p:spPr>
        <p:txBody>
          <a:bodyPr vert="horz" lIns="48756" tIns="24378" rIns="48756" bIns="24378" rtlCol="0"/>
          <a:lstStyle>
            <a:lvl1pPr algn="r">
              <a:defRPr sz="600"/>
            </a:lvl1pPr>
          </a:lstStyle>
          <a:p>
            <a:fld id="{9F6A2F78-8593-D34B-A54B-A913B4ADD88D}" type="datetimeFigureOut">
              <a:rPr lang="en-US" smtClean="0"/>
              <a:t>6/3/2026</a:t>
            </a:fld>
            <a:endParaRPr lang="en-US"/>
          </a:p>
        </p:txBody>
      </p:sp>
      <p:sp>
        <p:nvSpPr>
          <p:cNvPr id="4" name="Slide Image Placeholder 3"/>
          <p:cNvSpPr>
            <a:spLocks noGrp="1" noRot="1" noChangeAspect="1"/>
          </p:cNvSpPr>
          <p:nvPr>
            <p:ph type="sldImg" idx="2"/>
          </p:nvPr>
        </p:nvSpPr>
        <p:spPr>
          <a:xfrm>
            <a:off x="422275" y="1243013"/>
            <a:ext cx="5964238" cy="3354387"/>
          </a:xfrm>
          <a:prstGeom prst="rect">
            <a:avLst/>
          </a:prstGeom>
          <a:noFill/>
          <a:ln w="12700">
            <a:solidFill>
              <a:prstClr val="black"/>
            </a:solidFill>
          </a:ln>
        </p:spPr>
        <p:txBody>
          <a:bodyPr vert="horz" lIns="48756" tIns="24378" rIns="48756" bIns="24378" rtlCol="0" anchor="ctr"/>
          <a:lstStyle/>
          <a:p>
            <a:endParaRPr lang="en-US"/>
          </a:p>
        </p:txBody>
      </p:sp>
      <p:sp>
        <p:nvSpPr>
          <p:cNvPr id="5" name="Notes Placeholder 4"/>
          <p:cNvSpPr>
            <a:spLocks noGrp="1"/>
          </p:cNvSpPr>
          <p:nvPr>
            <p:ph type="body" sz="quarter" idx="3"/>
          </p:nvPr>
        </p:nvSpPr>
        <p:spPr>
          <a:xfrm>
            <a:off x="680664" y="4783478"/>
            <a:ext cx="5447460" cy="3915530"/>
          </a:xfrm>
          <a:prstGeom prst="rect">
            <a:avLst/>
          </a:prstGeom>
        </p:spPr>
        <p:txBody>
          <a:bodyPr vert="horz" lIns="48756" tIns="24378" rIns="48756" bIns="24378"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9442763"/>
            <a:ext cx="2950618" cy="498162"/>
          </a:xfrm>
          <a:prstGeom prst="rect">
            <a:avLst/>
          </a:prstGeom>
        </p:spPr>
        <p:txBody>
          <a:bodyPr vert="horz" lIns="48756" tIns="24378" rIns="48756" bIns="24378" rtlCol="0" anchor="b"/>
          <a:lstStyle>
            <a:lvl1pPr algn="l">
              <a:defRPr sz="600"/>
            </a:lvl1pPr>
          </a:lstStyle>
          <a:p>
            <a:endParaRPr lang="en-US"/>
          </a:p>
        </p:txBody>
      </p:sp>
      <p:sp>
        <p:nvSpPr>
          <p:cNvPr id="7" name="Slide Number Placeholder 6"/>
          <p:cNvSpPr>
            <a:spLocks noGrp="1"/>
          </p:cNvSpPr>
          <p:nvPr>
            <p:ph type="sldNum" sz="quarter" idx="5"/>
          </p:nvPr>
        </p:nvSpPr>
        <p:spPr>
          <a:xfrm>
            <a:off x="3856557" y="9442763"/>
            <a:ext cx="2950618" cy="498162"/>
          </a:xfrm>
          <a:prstGeom prst="rect">
            <a:avLst/>
          </a:prstGeom>
        </p:spPr>
        <p:txBody>
          <a:bodyPr vert="horz" lIns="48756" tIns="24378" rIns="48756" bIns="24378" rtlCol="0" anchor="b"/>
          <a:lstStyle>
            <a:lvl1pPr algn="r">
              <a:defRPr sz="6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2272885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892774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182003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6128C-8958-E092-F670-34D5782BB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2B169-90AB-9E58-8BD2-D26335E9F7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501519-0318-29BF-243C-6FF96A6270B2}"/>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6EEE18DC-151A-03B0-B496-AEE650B51B16}"/>
              </a:ext>
            </a:extLst>
          </p:cNvPr>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4043410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428B0-F9D1-B2E9-738B-6D983596E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93E3F-011B-B074-5F68-C95E0BE554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315B8B-F9E1-0EA5-F7E1-4A2EC5AE884C}"/>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8B80D0E4-3DFA-53E2-C6D7-5F9868CDEA74}"/>
              </a:ext>
            </a:extLst>
          </p:cNvPr>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1975280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174B5-9B2C-073C-54D7-405A0154CB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84B19F-0423-9DCB-9630-6A0B3C0236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9E541B-0EE8-59E5-450C-4DFA0BA9F70B}"/>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9B662B64-92C7-15C2-FF37-EB710BA36B98}"/>
              </a:ext>
            </a:extLst>
          </p:cNvPr>
          <p:cNvSpPr>
            <a:spLocks noGrp="1"/>
          </p:cNvSpPr>
          <p:nvPr>
            <p:ph type="sldNum" sz="quarter" idx="5"/>
          </p:nvPr>
        </p:nvSpPr>
        <p:spPr/>
        <p:txBody>
          <a:bodyPr/>
          <a:lstStyle/>
          <a:p>
            <a:fld id="{F374F5B9-8B24-7A4E-B5A9-4C8F6F8C6B31}" type="slidenum">
              <a:rPr lang="en-US" smtClean="0"/>
              <a:t>6</a:t>
            </a:fld>
            <a:endParaRPr lang="en-US"/>
          </a:p>
        </p:txBody>
      </p:sp>
    </p:spTree>
    <p:extLst>
      <p:ext uri="{BB962C8B-B14F-4D97-AF65-F5344CB8AC3E}">
        <p14:creationId xmlns:p14="http://schemas.microsoft.com/office/powerpoint/2010/main" val="1507842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7</a:t>
            </a:fld>
            <a:endParaRPr lang="en-US"/>
          </a:p>
        </p:txBody>
      </p:sp>
    </p:spTree>
    <p:extLst>
      <p:ext uri="{BB962C8B-B14F-4D97-AF65-F5344CB8AC3E}">
        <p14:creationId xmlns:p14="http://schemas.microsoft.com/office/powerpoint/2010/main" val="1649484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8</a:t>
            </a:fld>
            <a:endParaRPr lang="en-US"/>
          </a:p>
        </p:txBody>
      </p:sp>
    </p:spTree>
    <p:extLst>
      <p:ext uri="{BB962C8B-B14F-4D97-AF65-F5344CB8AC3E}">
        <p14:creationId xmlns:p14="http://schemas.microsoft.com/office/powerpoint/2010/main" val="25162215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73016"/>
            <a:ext cx="6624736" cy="1754326"/>
          </a:xfrm>
          <a:prstGeom prst="rect">
            <a:avLst/>
          </a:prstGeom>
          <a:noFill/>
        </p:spPr>
        <p:txBody>
          <a:bodyPr wrap="square" rtlCol="0">
            <a:spAutoFit/>
          </a:bodyPr>
          <a:lstStyle/>
          <a:p>
            <a:pPr algn="ctr"/>
            <a:r>
              <a:rPr lang="en-US" sz="1800" b="1" u="sng" dirty="0"/>
              <a:t>MEETING OF Rathfarnham, Templeogue, Firhouse &amp; </a:t>
            </a:r>
            <a:r>
              <a:rPr lang="en-US" sz="1800" b="1" u="sng" dirty="0" err="1"/>
              <a:t>Bohernabreena</a:t>
            </a:r>
            <a:r>
              <a:rPr lang="en-US" sz="1800" b="1" u="sng" dirty="0"/>
              <a:t> Area Committee</a:t>
            </a:r>
            <a:endParaRPr lang="en-IE" sz="1800" dirty="0"/>
          </a:p>
          <a:p>
            <a:pPr algn="ctr"/>
            <a:endParaRPr lang="en-IE" dirty="0"/>
          </a:p>
          <a:p>
            <a:pPr algn="ctr"/>
            <a:r>
              <a:rPr lang="en-US" sz="1800" b="1" u="sng" dirty="0"/>
              <a:t>09 June 2026</a:t>
            </a:r>
          </a:p>
          <a:p>
            <a:pPr algn="ctr"/>
            <a:endParaRPr lang="en-US" sz="1800" b="1" u="sng" dirty="0"/>
          </a:p>
          <a:p>
            <a:pPr algn="ctr"/>
            <a:r>
              <a:rPr lang="en-US" sz="1800" b="1" u="sng" dirty="0"/>
              <a:t>Arts </a:t>
            </a:r>
            <a:r>
              <a:rPr lang="en-US" sz="1800" b="1" u="sng" dirty="0" err="1"/>
              <a:t>Programme</a:t>
            </a:r>
            <a:r>
              <a:rPr lang="en-US" sz="1800" b="1" u="sng" dirty="0"/>
              <a:t> Update</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June 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Richie O’Sullivan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June 2026</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BC497D-C7E3-80F9-BDD1-159DF3A8FC3D}"/>
              </a:ext>
            </a:extLst>
          </p:cNvPr>
          <p:cNvSpPr>
            <a:spLocks noGrp="1"/>
          </p:cNvSpPr>
          <p:nvPr/>
        </p:nvSpPr>
        <p:spPr>
          <a:xfrm>
            <a:off x="641590" y="764704"/>
            <a:ext cx="6311610" cy="856798"/>
          </a:xfrm>
          <a:prstGeom prst="rect">
            <a:avLst/>
          </a:prstGeom>
        </p:spPr>
        <p:txBody>
          <a:bodyPr vert="horz" lIns="0" tIns="0" rIns="0" bIns="0" rtlCol="0" anchor="ctr">
            <a:normAutofit fontScale="85000" lnSpcReduction="20000"/>
          </a:bodyPr>
          <a:lstStyle>
            <a:lvl1pPr eaLnBrk="1" hangingPunct="1">
              <a:defRPr sz="3275" b="0" i="0">
                <a:solidFill>
                  <a:schemeClr val="bg1"/>
                </a:solidFill>
                <a:latin typeface="+mn-lt"/>
                <a:ea typeface="+mj-ea"/>
                <a:cs typeface="Arial" panose="020B0604020202020204" pitchFamily="34" charset="0"/>
              </a:defRPr>
            </a:lvl1pPr>
          </a:lstStyle>
          <a:p>
            <a:pPr>
              <a:lnSpc>
                <a:spcPct val="90000"/>
              </a:lnSpc>
            </a:pPr>
            <a:r>
              <a:rPr lang="en-GB" sz="3000" dirty="0"/>
              <a:t>Artist Bursary Programme 2026</a:t>
            </a:r>
          </a:p>
          <a:p>
            <a:pPr>
              <a:lnSpc>
                <a:spcPct val="90000"/>
              </a:lnSpc>
            </a:pPr>
            <a:endParaRPr lang="en-GB" sz="3000" dirty="0"/>
          </a:p>
          <a:p>
            <a:pPr>
              <a:lnSpc>
                <a:spcPct val="90000"/>
              </a:lnSpc>
            </a:pPr>
            <a:r>
              <a:rPr lang="en-IE" sz="2800" dirty="0"/>
              <a:t>Individual Artist Bursary</a:t>
            </a:r>
          </a:p>
        </p:txBody>
      </p:sp>
      <p:sp>
        <p:nvSpPr>
          <p:cNvPr id="6" name="Text Placeholder 6">
            <a:extLst>
              <a:ext uri="{FF2B5EF4-FFF2-40B4-BE49-F238E27FC236}">
                <a16:creationId xmlns:a16="http://schemas.microsoft.com/office/drawing/2014/main" id="{DFDB26AC-A797-390C-D27E-BF5E66F6D540}"/>
              </a:ext>
            </a:extLst>
          </p:cNvPr>
          <p:cNvSpPr>
            <a:spLocks noGrp="1"/>
          </p:cNvSpPr>
          <p:nvPr/>
        </p:nvSpPr>
        <p:spPr>
          <a:xfrm>
            <a:off x="641590" y="1844824"/>
            <a:ext cx="10999026" cy="4104455"/>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b="1" dirty="0"/>
              <a:t>Purpose of the Award</a:t>
            </a:r>
          </a:p>
          <a:p>
            <a:r>
              <a:rPr lang="en-IE" dirty="0"/>
              <a:t>The annual </a:t>
            </a:r>
            <a:r>
              <a:rPr lang="en-IE" b="1" dirty="0"/>
              <a:t>Individual Artist Bursary</a:t>
            </a:r>
            <a:r>
              <a:rPr lang="en-IE" dirty="0"/>
              <a:t> supports artists at all career stages and aims to strengthen the local arts sector and expand cultural capacity in South Dublin. This bursary was very competitive and we received </a:t>
            </a:r>
            <a:r>
              <a:rPr lang="en-IE" b="1" dirty="0"/>
              <a:t>59 applications </a:t>
            </a:r>
            <a:r>
              <a:rPr lang="en-IE" dirty="0"/>
              <a:t>for the award. A multidisciplinary panel met in late May and awarded a total of </a:t>
            </a:r>
            <a:r>
              <a:rPr lang="en-IE" b="1" dirty="0"/>
              <a:t>13 bursaries</a:t>
            </a:r>
            <a:r>
              <a:rPr lang="en-IE" dirty="0"/>
              <a:t>. </a:t>
            </a:r>
          </a:p>
          <a:p>
            <a:r>
              <a:rPr lang="en-IE" dirty="0"/>
              <a:t>Bursary recipients in the RTFB area are: </a:t>
            </a:r>
          </a:p>
          <a:p>
            <a:r>
              <a:rPr lang="en-GB" b="1" dirty="0"/>
              <a:t>Clare </a:t>
            </a:r>
            <a:r>
              <a:rPr lang="en-GB" b="1" dirty="0" err="1"/>
              <a:t>Monnelly</a:t>
            </a:r>
            <a:r>
              <a:rPr lang="en-GB" b="1" dirty="0"/>
              <a:t>, Theatre, €5,000</a:t>
            </a:r>
            <a:br>
              <a:rPr lang="en-GB" dirty="0"/>
            </a:br>
            <a:r>
              <a:rPr lang="en-GB" dirty="0"/>
              <a:t>Research and development of a new play from the perspective of woman, whose twin brother disappeared 20 years previously. Their 40</a:t>
            </a:r>
            <a:r>
              <a:rPr lang="en-GB" baseline="30000" dirty="0"/>
              <a:t>th</a:t>
            </a:r>
            <a:r>
              <a:rPr lang="en-GB" dirty="0"/>
              <a:t> birthday is imminent,  and she wants to find out what  happened, while everyone else wants to move on. </a:t>
            </a:r>
          </a:p>
          <a:p>
            <a:r>
              <a:rPr lang="en-GB" b="1" dirty="0"/>
              <a:t>Claire Hennessy, Literature, €5,000</a:t>
            </a:r>
            <a:br>
              <a:rPr lang="en-GB" b="1" dirty="0"/>
            </a:br>
            <a:r>
              <a:rPr lang="en-GB" dirty="0"/>
              <a:t>To complete a young adult verse novel, a dual-timeline story about a girl falling in love immediately post-Covid-lockdowns and the psychic flashes of a Magdalene laundry she experiences every time she touches her grandmother's hands.</a:t>
            </a:r>
          </a:p>
          <a:p>
            <a:r>
              <a:rPr lang="en-GB" b="1" dirty="0"/>
              <a:t>Mandy O’Neill, Visual Art, €5,000</a:t>
            </a:r>
            <a:br>
              <a:rPr lang="en-GB" dirty="0"/>
            </a:br>
            <a:r>
              <a:rPr lang="en-GB" dirty="0"/>
              <a:t>To support the development of a new body of work for exhibition at The Lab gallery, Dublin 1, in October 2026. The award will provide for exhibition production, subsistence costs, studio rental and some material costs. </a:t>
            </a:r>
            <a:br>
              <a:rPr lang="en-GB" dirty="0"/>
            </a:br>
            <a:endParaRPr lang="en-GB" sz="1600" dirty="0"/>
          </a:p>
        </p:txBody>
      </p:sp>
    </p:spTree>
    <p:extLst>
      <p:ext uri="{BB962C8B-B14F-4D97-AF65-F5344CB8AC3E}">
        <p14:creationId xmlns:p14="http://schemas.microsoft.com/office/powerpoint/2010/main" val="2406541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52CF4-6588-1424-D5FC-5B923CA9A6F8}"/>
            </a:ext>
          </a:extLst>
        </p:cNvPr>
        <p:cNvGrpSpPr/>
        <p:nvPr/>
      </p:nvGrpSpPr>
      <p:grpSpPr>
        <a:xfrm>
          <a:off x="0" y="0"/>
          <a:ext cx="0" cy="0"/>
          <a:chOff x="0" y="0"/>
          <a:chExt cx="0" cy="0"/>
        </a:xfrm>
      </p:grpSpPr>
      <p:sp>
        <p:nvSpPr>
          <p:cNvPr id="6" name="Text Placeholder 6">
            <a:extLst>
              <a:ext uri="{FF2B5EF4-FFF2-40B4-BE49-F238E27FC236}">
                <a16:creationId xmlns:a16="http://schemas.microsoft.com/office/drawing/2014/main" id="{5BE9986B-EEF9-D38C-6A4B-62F825B5B5C7}"/>
              </a:ext>
            </a:extLst>
          </p:cNvPr>
          <p:cNvSpPr>
            <a:spLocks noGrp="1"/>
          </p:cNvSpPr>
          <p:nvPr/>
        </p:nvSpPr>
        <p:spPr>
          <a:xfrm>
            <a:off x="641590" y="2276873"/>
            <a:ext cx="10638986" cy="3816424"/>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600" b="1" dirty="0"/>
              <a:t>Purpose of the Award</a:t>
            </a:r>
          </a:p>
          <a:p>
            <a:r>
              <a:rPr lang="en-IE" sz="1600" dirty="0"/>
              <a:t>The South Dublin County Council </a:t>
            </a:r>
            <a:r>
              <a:rPr lang="en-IE" sz="1600" b="1" dirty="0"/>
              <a:t>EDI (Equality, Diversity &amp; Inclusion) Artist Practice Bursary 2026</a:t>
            </a:r>
            <a:r>
              <a:rPr lang="en-IE" sz="1600" dirty="0"/>
              <a:t> supports professional artists from under-represented backgrounds, living in South Dublin County Administrative area to develop their artistic practice and professional careers. </a:t>
            </a:r>
            <a:r>
              <a:rPr lang="en-GB" sz="1600" dirty="0"/>
              <a:t>The bursary enables artists to focus on practice development, research, professional development, or the creation of new work. The award recognises the barriers faced by many artists and aims to support inclusive participation in the arts.</a:t>
            </a:r>
            <a:endParaRPr lang="en-IE" sz="1600" dirty="0"/>
          </a:p>
          <a:p>
            <a:r>
              <a:rPr lang="en-GB" sz="1600" dirty="0"/>
              <a:t>This year, the EDI Artist Practice Bursary has been awarded to:</a:t>
            </a:r>
          </a:p>
          <a:p>
            <a:pPr marL="285750" indent="-285750">
              <a:buFont typeface="Arial" panose="020B0604020202020204" pitchFamily="34" charset="0"/>
              <a:buChar char="•"/>
            </a:pPr>
            <a:r>
              <a:rPr lang="en-GB" sz="1600" dirty="0"/>
              <a:t>Bobbi Byrne - €5,000  </a:t>
            </a:r>
          </a:p>
          <a:p>
            <a:pPr marL="285750" indent="-285750">
              <a:buFont typeface="Arial" panose="020B0604020202020204" pitchFamily="34" charset="0"/>
              <a:buChar char="•"/>
            </a:pPr>
            <a:r>
              <a:rPr lang="en-GB" sz="1600" dirty="0"/>
              <a:t>Tierra Porter - €5,000</a:t>
            </a:r>
          </a:p>
          <a:p>
            <a:pPr marL="285750" indent="-285750">
              <a:buFont typeface="Arial" panose="020B0604020202020204" pitchFamily="34" charset="0"/>
              <a:buChar char="•"/>
            </a:pPr>
            <a:r>
              <a:rPr lang="en-GB" sz="1600" dirty="0"/>
              <a:t>Caitlyn O’Reilly - €1,000</a:t>
            </a:r>
          </a:p>
        </p:txBody>
      </p:sp>
      <p:sp>
        <p:nvSpPr>
          <p:cNvPr id="2" name="Title 4">
            <a:extLst>
              <a:ext uri="{FF2B5EF4-FFF2-40B4-BE49-F238E27FC236}">
                <a16:creationId xmlns:a16="http://schemas.microsoft.com/office/drawing/2014/main" id="{AB42582F-6D87-DF2E-D70C-6C39D3F06457}"/>
              </a:ext>
            </a:extLst>
          </p:cNvPr>
          <p:cNvSpPr>
            <a:spLocks noGrp="1"/>
          </p:cNvSpPr>
          <p:nvPr/>
        </p:nvSpPr>
        <p:spPr>
          <a:xfrm>
            <a:off x="641590" y="1052736"/>
            <a:ext cx="9054810" cy="856798"/>
          </a:xfrm>
          <a:prstGeom prst="rect">
            <a:avLst/>
          </a:prstGeom>
        </p:spPr>
        <p:txBody>
          <a:bodyPr vert="horz" lIns="0" tIns="0" rIns="0" bIns="0" rtlCol="0" anchor="ctr">
            <a:normAutofit fontScale="85000" lnSpcReduction="20000"/>
          </a:bodyPr>
          <a:lstStyle>
            <a:lvl1pPr eaLnBrk="1" hangingPunct="1">
              <a:defRPr sz="3275" b="0" i="0">
                <a:solidFill>
                  <a:schemeClr val="bg1"/>
                </a:solidFill>
                <a:latin typeface="+mn-lt"/>
                <a:ea typeface="+mj-ea"/>
                <a:cs typeface="Arial" panose="020B0604020202020204" pitchFamily="34" charset="0"/>
              </a:defRPr>
            </a:lvl1pPr>
          </a:lstStyle>
          <a:p>
            <a:pPr>
              <a:lnSpc>
                <a:spcPct val="90000"/>
              </a:lnSpc>
            </a:pPr>
            <a:r>
              <a:rPr lang="en-GB" sz="3000" dirty="0"/>
              <a:t>Artist Bursary Programme 2026</a:t>
            </a:r>
          </a:p>
          <a:p>
            <a:pPr>
              <a:lnSpc>
                <a:spcPct val="90000"/>
              </a:lnSpc>
            </a:pPr>
            <a:endParaRPr lang="en-GB" sz="3000" dirty="0"/>
          </a:p>
          <a:p>
            <a:pPr>
              <a:lnSpc>
                <a:spcPct val="90000"/>
              </a:lnSpc>
            </a:pPr>
            <a:r>
              <a:rPr lang="en-IE" sz="2800" dirty="0"/>
              <a:t>Equality, Diversity &amp; Inclusion Artist Practice Bursary 2026</a:t>
            </a:r>
          </a:p>
        </p:txBody>
      </p:sp>
    </p:spTree>
    <p:extLst>
      <p:ext uri="{BB962C8B-B14F-4D97-AF65-F5344CB8AC3E}">
        <p14:creationId xmlns:p14="http://schemas.microsoft.com/office/powerpoint/2010/main" val="2061117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53C4A-A47B-3D35-E6DB-73ECBECC90C7}"/>
            </a:ext>
          </a:extLst>
        </p:cNvPr>
        <p:cNvGrpSpPr/>
        <p:nvPr/>
      </p:nvGrpSpPr>
      <p:grpSpPr>
        <a:xfrm>
          <a:off x="0" y="0"/>
          <a:ext cx="0" cy="0"/>
          <a:chOff x="0" y="0"/>
          <a:chExt cx="0" cy="0"/>
        </a:xfrm>
      </p:grpSpPr>
      <p:sp>
        <p:nvSpPr>
          <p:cNvPr id="6" name="Text Placeholder 6">
            <a:extLst>
              <a:ext uri="{FF2B5EF4-FFF2-40B4-BE49-F238E27FC236}">
                <a16:creationId xmlns:a16="http://schemas.microsoft.com/office/drawing/2014/main" id="{B20DB404-8EEA-26B9-0F9E-9C93FFA41EFB}"/>
              </a:ext>
            </a:extLst>
          </p:cNvPr>
          <p:cNvSpPr>
            <a:spLocks noGrp="1"/>
          </p:cNvSpPr>
          <p:nvPr/>
        </p:nvSpPr>
        <p:spPr>
          <a:xfrm>
            <a:off x="641590" y="2276872"/>
            <a:ext cx="10638986" cy="4176463"/>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600" b="1" dirty="0"/>
              <a:t>Purpose of the Award</a:t>
            </a:r>
          </a:p>
          <a:p>
            <a:r>
              <a:rPr lang="en-GB" sz="1600" dirty="0"/>
              <a:t>This award supports an artist working in socially engaged practice to develop and deliver an intercultural arts project in South Dublin County. The award provides €15,000 to research, develop, and realise a project that engages diverse communities and reflects the cultural diversity of South Dublin. This year, the EDI </a:t>
            </a:r>
            <a:r>
              <a:rPr lang="en-GB" sz="1600"/>
              <a:t>Project Bursary </a:t>
            </a:r>
            <a:r>
              <a:rPr lang="en-GB" sz="1600" dirty="0"/>
              <a:t>has been awarded to:</a:t>
            </a:r>
          </a:p>
          <a:p>
            <a:r>
              <a:rPr lang="en-GB" sz="1600" b="1" dirty="0"/>
              <a:t>Débora Adachi and Kata Varnyu - €15,000</a:t>
            </a:r>
          </a:p>
          <a:p>
            <a:r>
              <a:rPr lang="en-GB" sz="1600" dirty="0"/>
              <a:t>This project bursary will enable artists Débora Adachi and Kata Varnyu to engage with children aged 8–12 from diverse backgrounds in exploring identity, culture, and belonging through creative expression. Across workshops and cultural visits, children will share stories, languages, and traditions, using food as a starting point for artistic exploration. Through illustration, storytelling, drama, and research with families, participants will collaboratively create artworks and performances shaped by their experiences. </a:t>
            </a:r>
          </a:p>
        </p:txBody>
      </p:sp>
      <p:sp>
        <p:nvSpPr>
          <p:cNvPr id="2" name="Title 4">
            <a:extLst>
              <a:ext uri="{FF2B5EF4-FFF2-40B4-BE49-F238E27FC236}">
                <a16:creationId xmlns:a16="http://schemas.microsoft.com/office/drawing/2014/main" id="{629FC67B-2610-33CA-C26A-D62F3C57FC51}"/>
              </a:ext>
            </a:extLst>
          </p:cNvPr>
          <p:cNvSpPr>
            <a:spLocks noGrp="1"/>
          </p:cNvSpPr>
          <p:nvPr/>
        </p:nvSpPr>
        <p:spPr>
          <a:xfrm>
            <a:off x="641590" y="1052736"/>
            <a:ext cx="9054810" cy="856798"/>
          </a:xfrm>
          <a:prstGeom prst="rect">
            <a:avLst/>
          </a:prstGeom>
        </p:spPr>
        <p:txBody>
          <a:bodyPr vert="horz" lIns="0" tIns="0" rIns="0" bIns="0" rtlCol="0" anchor="ctr">
            <a:normAutofit fontScale="85000" lnSpcReduction="20000"/>
          </a:bodyPr>
          <a:lstStyle>
            <a:lvl1pPr eaLnBrk="1" hangingPunct="1">
              <a:defRPr sz="3275" b="0" i="0">
                <a:solidFill>
                  <a:schemeClr val="bg1"/>
                </a:solidFill>
                <a:latin typeface="+mn-lt"/>
                <a:ea typeface="+mj-ea"/>
                <a:cs typeface="Arial" panose="020B0604020202020204" pitchFamily="34" charset="0"/>
              </a:defRPr>
            </a:lvl1pPr>
          </a:lstStyle>
          <a:p>
            <a:pPr>
              <a:lnSpc>
                <a:spcPct val="90000"/>
              </a:lnSpc>
            </a:pPr>
            <a:r>
              <a:rPr lang="en-GB" sz="3000" dirty="0"/>
              <a:t>Artist Bursary Programme 2026</a:t>
            </a:r>
          </a:p>
          <a:p>
            <a:pPr>
              <a:lnSpc>
                <a:spcPct val="90000"/>
              </a:lnSpc>
            </a:pPr>
            <a:endParaRPr lang="en-GB" sz="3000" dirty="0"/>
          </a:p>
          <a:p>
            <a:pPr>
              <a:lnSpc>
                <a:spcPct val="90000"/>
              </a:lnSpc>
            </a:pPr>
            <a:r>
              <a:rPr lang="en-IE" sz="2800" dirty="0"/>
              <a:t>Equality, Diversity &amp; Inclusion Project Bursary 2026</a:t>
            </a:r>
          </a:p>
        </p:txBody>
      </p:sp>
    </p:spTree>
    <p:extLst>
      <p:ext uri="{BB962C8B-B14F-4D97-AF65-F5344CB8AC3E}">
        <p14:creationId xmlns:p14="http://schemas.microsoft.com/office/powerpoint/2010/main" val="696106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39A8E-7314-EDD6-2DEF-BD31F2F3699D}"/>
            </a:ext>
          </a:extLst>
        </p:cNvPr>
        <p:cNvGrpSpPr/>
        <p:nvPr/>
      </p:nvGrpSpPr>
      <p:grpSpPr>
        <a:xfrm>
          <a:off x="0" y="0"/>
          <a:ext cx="0" cy="0"/>
          <a:chOff x="0" y="0"/>
          <a:chExt cx="0" cy="0"/>
        </a:xfrm>
      </p:grpSpPr>
      <p:sp>
        <p:nvSpPr>
          <p:cNvPr id="6" name="Text Placeholder 6">
            <a:extLst>
              <a:ext uri="{FF2B5EF4-FFF2-40B4-BE49-F238E27FC236}">
                <a16:creationId xmlns:a16="http://schemas.microsoft.com/office/drawing/2014/main" id="{AEE83EBA-33B6-3E74-C8C7-89460C2EAC88}"/>
              </a:ext>
            </a:extLst>
          </p:cNvPr>
          <p:cNvSpPr>
            <a:spLocks noGrp="1"/>
          </p:cNvSpPr>
          <p:nvPr/>
        </p:nvSpPr>
        <p:spPr>
          <a:xfrm>
            <a:off x="636948" y="2060848"/>
            <a:ext cx="10638986" cy="3744416"/>
          </a:xfrm>
          <a:prstGeom prst="rect">
            <a:avLst/>
          </a:prstGeom>
        </p:spPr>
        <p:txBody>
          <a:bodyPr vert="horz" lIns="0" tIns="0" rIns="0" bIns="0" rtlCol="0">
            <a:no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800" b="1" dirty="0"/>
              <a:t>Purpose of the Award</a:t>
            </a:r>
          </a:p>
          <a:p>
            <a:r>
              <a:rPr lang="en-IE" sz="1800" dirty="0"/>
              <a:t>The Annette Halpin award is for young musicians, composers, singers, producers living in South Dublin County Council’s Administrative Area. The award is funded by South Dublin County Council and the Halpin Family. It was established to celebrate the legacy of Annette Halpin, a singer / songwriter from Tallaght widely known for her role in community activism and community development who passed away in 2009. </a:t>
            </a:r>
          </a:p>
          <a:p>
            <a:r>
              <a:rPr lang="en-IE" sz="1800" dirty="0"/>
              <a:t>The bursary recipients for 2026 are</a:t>
            </a:r>
          </a:p>
          <a:p>
            <a:pPr marL="285750" indent="-285750">
              <a:buFont typeface="Arial" panose="020B0604020202020204" pitchFamily="34" charset="0"/>
              <a:buChar char="•"/>
            </a:pPr>
            <a:r>
              <a:rPr lang="en-IE" sz="1800" dirty="0"/>
              <a:t>Michael Afam - €1,000</a:t>
            </a:r>
          </a:p>
          <a:p>
            <a:pPr marL="285750" indent="-285750">
              <a:buFont typeface="Arial" panose="020B0604020202020204" pitchFamily="34" charset="0"/>
              <a:buChar char="•"/>
            </a:pPr>
            <a:r>
              <a:rPr lang="en-IE" sz="1800" dirty="0"/>
              <a:t>Niall O’Brien - €1,000</a:t>
            </a:r>
          </a:p>
          <a:p>
            <a:endParaRPr lang="en-IE" sz="1800" dirty="0"/>
          </a:p>
          <a:p>
            <a:endParaRPr lang="en-GB" sz="1800" dirty="0"/>
          </a:p>
        </p:txBody>
      </p:sp>
      <p:sp>
        <p:nvSpPr>
          <p:cNvPr id="2" name="Title 4">
            <a:extLst>
              <a:ext uri="{FF2B5EF4-FFF2-40B4-BE49-F238E27FC236}">
                <a16:creationId xmlns:a16="http://schemas.microsoft.com/office/drawing/2014/main" id="{85835112-DC2E-E556-B4A2-15BC5CC4B733}"/>
              </a:ext>
            </a:extLst>
          </p:cNvPr>
          <p:cNvSpPr>
            <a:spLocks noGrp="1"/>
          </p:cNvSpPr>
          <p:nvPr/>
        </p:nvSpPr>
        <p:spPr>
          <a:xfrm>
            <a:off x="636948" y="930440"/>
            <a:ext cx="9054810" cy="856798"/>
          </a:xfrm>
          <a:prstGeom prst="rect">
            <a:avLst/>
          </a:prstGeom>
        </p:spPr>
        <p:txBody>
          <a:bodyPr vert="horz" lIns="0" tIns="0" rIns="0" bIns="0" rtlCol="0" anchor="ctr">
            <a:normAutofit fontScale="85000" lnSpcReduction="20000"/>
          </a:bodyPr>
          <a:lstStyle>
            <a:lvl1pPr eaLnBrk="1" hangingPunct="1">
              <a:defRPr sz="3275" b="0" i="0">
                <a:solidFill>
                  <a:schemeClr val="bg1"/>
                </a:solidFill>
                <a:latin typeface="+mn-lt"/>
                <a:ea typeface="+mj-ea"/>
                <a:cs typeface="Arial" panose="020B0604020202020204" pitchFamily="34" charset="0"/>
              </a:defRPr>
            </a:lvl1pPr>
          </a:lstStyle>
          <a:p>
            <a:pPr>
              <a:lnSpc>
                <a:spcPct val="90000"/>
              </a:lnSpc>
            </a:pPr>
            <a:r>
              <a:rPr lang="en-GB" sz="3000" dirty="0"/>
              <a:t>Artist Bursary Programme 2026</a:t>
            </a:r>
          </a:p>
          <a:p>
            <a:pPr>
              <a:lnSpc>
                <a:spcPct val="90000"/>
              </a:lnSpc>
            </a:pPr>
            <a:endParaRPr lang="en-GB" sz="3000" dirty="0"/>
          </a:p>
          <a:p>
            <a:pPr>
              <a:lnSpc>
                <a:spcPct val="90000"/>
              </a:lnSpc>
            </a:pPr>
            <a:r>
              <a:rPr lang="en-GB" sz="2800" dirty="0"/>
              <a:t>Annette Halpin Memorial Award 2026</a:t>
            </a:r>
          </a:p>
        </p:txBody>
      </p:sp>
    </p:spTree>
    <p:extLst>
      <p:ext uri="{BB962C8B-B14F-4D97-AF65-F5344CB8AC3E}">
        <p14:creationId xmlns:p14="http://schemas.microsoft.com/office/powerpoint/2010/main" val="4121562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26AA40E9-99A9-B553-379D-016535DC2E55}"/>
              </a:ext>
            </a:extLst>
          </p:cNvPr>
          <p:cNvSpPr>
            <a:spLocks noGrp="1"/>
          </p:cNvSpPr>
          <p:nvPr/>
        </p:nvSpPr>
        <p:spPr>
          <a:xfrm>
            <a:off x="479376" y="836712"/>
            <a:ext cx="6311610" cy="856798"/>
          </a:xfrm>
          <a:prstGeom prst="rect">
            <a:avLst/>
          </a:prstGeom>
        </p:spPr>
        <p:txBody>
          <a:bodyPr vert="horz" lIns="0" tIns="0" rIns="0" bIns="0" rtlCol="0" anchor="ctr">
            <a:normAutofit/>
          </a:bodyPr>
          <a:lstStyle>
            <a:lvl1pPr eaLnBrk="1" hangingPunct="1">
              <a:defRPr sz="3275" b="0" i="0">
                <a:solidFill>
                  <a:schemeClr val="bg1"/>
                </a:solidFill>
                <a:latin typeface="+mn-lt"/>
                <a:ea typeface="+mj-ea"/>
                <a:cs typeface="Arial" panose="020B0604020202020204" pitchFamily="34" charset="0"/>
              </a:defRPr>
            </a:lvl1pPr>
          </a:lstStyle>
          <a:p>
            <a:pPr>
              <a:lnSpc>
                <a:spcPct val="90000"/>
              </a:lnSpc>
            </a:pPr>
            <a:r>
              <a:rPr lang="en-GB" sz="3000" dirty="0"/>
              <a:t>South Dublin Live 2026</a:t>
            </a:r>
            <a:endParaRPr lang="en-IE" sz="3000" dirty="0"/>
          </a:p>
        </p:txBody>
      </p:sp>
      <p:sp>
        <p:nvSpPr>
          <p:cNvPr id="4" name="TextBox 3">
            <a:extLst>
              <a:ext uri="{FF2B5EF4-FFF2-40B4-BE49-F238E27FC236}">
                <a16:creationId xmlns:a16="http://schemas.microsoft.com/office/drawing/2014/main" id="{840719ED-A7F0-B307-5A58-AB956EE430E6}"/>
              </a:ext>
            </a:extLst>
          </p:cNvPr>
          <p:cNvSpPr txBox="1"/>
          <p:nvPr/>
        </p:nvSpPr>
        <p:spPr>
          <a:xfrm>
            <a:off x="407368" y="1916832"/>
            <a:ext cx="10225136" cy="3942041"/>
          </a:xfrm>
          <a:prstGeom prst="rect">
            <a:avLst/>
          </a:prstGeom>
          <a:noFill/>
        </p:spPr>
        <p:txBody>
          <a:bodyPr wrap="square">
            <a:spAutoFit/>
          </a:bodyPr>
          <a:lstStyle/>
          <a:p>
            <a:pPr>
              <a:lnSpc>
                <a:spcPct val="107000"/>
              </a:lnSpc>
              <a:spcAft>
                <a:spcPts val="800"/>
              </a:spcAft>
            </a:pPr>
            <a:r>
              <a:rPr lang="en-GB" kern="100" dirty="0">
                <a:solidFill>
                  <a:schemeClr val="bg1"/>
                </a:solidFill>
                <a:latin typeface="Open Sans" panose="020B0606030504020204" pitchFamily="34" charset="0"/>
                <a:ea typeface="Calibri" panose="020F0502020204030204" pitchFamily="34" charset="0"/>
                <a:cs typeface="Times New Roman" panose="02020603050405020304" pitchFamily="18" charset="0"/>
              </a:rPr>
              <a:t>South Dublin Live is a vibrant programme of performances across all art forms, bringing people together in local spaces across South Dublin County to connect through culture and creativity, while providing a platform for artists to present their work. South Dublin Live 2026 is a programme of indoor and outdoor events, taking place between </a:t>
            </a:r>
            <a:r>
              <a:rPr lang="en-GB" b="1" kern="100" dirty="0">
                <a:solidFill>
                  <a:schemeClr val="bg1"/>
                </a:solidFill>
                <a:latin typeface="Open Sans" panose="020B0606030504020204" pitchFamily="34" charset="0"/>
                <a:ea typeface="Calibri" panose="020F0502020204030204" pitchFamily="34" charset="0"/>
                <a:cs typeface="Times New Roman" panose="02020603050405020304" pitchFamily="18" charset="0"/>
              </a:rPr>
              <a:t>30th May </a:t>
            </a:r>
            <a:r>
              <a:rPr lang="en-GB" kern="100" dirty="0">
                <a:solidFill>
                  <a:schemeClr val="bg1"/>
                </a:solidFill>
                <a:latin typeface="Open Sans" panose="020B0606030504020204" pitchFamily="34" charset="0"/>
                <a:ea typeface="Calibri" panose="020F0502020204030204" pitchFamily="34" charset="0"/>
                <a:cs typeface="Times New Roman" panose="02020603050405020304" pitchFamily="18" charset="0"/>
              </a:rPr>
              <a:t>and </a:t>
            </a:r>
            <a:r>
              <a:rPr lang="en-GB" b="1" kern="100" dirty="0">
                <a:solidFill>
                  <a:schemeClr val="bg1"/>
                </a:solidFill>
                <a:latin typeface="Open Sans" panose="020B0606030504020204" pitchFamily="34" charset="0"/>
                <a:ea typeface="Calibri" panose="020F0502020204030204" pitchFamily="34" charset="0"/>
                <a:cs typeface="Times New Roman" panose="02020603050405020304" pitchFamily="18" charset="0"/>
              </a:rPr>
              <a:t>18th September 2026.</a:t>
            </a:r>
          </a:p>
          <a:p>
            <a:pPr>
              <a:lnSpc>
                <a:spcPct val="107000"/>
              </a:lnSpc>
              <a:spcAft>
                <a:spcPts val="800"/>
              </a:spcAft>
            </a:pPr>
            <a:endParaRPr lang="en-IE" kern="100" dirty="0">
              <a:solidFill>
                <a:schemeClr val="bg1"/>
              </a:solidFill>
              <a:latin typeface="Open Sans" panose="020B0606030504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b="1" kern="100" dirty="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Coast2Coasts / </a:t>
            </a:r>
            <a:r>
              <a:rPr lang="en-IE" sz="1800" b="1" kern="100" dirty="0" err="1">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Artscope</a:t>
            </a:r>
            <a:r>
              <a:rPr lang="en-IE" sz="1800" b="1" kern="100" dirty="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 </a:t>
            </a:r>
            <a:r>
              <a:rPr lang="en-IE" sz="1800" kern="100" dirty="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will take place in </a:t>
            </a:r>
            <a:r>
              <a:rPr lang="en-IE" sz="1800" b="1" kern="100" dirty="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Rathfarnham Castle </a:t>
            </a:r>
            <a:r>
              <a:rPr lang="en-IE" sz="1800" kern="100" dirty="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on</a:t>
            </a:r>
            <a:r>
              <a:rPr lang="en-IE" sz="1800" b="1" kern="100" dirty="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 Sunday 21</a:t>
            </a:r>
            <a:r>
              <a:rPr lang="en-IE" sz="1800" b="1" kern="100" baseline="30000" dirty="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st</a:t>
            </a:r>
            <a:r>
              <a:rPr lang="en-IE" sz="1800" b="1" kern="100" dirty="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 June</a:t>
            </a:r>
            <a:r>
              <a:rPr lang="en-IE" b="1" kern="100" dirty="0">
                <a:solidFill>
                  <a:schemeClr val="bg1"/>
                </a:solidFill>
                <a:latin typeface="Open Sans" panose="020B0606030504020204" pitchFamily="34" charset="0"/>
                <a:ea typeface="Calibri" panose="020F0502020204030204" pitchFamily="34" charset="0"/>
                <a:cs typeface="Times New Roman" panose="02020603050405020304" pitchFamily="18" charset="0"/>
              </a:rPr>
              <a:t> at</a:t>
            </a:r>
            <a:r>
              <a:rPr lang="en-IE" sz="1800" b="1" kern="100" dirty="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 3.30pm </a:t>
            </a:r>
          </a:p>
          <a:p>
            <a:pPr>
              <a:lnSpc>
                <a:spcPct val="107000"/>
              </a:lnSpc>
              <a:spcAft>
                <a:spcPts val="800"/>
              </a:spcAft>
              <a:buNone/>
            </a:pPr>
            <a:br>
              <a:rPr lang="en-IE" sz="1800" kern="100" dirty="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br>
            <a:r>
              <a:rPr lang="en-IE" sz="1800" kern="100" dirty="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This performance is a poignant collaboration between Tim Doyle and Olesya </a:t>
            </a:r>
            <a:r>
              <a:rPr lang="en-IE" sz="1800" kern="100" dirty="0" err="1">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Zdorovetska</a:t>
            </a:r>
            <a:r>
              <a:rPr lang="en-IE" sz="1800" kern="100" dirty="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 exploring musical heritage, identity and the creative connections between Ireland and Ukraine through music, spoken word and composition. </a:t>
            </a:r>
          </a:p>
        </p:txBody>
      </p:sp>
    </p:spTree>
    <p:extLst>
      <p:ext uri="{BB962C8B-B14F-4D97-AF65-F5344CB8AC3E}">
        <p14:creationId xmlns:p14="http://schemas.microsoft.com/office/powerpoint/2010/main" val="2494722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1535</TotalTime>
  <Words>792</Words>
  <Application>Microsoft Office PowerPoint</Application>
  <PresentationFormat>Widescreen</PresentationFormat>
  <Paragraphs>58</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Open Sans</vt:lpstr>
      <vt:lpstr>SDCC Master</vt:lpstr>
      <vt:lpstr>PowerPoint Presentation</vt:lpstr>
      <vt:lpstr>SDCC  Arts Office June ACM Report</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Richie O’Sullivan</cp:lastModifiedBy>
  <cp:revision>124</cp:revision>
  <cp:lastPrinted>2026-01-26T10:22:29Z</cp:lastPrinted>
  <dcterms:created xsi:type="dcterms:W3CDTF">2025-05-27T21:24:40Z</dcterms:created>
  <dcterms:modified xsi:type="dcterms:W3CDTF">2026-06-03T13:19:00Z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