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66" r:id="rId4"/>
    <p:sldId id="267" r:id="rId5"/>
    <p:sldId id="277" r:id="rId6"/>
    <p:sldId id="269" r:id="rId7"/>
    <p:sldId id="261" r:id="rId8"/>
    <p:sldId id="270" r:id="rId9"/>
    <p:sldId id="271" r:id="rId10"/>
    <p:sldId id="272" r:id="rId11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F99109-4BE3-46CA-A357-3320A90D0F01}" v="89" dt="2026-06-01T11:18:18.8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Relationship Id="rId4" Type="http://schemas.openxmlformats.org/officeDocument/2006/relationships/image" Target="../media/image11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image" Target="../media/image12.svg"/><Relationship Id="rId4" Type="http://schemas.openxmlformats.org/officeDocument/2006/relationships/image" Target="../media/image1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Relationship Id="rId4" Type="http://schemas.openxmlformats.org/officeDocument/2006/relationships/image" Target="../media/image11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image" Target="../media/image12.svg"/><Relationship Id="rId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04CCBF-E373-4DE7-94E9-26DA5494334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E34C9B7-D9B1-4EAD-8039-4DB2B76A25DD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6 LCDC Meetings held in 2025</a:t>
          </a:r>
          <a:endParaRPr lang="en-US" dirty="0"/>
        </a:p>
      </dgm:t>
    </dgm:pt>
    <dgm:pt modelId="{2B22F122-949B-4E8C-A280-78F2ED94373D}" type="parTrans" cxnId="{66E543D4-BE38-446F-AE72-F3DD2FE27B57}">
      <dgm:prSet/>
      <dgm:spPr/>
      <dgm:t>
        <a:bodyPr/>
        <a:lstStyle/>
        <a:p>
          <a:endParaRPr lang="en-US"/>
        </a:p>
      </dgm:t>
    </dgm:pt>
    <dgm:pt modelId="{DCC815B3-81BE-4741-810C-B35E78ECF5E6}" type="sibTrans" cxnId="{66E543D4-BE38-446F-AE72-F3DD2FE27B57}">
      <dgm:prSet/>
      <dgm:spPr/>
      <dgm:t>
        <a:bodyPr/>
        <a:lstStyle/>
        <a:p>
          <a:endParaRPr lang="en-US"/>
        </a:p>
      </dgm:t>
    </dgm:pt>
    <dgm:pt modelId="{BA5CCDAA-9C74-4618-A2A6-467566D382DE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€3.35M+</a:t>
          </a:r>
          <a:r>
            <a:rPr lang="en-IE" dirty="0"/>
            <a:t>   Total SICAP Funding (including New Arrivals funding)</a:t>
          </a:r>
          <a:endParaRPr lang="en-US" dirty="0"/>
        </a:p>
      </dgm:t>
    </dgm:pt>
    <dgm:pt modelId="{92CCCADD-6E80-4BF1-8DBB-933617A2F16A}" type="parTrans" cxnId="{66CEDFE4-F2F5-4042-9CD1-8EBEB38C78B4}">
      <dgm:prSet/>
      <dgm:spPr/>
      <dgm:t>
        <a:bodyPr/>
        <a:lstStyle/>
        <a:p>
          <a:endParaRPr lang="en-US"/>
        </a:p>
      </dgm:t>
    </dgm:pt>
    <dgm:pt modelId="{1C3F85EF-FC2D-43AC-85CC-30597DF7CE78}" type="sibTrans" cxnId="{66CEDFE4-F2F5-4042-9CD1-8EBEB38C78B4}">
      <dgm:prSet/>
      <dgm:spPr/>
      <dgm:t>
        <a:bodyPr/>
        <a:lstStyle/>
        <a:p>
          <a:endParaRPr lang="en-US"/>
        </a:p>
      </dgm:t>
    </dgm:pt>
    <dgm:pt modelId="{74BD454B-38E9-4681-90F5-A51FB4CFBA26}">
      <dgm:prSet/>
      <dgm:spPr/>
      <dgm:t>
        <a:bodyPr/>
        <a:lstStyle/>
        <a:p>
          <a:pPr>
            <a:lnSpc>
              <a:spcPct val="100000"/>
            </a:lnSpc>
          </a:pPr>
          <a:r>
            <a:rPr lang="en-IE" dirty="0"/>
            <a:t>1564  Individuals Supported by SICAP (105% of target) 87 Groups supported by SICAP (97% of target)</a:t>
          </a:r>
          <a:endParaRPr lang="en-US" dirty="0"/>
        </a:p>
      </dgm:t>
    </dgm:pt>
    <dgm:pt modelId="{9E4968E1-7935-4AC7-981E-7C2D1FCB96F9}" type="parTrans" cxnId="{0C8075C9-E8AE-49CC-8E9E-DC4F35414907}">
      <dgm:prSet/>
      <dgm:spPr/>
      <dgm:t>
        <a:bodyPr/>
        <a:lstStyle/>
        <a:p>
          <a:endParaRPr lang="en-US"/>
        </a:p>
      </dgm:t>
    </dgm:pt>
    <dgm:pt modelId="{A1AD1C6D-9C1C-4524-AA55-8DCFBB8C1CE5}" type="sibTrans" cxnId="{0C8075C9-E8AE-49CC-8E9E-DC4F35414907}">
      <dgm:prSet/>
      <dgm:spPr/>
      <dgm:t>
        <a:bodyPr/>
        <a:lstStyle/>
        <a:p>
          <a:endParaRPr lang="en-US"/>
        </a:p>
      </dgm:t>
    </dgm:pt>
    <dgm:pt modelId="{A0AEC9E2-CE23-4F27-9A3D-48D92EF0073F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€400,000  - Local Enhancement Programme(LEP) Funding awarded</a:t>
          </a:r>
          <a:endParaRPr lang="en-US" dirty="0"/>
        </a:p>
      </dgm:t>
    </dgm:pt>
    <dgm:pt modelId="{DE8AF5FE-E073-4640-897F-2A53E8113A82}" type="parTrans" cxnId="{DFB85B32-A713-42CA-9DFA-F1AF5ACB96C9}">
      <dgm:prSet/>
      <dgm:spPr/>
      <dgm:t>
        <a:bodyPr/>
        <a:lstStyle/>
        <a:p>
          <a:endParaRPr lang="en-US"/>
        </a:p>
      </dgm:t>
    </dgm:pt>
    <dgm:pt modelId="{1009E125-0801-494C-AF4A-C88E98A1D081}" type="sibTrans" cxnId="{DFB85B32-A713-42CA-9DFA-F1AF5ACB96C9}">
      <dgm:prSet/>
      <dgm:spPr/>
      <dgm:t>
        <a:bodyPr/>
        <a:lstStyle/>
        <a:p>
          <a:endParaRPr lang="en-US"/>
        </a:p>
      </dgm:t>
    </dgm:pt>
    <dgm:pt modelId="{495ABB42-FBDF-4B64-B02D-E8362B8595CF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75 Community Groups supported via LEP funding</a:t>
          </a:r>
          <a:endParaRPr lang="en-US" dirty="0"/>
        </a:p>
      </dgm:t>
    </dgm:pt>
    <dgm:pt modelId="{9539F0B4-6060-4097-A3E5-2D11059933CB}" type="parTrans" cxnId="{02D835A4-F11D-4484-A466-98BEDB8C2EB3}">
      <dgm:prSet/>
      <dgm:spPr/>
      <dgm:t>
        <a:bodyPr/>
        <a:lstStyle/>
        <a:p>
          <a:endParaRPr lang="en-US"/>
        </a:p>
      </dgm:t>
    </dgm:pt>
    <dgm:pt modelId="{06AEAF18-DD94-4FC3-BB01-2044015D630B}" type="sibTrans" cxnId="{02D835A4-F11D-4484-A466-98BEDB8C2EB3}">
      <dgm:prSet/>
      <dgm:spPr/>
      <dgm:t>
        <a:bodyPr/>
        <a:lstStyle/>
        <a:p>
          <a:endParaRPr lang="en-US"/>
        </a:p>
      </dgm:t>
    </dgm:pt>
    <dgm:pt modelId="{11EDA686-1E5F-4A25-B7AF-F7D8D05EB06A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800,000 TikTok views for @OneJobstown  - supported by Healthy Ireland</a:t>
          </a:r>
          <a:endParaRPr lang="en-US" dirty="0"/>
        </a:p>
      </dgm:t>
    </dgm:pt>
    <dgm:pt modelId="{3CBA9328-B56C-4103-BEE9-FD5EB3625343}" type="parTrans" cxnId="{05B119BA-5A9A-4269-8D87-61F3CFF83D84}">
      <dgm:prSet/>
      <dgm:spPr/>
      <dgm:t>
        <a:bodyPr/>
        <a:lstStyle/>
        <a:p>
          <a:endParaRPr lang="en-US"/>
        </a:p>
      </dgm:t>
    </dgm:pt>
    <dgm:pt modelId="{4BB0BF16-18A6-43BE-A3EB-457C5194C662}" type="sibTrans" cxnId="{05B119BA-5A9A-4269-8D87-61F3CFF83D84}">
      <dgm:prSet/>
      <dgm:spPr/>
      <dgm:t>
        <a:bodyPr/>
        <a:lstStyle/>
        <a:p>
          <a:endParaRPr lang="en-US"/>
        </a:p>
      </dgm:t>
    </dgm:pt>
    <dgm:pt modelId="{0700442C-2AA5-42B0-8171-BF5716C955ED}" type="pres">
      <dgm:prSet presAssocID="{BB04CCBF-E373-4DE7-94E9-26DA54943341}" presName="root" presStyleCnt="0">
        <dgm:presLayoutVars>
          <dgm:dir/>
          <dgm:resizeHandles val="exact"/>
        </dgm:presLayoutVars>
      </dgm:prSet>
      <dgm:spPr/>
    </dgm:pt>
    <dgm:pt modelId="{EB29E679-9426-4B52-9C7D-13BF2BD8589A}" type="pres">
      <dgm:prSet presAssocID="{BE34C9B7-D9B1-4EAD-8039-4DB2B76A25DD}" presName="compNode" presStyleCnt="0"/>
      <dgm:spPr/>
    </dgm:pt>
    <dgm:pt modelId="{88A11E6A-6F39-4E96-9853-8D837E80B88A}" type="pres">
      <dgm:prSet presAssocID="{BE34C9B7-D9B1-4EAD-8039-4DB2B76A25DD}" presName="bgRect" presStyleLbl="bgShp" presStyleIdx="0" presStyleCnt="6"/>
      <dgm:spPr/>
    </dgm:pt>
    <dgm:pt modelId="{B992028A-8643-4E6B-9BB8-0E78508D73A2}" type="pres">
      <dgm:prSet presAssocID="{BE34C9B7-D9B1-4EAD-8039-4DB2B76A25DD}" presName="iconRect" presStyleLbl="node1" presStyleIdx="0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41ABC15A-E11C-465B-8BDA-A19D6B2A7AA6}" type="pres">
      <dgm:prSet presAssocID="{BE34C9B7-D9B1-4EAD-8039-4DB2B76A25DD}" presName="spaceRect" presStyleCnt="0"/>
      <dgm:spPr/>
    </dgm:pt>
    <dgm:pt modelId="{DDA515DF-C82B-453F-A587-28CC9E5C85EF}" type="pres">
      <dgm:prSet presAssocID="{BE34C9B7-D9B1-4EAD-8039-4DB2B76A25DD}" presName="parTx" presStyleLbl="revTx" presStyleIdx="0" presStyleCnt="6">
        <dgm:presLayoutVars>
          <dgm:chMax val="0"/>
          <dgm:chPref val="0"/>
        </dgm:presLayoutVars>
      </dgm:prSet>
      <dgm:spPr/>
    </dgm:pt>
    <dgm:pt modelId="{F7CA3D77-F690-4769-9B21-40E2F9197EED}" type="pres">
      <dgm:prSet presAssocID="{DCC815B3-81BE-4741-810C-B35E78ECF5E6}" presName="sibTrans" presStyleCnt="0"/>
      <dgm:spPr/>
    </dgm:pt>
    <dgm:pt modelId="{8D819734-7D29-4E22-9938-A9FBBF5D5E84}" type="pres">
      <dgm:prSet presAssocID="{BA5CCDAA-9C74-4618-A2A6-467566D382DE}" presName="compNode" presStyleCnt="0"/>
      <dgm:spPr/>
    </dgm:pt>
    <dgm:pt modelId="{8FBBCF6F-FFD6-46B6-BC3B-7108B00FC352}" type="pres">
      <dgm:prSet presAssocID="{BA5CCDAA-9C74-4618-A2A6-467566D382DE}" presName="bgRect" presStyleLbl="bgShp" presStyleIdx="1" presStyleCnt="6"/>
      <dgm:spPr/>
    </dgm:pt>
    <dgm:pt modelId="{F8195450-581A-482B-8F0C-0FE019E341E3}" type="pres">
      <dgm:prSet presAssocID="{BA5CCDAA-9C74-4618-A2A6-467566D382DE}" presName="iconRect" presStyleLbl="node1" presStyleIdx="1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uro"/>
        </a:ext>
      </dgm:extLst>
    </dgm:pt>
    <dgm:pt modelId="{B6CA7AC5-8888-4AF1-837B-BA6349B030DC}" type="pres">
      <dgm:prSet presAssocID="{BA5CCDAA-9C74-4618-A2A6-467566D382DE}" presName="spaceRect" presStyleCnt="0"/>
      <dgm:spPr/>
    </dgm:pt>
    <dgm:pt modelId="{81234335-A14F-4B04-92DD-8E0C62AC210D}" type="pres">
      <dgm:prSet presAssocID="{BA5CCDAA-9C74-4618-A2A6-467566D382DE}" presName="parTx" presStyleLbl="revTx" presStyleIdx="1" presStyleCnt="6">
        <dgm:presLayoutVars>
          <dgm:chMax val="0"/>
          <dgm:chPref val="0"/>
        </dgm:presLayoutVars>
      </dgm:prSet>
      <dgm:spPr/>
    </dgm:pt>
    <dgm:pt modelId="{F9366E2D-6BF1-4004-8A7B-DF817B13BBB9}" type="pres">
      <dgm:prSet presAssocID="{1C3F85EF-FC2D-43AC-85CC-30597DF7CE78}" presName="sibTrans" presStyleCnt="0"/>
      <dgm:spPr/>
    </dgm:pt>
    <dgm:pt modelId="{4C651F38-D8DE-4C99-845B-A1E639437BE5}" type="pres">
      <dgm:prSet presAssocID="{74BD454B-38E9-4681-90F5-A51FB4CFBA26}" presName="compNode" presStyleCnt="0"/>
      <dgm:spPr/>
    </dgm:pt>
    <dgm:pt modelId="{4FE6999B-2B89-4898-BEFE-7D57B67607A9}" type="pres">
      <dgm:prSet presAssocID="{74BD454B-38E9-4681-90F5-A51FB4CFBA26}" presName="bgRect" presStyleLbl="bgShp" presStyleIdx="2" presStyleCnt="6"/>
      <dgm:spPr/>
    </dgm:pt>
    <dgm:pt modelId="{407FB957-1152-410A-9170-8EEE0DE1C1B6}" type="pres">
      <dgm:prSet presAssocID="{74BD454B-38E9-4681-90F5-A51FB4CFBA26}" presName="iconRect" presStyleLbl="node1" presStyleIdx="2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2367A9C5-691B-4895-83BD-9A0B0FF7B73E}" type="pres">
      <dgm:prSet presAssocID="{74BD454B-38E9-4681-90F5-A51FB4CFBA26}" presName="spaceRect" presStyleCnt="0"/>
      <dgm:spPr/>
    </dgm:pt>
    <dgm:pt modelId="{99FE38EB-96EB-476D-9BEC-736613235084}" type="pres">
      <dgm:prSet presAssocID="{74BD454B-38E9-4681-90F5-A51FB4CFBA26}" presName="parTx" presStyleLbl="revTx" presStyleIdx="2" presStyleCnt="6">
        <dgm:presLayoutVars>
          <dgm:chMax val="0"/>
          <dgm:chPref val="0"/>
        </dgm:presLayoutVars>
      </dgm:prSet>
      <dgm:spPr/>
    </dgm:pt>
    <dgm:pt modelId="{B7A4EAFB-9690-4D22-8D31-D64F4A8B3DFD}" type="pres">
      <dgm:prSet presAssocID="{A1AD1C6D-9C1C-4524-AA55-8DCFBB8C1CE5}" presName="sibTrans" presStyleCnt="0"/>
      <dgm:spPr/>
    </dgm:pt>
    <dgm:pt modelId="{99C04B38-5270-4E3E-8DBB-D5E96EF83631}" type="pres">
      <dgm:prSet presAssocID="{A0AEC9E2-CE23-4F27-9A3D-48D92EF0073F}" presName="compNode" presStyleCnt="0"/>
      <dgm:spPr/>
    </dgm:pt>
    <dgm:pt modelId="{18BF697E-ABE6-414F-AD4B-D578D378F0C6}" type="pres">
      <dgm:prSet presAssocID="{A0AEC9E2-CE23-4F27-9A3D-48D92EF0073F}" presName="bgRect" presStyleLbl="bgShp" presStyleIdx="3" presStyleCnt="6"/>
      <dgm:spPr/>
    </dgm:pt>
    <dgm:pt modelId="{63389078-64AA-459B-B4F4-22696DCC7069}" type="pres">
      <dgm:prSet presAssocID="{A0AEC9E2-CE23-4F27-9A3D-48D92EF0073F}" presName="iconRect" presStyleLbl="node1" presStyleIdx="3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64DEDD88-A424-41F6-B597-1AAEF920D56F}" type="pres">
      <dgm:prSet presAssocID="{A0AEC9E2-CE23-4F27-9A3D-48D92EF0073F}" presName="spaceRect" presStyleCnt="0"/>
      <dgm:spPr/>
    </dgm:pt>
    <dgm:pt modelId="{98A6372F-8CDA-4234-839F-5F1384830950}" type="pres">
      <dgm:prSet presAssocID="{A0AEC9E2-CE23-4F27-9A3D-48D92EF0073F}" presName="parTx" presStyleLbl="revTx" presStyleIdx="3" presStyleCnt="6">
        <dgm:presLayoutVars>
          <dgm:chMax val="0"/>
          <dgm:chPref val="0"/>
        </dgm:presLayoutVars>
      </dgm:prSet>
      <dgm:spPr/>
    </dgm:pt>
    <dgm:pt modelId="{3843D4F4-83EB-4FE8-A8D4-BB49A87581D2}" type="pres">
      <dgm:prSet presAssocID="{1009E125-0801-494C-AF4A-C88E98A1D081}" presName="sibTrans" presStyleCnt="0"/>
      <dgm:spPr/>
    </dgm:pt>
    <dgm:pt modelId="{8A95F823-B2FD-4C36-BAA7-7F95BDFB1826}" type="pres">
      <dgm:prSet presAssocID="{495ABB42-FBDF-4B64-B02D-E8362B8595CF}" presName="compNode" presStyleCnt="0"/>
      <dgm:spPr/>
    </dgm:pt>
    <dgm:pt modelId="{BFE7F22B-A3CA-44CB-A1DB-2C31E28A4FA9}" type="pres">
      <dgm:prSet presAssocID="{495ABB42-FBDF-4B64-B02D-E8362B8595CF}" presName="bgRect" presStyleLbl="bgShp" presStyleIdx="4" presStyleCnt="6"/>
      <dgm:spPr/>
    </dgm:pt>
    <dgm:pt modelId="{F5FF486B-6273-450F-87D5-A7AA364B9CD8}" type="pres">
      <dgm:prSet presAssocID="{495ABB42-FBDF-4B64-B02D-E8362B8595CF}" presName="iconRect" presStyleLbl="node1" presStyleIdx="4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7CFCA092-AAB4-4E71-B15D-66EEBBEC4CB2}" type="pres">
      <dgm:prSet presAssocID="{495ABB42-FBDF-4B64-B02D-E8362B8595CF}" presName="spaceRect" presStyleCnt="0"/>
      <dgm:spPr/>
    </dgm:pt>
    <dgm:pt modelId="{26579C07-90BA-48B6-A295-9940D99639F5}" type="pres">
      <dgm:prSet presAssocID="{495ABB42-FBDF-4B64-B02D-E8362B8595CF}" presName="parTx" presStyleLbl="revTx" presStyleIdx="4" presStyleCnt="6">
        <dgm:presLayoutVars>
          <dgm:chMax val="0"/>
          <dgm:chPref val="0"/>
        </dgm:presLayoutVars>
      </dgm:prSet>
      <dgm:spPr/>
    </dgm:pt>
    <dgm:pt modelId="{C10B3658-EF7D-41B5-8D34-94B169F77888}" type="pres">
      <dgm:prSet presAssocID="{06AEAF18-DD94-4FC3-BB01-2044015D630B}" presName="sibTrans" presStyleCnt="0"/>
      <dgm:spPr/>
    </dgm:pt>
    <dgm:pt modelId="{E1B21305-B112-4BE8-BAFC-C28556784475}" type="pres">
      <dgm:prSet presAssocID="{11EDA686-1E5F-4A25-B7AF-F7D8D05EB06A}" presName="compNode" presStyleCnt="0"/>
      <dgm:spPr/>
    </dgm:pt>
    <dgm:pt modelId="{52DCCB46-8D10-4FEB-8D16-43EE43853EC0}" type="pres">
      <dgm:prSet presAssocID="{11EDA686-1E5F-4A25-B7AF-F7D8D05EB06A}" presName="bgRect" presStyleLbl="bgShp" presStyleIdx="5" presStyleCnt="6"/>
      <dgm:spPr/>
    </dgm:pt>
    <dgm:pt modelId="{698C067D-26EC-4105-9D4B-CEB0217B7055}" type="pres">
      <dgm:prSet presAssocID="{11EDA686-1E5F-4A25-B7AF-F7D8D05EB06A}" presName="iconRect" presStyleLbl="node1" presStyleIdx="5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prechaun Hat"/>
        </a:ext>
      </dgm:extLst>
    </dgm:pt>
    <dgm:pt modelId="{B127D2AC-7CF5-427B-AE3A-DF3C2C73A12E}" type="pres">
      <dgm:prSet presAssocID="{11EDA686-1E5F-4A25-B7AF-F7D8D05EB06A}" presName="spaceRect" presStyleCnt="0"/>
      <dgm:spPr/>
    </dgm:pt>
    <dgm:pt modelId="{3B56D24F-2F39-4D35-9135-7A0B8A198743}" type="pres">
      <dgm:prSet presAssocID="{11EDA686-1E5F-4A25-B7AF-F7D8D05EB06A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26631C25-6D2F-4B3C-B011-7514FF33BC29}" type="presOf" srcId="{BA5CCDAA-9C74-4618-A2A6-467566D382DE}" destId="{81234335-A14F-4B04-92DD-8E0C62AC210D}" srcOrd="0" destOrd="0" presId="urn:microsoft.com/office/officeart/2018/2/layout/IconVerticalSolidList"/>
    <dgm:cxn modelId="{35869A26-A86F-4F86-AC5E-3E0158286944}" type="presOf" srcId="{A0AEC9E2-CE23-4F27-9A3D-48D92EF0073F}" destId="{98A6372F-8CDA-4234-839F-5F1384830950}" srcOrd="0" destOrd="0" presId="urn:microsoft.com/office/officeart/2018/2/layout/IconVerticalSolidList"/>
    <dgm:cxn modelId="{DFB85B32-A713-42CA-9DFA-F1AF5ACB96C9}" srcId="{BB04CCBF-E373-4DE7-94E9-26DA54943341}" destId="{A0AEC9E2-CE23-4F27-9A3D-48D92EF0073F}" srcOrd="3" destOrd="0" parTransId="{DE8AF5FE-E073-4640-897F-2A53E8113A82}" sibTransId="{1009E125-0801-494C-AF4A-C88E98A1D081}"/>
    <dgm:cxn modelId="{02FE7738-35FE-460F-8F3C-3276ED9277CA}" type="presOf" srcId="{74BD454B-38E9-4681-90F5-A51FB4CFBA26}" destId="{99FE38EB-96EB-476D-9BEC-736613235084}" srcOrd="0" destOrd="0" presId="urn:microsoft.com/office/officeart/2018/2/layout/IconVerticalSolidList"/>
    <dgm:cxn modelId="{93745594-E71C-4969-8B7C-2B73EE29C787}" type="presOf" srcId="{11EDA686-1E5F-4A25-B7AF-F7D8D05EB06A}" destId="{3B56D24F-2F39-4D35-9135-7A0B8A198743}" srcOrd="0" destOrd="0" presId="urn:microsoft.com/office/officeart/2018/2/layout/IconVerticalSolidList"/>
    <dgm:cxn modelId="{5356D99F-15AF-4924-AA48-8273D4477A64}" type="presOf" srcId="{495ABB42-FBDF-4B64-B02D-E8362B8595CF}" destId="{26579C07-90BA-48B6-A295-9940D99639F5}" srcOrd="0" destOrd="0" presId="urn:microsoft.com/office/officeart/2018/2/layout/IconVerticalSolidList"/>
    <dgm:cxn modelId="{02D835A4-F11D-4484-A466-98BEDB8C2EB3}" srcId="{BB04CCBF-E373-4DE7-94E9-26DA54943341}" destId="{495ABB42-FBDF-4B64-B02D-E8362B8595CF}" srcOrd="4" destOrd="0" parTransId="{9539F0B4-6060-4097-A3E5-2D11059933CB}" sibTransId="{06AEAF18-DD94-4FC3-BB01-2044015D630B}"/>
    <dgm:cxn modelId="{05B119BA-5A9A-4269-8D87-61F3CFF83D84}" srcId="{BB04CCBF-E373-4DE7-94E9-26DA54943341}" destId="{11EDA686-1E5F-4A25-B7AF-F7D8D05EB06A}" srcOrd="5" destOrd="0" parTransId="{3CBA9328-B56C-4103-BEE9-FD5EB3625343}" sibTransId="{4BB0BF16-18A6-43BE-A3EB-457C5194C662}"/>
    <dgm:cxn modelId="{E9D938C5-7DFC-4270-949A-65605FFA2BD2}" type="presOf" srcId="{BB04CCBF-E373-4DE7-94E9-26DA54943341}" destId="{0700442C-2AA5-42B0-8171-BF5716C955ED}" srcOrd="0" destOrd="0" presId="urn:microsoft.com/office/officeart/2018/2/layout/IconVerticalSolidList"/>
    <dgm:cxn modelId="{0C8075C9-E8AE-49CC-8E9E-DC4F35414907}" srcId="{BB04CCBF-E373-4DE7-94E9-26DA54943341}" destId="{74BD454B-38E9-4681-90F5-A51FB4CFBA26}" srcOrd="2" destOrd="0" parTransId="{9E4968E1-7935-4AC7-981E-7C2D1FCB96F9}" sibTransId="{A1AD1C6D-9C1C-4524-AA55-8DCFBB8C1CE5}"/>
    <dgm:cxn modelId="{636D43D1-93BB-43C7-8360-25E10A601707}" type="presOf" srcId="{BE34C9B7-D9B1-4EAD-8039-4DB2B76A25DD}" destId="{DDA515DF-C82B-453F-A587-28CC9E5C85EF}" srcOrd="0" destOrd="0" presId="urn:microsoft.com/office/officeart/2018/2/layout/IconVerticalSolidList"/>
    <dgm:cxn modelId="{66E543D4-BE38-446F-AE72-F3DD2FE27B57}" srcId="{BB04CCBF-E373-4DE7-94E9-26DA54943341}" destId="{BE34C9B7-D9B1-4EAD-8039-4DB2B76A25DD}" srcOrd="0" destOrd="0" parTransId="{2B22F122-949B-4E8C-A280-78F2ED94373D}" sibTransId="{DCC815B3-81BE-4741-810C-B35E78ECF5E6}"/>
    <dgm:cxn modelId="{66CEDFE4-F2F5-4042-9CD1-8EBEB38C78B4}" srcId="{BB04CCBF-E373-4DE7-94E9-26DA54943341}" destId="{BA5CCDAA-9C74-4618-A2A6-467566D382DE}" srcOrd="1" destOrd="0" parTransId="{92CCCADD-6E80-4BF1-8DBB-933617A2F16A}" sibTransId="{1C3F85EF-FC2D-43AC-85CC-30597DF7CE78}"/>
    <dgm:cxn modelId="{490E3D5F-6FB0-406E-9E75-02002F1C0E8B}" type="presParOf" srcId="{0700442C-2AA5-42B0-8171-BF5716C955ED}" destId="{EB29E679-9426-4B52-9C7D-13BF2BD8589A}" srcOrd="0" destOrd="0" presId="urn:microsoft.com/office/officeart/2018/2/layout/IconVerticalSolidList"/>
    <dgm:cxn modelId="{3B0036B5-AAF1-4747-9111-8AE053A4FD85}" type="presParOf" srcId="{EB29E679-9426-4B52-9C7D-13BF2BD8589A}" destId="{88A11E6A-6F39-4E96-9853-8D837E80B88A}" srcOrd="0" destOrd="0" presId="urn:microsoft.com/office/officeart/2018/2/layout/IconVerticalSolidList"/>
    <dgm:cxn modelId="{85FDA61B-B07D-4A44-AAEC-5DB3DBD7B647}" type="presParOf" srcId="{EB29E679-9426-4B52-9C7D-13BF2BD8589A}" destId="{B992028A-8643-4E6B-9BB8-0E78508D73A2}" srcOrd="1" destOrd="0" presId="urn:microsoft.com/office/officeart/2018/2/layout/IconVerticalSolidList"/>
    <dgm:cxn modelId="{B8E57A61-6C9E-4DE9-8F22-7DC196906093}" type="presParOf" srcId="{EB29E679-9426-4B52-9C7D-13BF2BD8589A}" destId="{41ABC15A-E11C-465B-8BDA-A19D6B2A7AA6}" srcOrd="2" destOrd="0" presId="urn:microsoft.com/office/officeart/2018/2/layout/IconVerticalSolidList"/>
    <dgm:cxn modelId="{76C6F3FC-B405-4425-A53D-3852A456227C}" type="presParOf" srcId="{EB29E679-9426-4B52-9C7D-13BF2BD8589A}" destId="{DDA515DF-C82B-453F-A587-28CC9E5C85EF}" srcOrd="3" destOrd="0" presId="urn:microsoft.com/office/officeart/2018/2/layout/IconVerticalSolidList"/>
    <dgm:cxn modelId="{4705EF0E-2E08-40F9-8B68-26E6F3F4446E}" type="presParOf" srcId="{0700442C-2AA5-42B0-8171-BF5716C955ED}" destId="{F7CA3D77-F690-4769-9B21-40E2F9197EED}" srcOrd="1" destOrd="0" presId="urn:microsoft.com/office/officeart/2018/2/layout/IconVerticalSolidList"/>
    <dgm:cxn modelId="{5BB72D27-A850-42F9-AAC5-8F6F3D45147E}" type="presParOf" srcId="{0700442C-2AA5-42B0-8171-BF5716C955ED}" destId="{8D819734-7D29-4E22-9938-A9FBBF5D5E84}" srcOrd="2" destOrd="0" presId="urn:microsoft.com/office/officeart/2018/2/layout/IconVerticalSolidList"/>
    <dgm:cxn modelId="{243D5682-841B-4654-87E2-240E9AF11543}" type="presParOf" srcId="{8D819734-7D29-4E22-9938-A9FBBF5D5E84}" destId="{8FBBCF6F-FFD6-46B6-BC3B-7108B00FC352}" srcOrd="0" destOrd="0" presId="urn:microsoft.com/office/officeart/2018/2/layout/IconVerticalSolidList"/>
    <dgm:cxn modelId="{89CD1946-B516-4BA5-9660-361AF3A30BE2}" type="presParOf" srcId="{8D819734-7D29-4E22-9938-A9FBBF5D5E84}" destId="{F8195450-581A-482B-8F0C-0FE019E341E3}" srcOrd="1" destOrd="0" presId="urn:microsoft.com/office/officeart/2018/2/layout/IconVerticalSolidList"/>
    <dgm:cxn modelId="{968A34D9-EB1A-4AA3-9293-44F064508377}" type="presParOf" srcId="{8D819734-7D29-4E22-9938-A9FBBF5D5E84}" destId="{B6CA7AC5-8888-4AF1-837B-BA6349B030DC}" srcOrd="2" destOrd="0" presId="urn:microsoft.com/office/officeart/2018/2/layout/IconVerticalSolidList"/>
    <dgm:cxn modelId="{F54CDB11-DDC9-4CD4-96C2-60249017029C}" type="presParOf" srcId="{8D819734-7D29-4E22-9938-A9FBBF5D5E84}" destId="{81234335-A14F-4B04-92DD-8E0C62AC210D}" srcOrd="3" destOrd="0" presId="urn:microsoft.com/office/officeart/2018/2/layout/IconVerticalSolidList"/>
    <dgm:cxn modelId="{0D86B523-0191-4085-A7C2-624FE4DCEC72}" type="presParOf" srcId="{0700442C-2AA5-42B0-8171-BF5716C955ED}" destId="{F9366E2D-6BF1-4004-8A7B-DF817B13BBB9}" srcOrd="3" destOrd="0" presId="urn:microsoft.com/office/officeart/2018/2/layout/IconVerticalSolidList"/>
    <dgm:cxn modelId="{F6C0338C-D2D1-4C89-9682-A9F842122588}" type="presParOf" srcId="{0700442C-2AA5-42B0-8171-BF5716C955ED}" destId="{4C651F38-D8DE-4C99-845B-A1E639437BE5}" srcOrd="4" destOrd="0" presId="urn:microsoft.com/office/officeart/2018/2/layout/IconVerticalSolidList"/>
    <dgm:cxn modelId="{C39079E7-C390-4CB4-923E-16FE75117BF1}" type="presParOf" srcId="{4C651F38-D8DE-4C99-845B-A1E639437BE5}" destId="{4FE6999B-2B89-4898-BEFE-7D57B67607A9}" srcOrd="0" destOrd="0" presId="urn:microsoft.com/office/officeart/2018/2/layout/IconVerticalSolidList"/>
    <dgm:cxn modelId="{664C16F5-EDF1-41AD-9E76-56CAA23B47B4}" type="presParOf" srcId="{4C651F38-D8DE-4C99-845B-A1E639437BE5}" destId="{407FB957-1152-410A-9170-8EEE0DE1C1B6}" srcOrd="1" destOrd="0" presId="urn:microsoft.com/office/officeart/2018/2/layout/IconVerticalSolidList"/>
    <dgm:cxn modelId="{0941DB62-F551-4221-9AB1-A00397BAD4C3}" type="presParOf" srcId="{4C651F38-D8DE-4C99-845B-A1E639437BE5}" destId="{2367A9C5-691B-4895-83BD-9A0B0FF7B73E}" srcOrd="2" destOrd="0" presId="urn:microsoft.com/office/officeart/2018/2/layout/IconVerticalSolidList"/>
    <dgm:cxn modelId="{C585D443-DD77-475B-8100-DE33A0E03B41}" type="presParOf" srcId="{4C651F38-D8DE-4C99-845B-A1E639437BE5}" destId="{99FE38EB-96EB-476D-9BEC-736613235084}" srcOrd="3" destOrd="0" presId="urn:microsoft.com/office/officeart/2018/2/layout/IconVerticalSolidList"/>
    <dgm:cxn modelId="{C337D193-CC90-4EA8-9641-2A5B68309389}" type="presParOf" srcId="{0700442C-2AA5-42B0-8171-BF5716C955ED}" destId="{B7A4EAFB-9690-4D22-8D31-D64F4A8B3DFD}" srcOrd="5" destOrd="0" presId="urn:microsoft.com/office/officeart/2018/2/layout/IconVerticalSolidList"/>
    <dgm:cxn modelId="{7763B51A-EC4C-4316-8BF2-912293740CED}" type="presParOf" srcId="{0700442C-2AA5-42B0-8171-BF5716C955ED}" destId="{99C04B38-5270-4E3E-8DBB-D5E96EF83631}" srcOrd="6" destOrd="0" presId="urn:microsoft.com/office/officeart/2018/2/layout/IconVerticalSolidList"/>
    <dgm:cxn modelId="{15C35C09-7269-4655-9F3D-AC803E47665D}" type="presParOf" srcId="{99C04B38-5270-4E3E-8DBB-D5E96EF83631}" destId="{18BF697E-ABE6-414F-AD4B-D578D378F0C6}" srcOrd="0" destOrd="0" presId="urn:microsoft.com/office/officeart/2018/2/layout/IconVerticalSolidList"/>
    <dgm:cxn modelId="{47ED082B-3025-4AE9-BCBA-9606AB309052}" type="presParOf" srcId="{99C04B38-5270-4E3E-8DBB-D5E96EF83631}" destId="{63389078-64AA-459B-B4F4-22696DCC7069}" srcOrd="1" destOrd="0" presId="urn:microsoft.com/office/officeart/2018/2/layout/IconVerticalSolidList"/>
    <dgm:cxn modelId="{7EDBFA96-52D2-4B10-8740-9AA3AE076678}" type="presParOf" srcId="{99C04B38-5270-4E3E-8DBB-D5E96EF83631}" destId="{64DEDD88-A424-41F6-B597-1AAEF920D56F}" srcOrd="2" destOrd="0" presId="urn:microsoft.com/office/officeart/2018/2/layout/IconVerticalSolidList"/>
    <dgm:cxn modelId="{80A8B386-5BEB-462D-B3FB-E7FF29C509D9}" type="presParOf" srcId="{99C04B38-5270-4E3E-8DBB-D5E96EF83631}" destId="{98A6372F-8CDA-4234-839F-5F1384830950}" srcOrd="3" destOrd="0" presId="urn:microsoft.com/office/officeart/2018/2/layout/IconVerticalSolidList"/>
    <dgm:cxn modelId="{B7D7B6B1-B715-4378-A5A9-AB94ACE53247}" type="presParOf" srcId="{0700442C-2AA5-42B0-8171-BF5716C955ED}" destId="{3843D4F4-83EB-4FE8-A8D4-BB49A87581D2}" srcOrd="7" destOrd="0" presId="urn:microsoft.com/office/officeart/2018/2/layout/IconVerticalSolidList"/>
    <dgm:cxn modelId="{46DFEF41-1A31-46B2-B662-11BDBED38968}" type="presParOf" srcId="{0700442C-2AA5-42B0-8171-BF5716C955ED}" destId="{8A95F823-B2FD-4C36-BAA7-7F95BDFB1826}" srcOrd="8" destOrd="0" presId="urn:microsoft.com/office/officeart/2018/2/layout/IconVerticalSolidList"/>
    <dgm:cxn modelId="{F4A8EA1C-8AB0-4E7A-B23E-F09FF294617B}" type="presParOf" srcId="{8A95F823-B2FD-4C36-BAA7-7F95BDFB1826}" destId="{BFE7F22B-A3CA-44CB-A1DB-2C31E28A4FA9}" srcOrd="0" destOrd="0" presId="urn:microsoft.com/office/officeart/2018/2/layout/IconVerticalSolidList"/>
    <dgm:cxn modelId="{B15CD298-9E5C-445F-85E6-E1915424F44F}" type="presParOf" srcId="{8A95F823-B2FD-4C36-BAA7-7F95BDFB1826}" destId="{F5FF486B-6273-450F-87D5-A7AA364B9CD8}" srcOrd="1" destOrd="0" presId="urn:microsoft.com/office/officeart/2018/2/layout/IconVerticalSolidList"/>
    <dgm:cxn modelId="{E8401DF3-FF11-4366-8B86-D4B7F4FECFAA}" type="presParOf" srcId="{8A95F823-B2FD-4C36-BAA7-7F95BDFB1826}" destId="{7CFCA092-AAB4-4E71-B15D-66EEBBEC4CB2}" srcOrd="2" destOrd="0" presId="urn:microsoft.com/office/officeart/2018/2/layout/IconVerticalSolidList"/>
    <dgm:cxn modelId="{A5C97F57-392C-4222-8346-EC4D31321F39}" type="presParOf" srcId="{8A95F823-B2FD-4C36-BAA7-7F95BDFB1826}" destId="{26579C07-90BA-48B6-A295-9940D99639F5}" srcOrd="3" destOrd="0" presId="urn:microsoft.com/office/officeart/2018/2/layout/IconVerticalSolidList"/>
    <dgm:cxn modelId="{8155CDEE-CC77-4EF5-B93B-516D62773A44}" type="presParOf" srcId="{0700442C-2AA5-42B0-8171-BF5716C955ED}" destId="{C10B3658-EF7D-41B5-8D34-94B169F77888}" srcOrd="9" destOrd="0" presId="urn:microsoft.com/office/officeart/2018/2/layout/IconVerticalSolidList"/>
    <dgm:cxn modelId="{A9500D6C-642C-489D-8770-0D621E4BFA0D}" type="presParOf" srcId="{0700442C-2AA5-42B0-8171-BF5716C955ED}" destId="{E1B21305-B112-4BE8-BAFC-C28556784475}" srcOrd="10" destOrd="0" presId="urn:microsoft.com/office/officeart/2018/2/layout/IconVerticalSolidList"/>
    <dgm:cxn modelId="{9956564E-5953-43FA-B0DC-E1325D1E3ECF}" type="presParOf" srcId="{E1B21305-B112-4BE8-BAFC-C28556784475}" destId="{52DCCB46-8D10-4FEB-8D16-43EE43853EC0}" srcOrd="0" destOrd="0" presId="urn:microsoft.com/office/officeart/2018/2/layout/IconVerticalSolidList"/>
    <dgm:cxn modelId="{88A75C59-08F2-488D-AAED-BF5C757007E8}" type="presParOf" srcId="{E1B21305-B112-4BE8-BAFC-C28556784475}" destId="{698C067D-26EC-4105-9D4B-CEB0217B7055}" srcOrd="1" destOrd="0" presId="urn:microsoft.com/office/officeart/2018/2/layout/IconVerticalSolidList"/>
    <dgm:cxn modelId="{99C78D59-4B7C-432E-A352-0C315B85CCB6}" type="presParOf" srcId="{E1B21305-B112-4BE8-BAFC-C28556784475}" destId="{B127D2AC-7CF5-427B-AE3A-DF3C2C73A12E}" srcOrd="2" destOrd="0" presId="urn:microsoft.com/office/officeart/2018/2/layout/IconVerticalSolidList"/>
    <dgm:cxn modelId="{4DBD73E0-1C80-4848-93E6-0FC8D8F4A5F6}" type="presParOf" srcId="{E1B21305-B112-4BE8-BAFC-C28556784475}" destId="{3B56D24F-2F39-4D35-9135-7A0B8A19874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8ED00C-5C6D-4334-8851-8417D83F242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CDF98BAD-A887-4C19-AE0F-D42FB6A0E6FD}" type="pres">
      <dgm:prSet presAssocID="{878ED00C-5C6D-4334-8851-8417D83F2424}" presName="root" presStyleCnt="0">
        <dgm:presLayoutVars>
          <dgm:dir/>
          <dgm:resizeHandles val="exact"/>
        </dgm:presLayoutVars>
      </dgm:prSet>
      <dgm:spPr/>
    </dgm:pt>
  </dgm:ptLst>
  <dgm:cxnLst>
    <dgm:cxn modelId="{9A8BA460-41FF-4594-A625-273A897A0FDD}" type="presOf" srcId="{878ED00C-5C6D-4334-8851-8417D83F2424}" destId="{CDF98BAD-A887-4C19-AE0F-D42FB6A0E6FD}" srcOrd="0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8ED00C-5C6D-4334-8851-8417D83F242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AF7A88D9-6C42-4462-A049-2CE56E6E37E3}">
      <dgm:prSet/>
      <dgm:spPr/>
      <dgm:t>
        <a:bodyPr/>
        <a:lstStyle/>
        <a:p>
          <a:r>
            <a:rPr lang="en-GB" dirty="0"/>
            <a:t>Implementation Plan  - In progress</a:t>
          </a:r>
          <a:endParaRPr lang="en-US" dirty="0"/>
        </a:p>
      </dgm:t>
    </dgm:pt>
    <dgm:pt modelId="{C8291D33-DFB4-453D-A604-DC0EFDA72EE9}" type="parTrans" cxnId="{99BE4581-65D2-4C79-B32F-F8EA754D601B}">
      <dgm:prSet/>
      <dgm:spPr/>
      <dgm:t>
        <a:bodyPr/>
        <a:lstStyle/>
        <a:p>
          <a:endParaRPr lang="en-US"/>
        </a:p>
      </dgm:t>
    </dgm:pt>
    <dgm:pt modelId="{9B126E1B-E7B4-45F8-8E89-501DA41070BF}" type="sibTrans" cxnId="{99BE4581-65D2-4C79-B32F-F8EA754D601B}">
      <dgm:prSet/>
      <dgm:spPr/>
      <dgm:t>
        <a:bodyPr/>
        <a:lstStyle/>
        <a:p>
          <a:endParaRPr lang="en-US"/>
        </a:p>
      </dgm:t>
    </dgm:pt>
    <dgm:pt modelId="{AA7C75E5-0737-46AA-B023-56D20FA20522}">
      <dgm:prSet/>
      <dgm:spPr/>
      <dgm:t>
        <a:bodyPr/>
        <a:lstStyle/>
        <a:p>
          <a:r>
            <a:rPr lang="en-GB" dirty="0"/>
            <a:t>Monitoring framework – Established</a:t>
          </a:r>
          <a:endParaRPr lang="en-US" dirty="0"/>
        </a:p>
      </dgm:t>
    </dgm:pt>
    <dgm:pt modelId="{D2B72F7B-22A0-46A3-9DB6-1E33FE38265F}" type="parTrans" cxnId="{325A7A70-91E4-46B9-82E2-DAEB50D54614}">
      <dgm:prSet/>
      <dgm:spPr/>
      <dgm:t>
        <a:bodyPr/>
        <a:lstStyle/>
        <a:p>
          <a:endParaRPr lang="en-US"/>
        </a:p>
      </dgm:t>
    </dgm:pt>
    <dgm:pt modelId="{74884C7F-C2DA-44EC-96BF-8936A06C6A1B}" type="sibTrans" cxnId="{325A7A70-91E4-46B9-82E2-DAEB50D54614}">
      <dgm:prSet/>
      <dgm:spPr/>
      <dgm:t>
        <a:bodyPr/>
        <a:lstStyle/>
        <a:p>
          <a:endParaRPr lang="en-US"/>
        </a:p>
      </dgm:t>
    </dgm:pt>
    <dgm:pt modelId="{1D805638-13A5-4861-930C-80FA77DFF86E}">
      <dgm:prSet/>
      <dgm:spPr/>
      <dgm:t>
        <a:bodyPr/>
        <a:lstStyle/>
        <a:p>
          <a:r>
            <a:rPr lang="en-GB" dirty="0"/>
            <a:t>Stakeholder engagement – active</a:t>
          </a:r>
          <a:endParaRPr lang="en-US" dirty="0"/>
        </a:p>
      </dgm:t>
    </dgm:pt>
    <dgm:pt modelId="{5F7E0B2A-51A0-4023-9996-8126DFBAC294}" type="parTrans" cxnId="{B2281375-EFA1-446A-B5F8-06B265518169}">
      <dgm:prSet/>
      <dgm:spPr/>
      <dgm:t>
        <a:bodyPr/>
        <a:lstStyle/>
        <a:p>
          <a:endParaRPr lang="en-US"/>
        </a:p>
      </dgm:t>
    </dgm:pt>
    <dgm:pt modelId="{72A0B2DE-190F-4097-8753-ABDA7F730069}" type="sibTrans" cxnId="{B2281375-EFA1-446A-B5F8-06B265518169}">
      <dgm:prSet/>
      <dgm:spPr/>
      <dgm:t>
        <a:bodyPr/>
        <a:lstStyle/>
        <a:p>
          <a:endParaRPr lang="en-US"/>
        </a:p>
      </dgm:t>
    </dgm:pt>
    <dgm:pt modelId="{8EFD455B-67E7-4038-B161-D2B6AAA8A2B4}">
      <dgm:prSet/>
      <dgm:spPr/>
      <dgm:t>
        <a:bodyPr/>
        <a:lstStyle/>
        <a:p>
          <a:r>
            <a:rPr lang="en-GB" dirty="0"/>
            <a:t>Bi-annual reporting</a:t>
          </a:r>
          <a:endParaRPr lang="en-US" dirty="0"/>
        </a:p>
      </dgm:t>
    </dgm:pt>
    <dgm:pt modelId="{ED53D59A-0BAC-40FD-A9C3-5E0A88B21704}" type="parTrans" cxnId="{D0239AF3-5025-4175-A1A9-BA975C2C1780}">
      <dgm:prSet/>
      <dgm:spPr/>
      <dgm:t>
        <a:bodyPr/>
        <a:lstStyle/>
        <a:p>
          <a:endParaRPr lang="en-US"/>
        </a:p>
      </dgm:t>
    </dgm:pt>
    <dgm:pt modelId="{C8EB3306-2A33-4976-AF65-D22AB1B8170F}" type="sibTrans" cxnId="{D0239AF3-5025-4175-A1A9-BA975C2C1780}">
      <dgm:prSet/>
      <dgm:spPr/>
      <dgm:t>
        <a:bodyPr/>
        <a:lstStyle/>
        <a:p>
          <a:endParaRPr lang="en-US"/>
        </a:p>
      </dgm:t>
    </dgm:pt>
    <dgm:pt modelId="{CDF98BAD-A887-4C19-AE0F-D42FB6A0E6FD}" type="pres">
      <dgm:prSet presAssocID="{878ED00C-5C6D-4334-8851-8417D83F2424}" presName="root" presStyleCnt="0">
        <dgm:presLayoutVars>
          <dgm:dir/>
          <dgm:resizeHandles val="exact"/>
        </dgm:presLayoutVars>
      </dgm:prSet>
      <dgm:spPr/>
    </dgm:pt>
    <dgm:pt modelId="{C7BAC06C-F8D3-4E66-94E2-FDACC5C25B1A}" type="pres">
      <dgm:prSet presAssocID="{AF7A88D9-6C42-4462-A049-2CE56E6E37E3}" presName="compNode" presStyleCnt="0"/>
      <dgm:spPr/>
    </dgm:pt>
    <dgm:pt modelId="{519ACC1C-10D2-4B9D-AA62-72D4D6DBDC1F}" type="pres">
      <dgm:prSet presAssocID="{AF7A88D9-6C42-4462-A049-2CE56E6E37E3}" presName="bgRect" presStyleLbl="bgShp" presStyleIdx="0" presStyleCnt="4"/>
      <dgm:spPr/>
    </dgm:pt>
    <dgm:pt modelId="{BE0352E1-E756-4C84-94CE-E7C61ABE0EE5}" type="pres">
      <dgm:prSet presAssocID="{AF7A88D9-6C42-4462-A049-2CE56E6E37E3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57E6899B-5D14-4C1A-B7AF-DF52B3E1BE67}" type="pres">
      <dgm:prSet presAssocID="{AF7A88D9-6C42-4462-A049-2CE56E6E37E3}" presName="spaceRect" presStyleCnt="0"/>
      <dgm:spPr/>
    </dgm:pt>
    <dgm:pt modelId="{1D3EB8F2-F4F0-415F-8487-015B62FF0FA0}" type="pres">
      <dgm:prSet presAssocID="{AF7A88D9-6C42-4462-A049-2CE56E6E37E3}" presName="parTx" presStyleLbl="revTx" presStyleIdx="0" presStyleCnt="4">
        <dgm:presLayoutVars>
          <dgm:chMax val="0"/>
          <dgm:chPref val="0"/>
        </dgm:presLayoutVars>
      </dgm:prSet>
      <dgm:spPr/>
    </dgm:pt>
    <dgm:pt modelId="{CABCD318-36D9-4138-8C0A-2B51049D3232}" type="pres">
      <dgm:prSet presAssocID="{9B126E1B-E7B4-45F8-8E89-501DA41070BF}" presName="sibTrans" presStyleCnt="0"/>
      <dgm:spPr/>
    </dgm:pt>
    <dgm:pt modelId="{CF2E57FE-A91A-403E-9089-16F6459A3348}" type="pres">
      <dgm:prSet presAssocID="{AA7C75E5-0737-46AA-B023-56D20FA20522}" presName="compNode" presStyleCnt="0"/>
      <dgm:spPr/>
    </dgm:pt>
    <dgm:pt modelId="{94ACCBE9-DED6-45D2-8BE2-6FC27186FB87}" type="pres">
      <dgm:prSet presAssocID="{AA7C75E5-0737-46AA-B023-56D20FA20522}" presName="bgRect" presStyleLbl="bgShp" presStyleIdx="1" presStyleCnt="4"/>
      <dgm:spPr/>
    </dgm:pt>
    <dgm:pt modelId="{5E510E96-20FC-42AF-A772-A64D1B71F24F}" type="pres">
      <dgm:prSet presAssocID="{AA7C75E5-0737-46AA-B023-56D20FA20522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ye"/>
        </a:ext>
      </dgm:extLst>
    </dgm:pt>
    <dgm:pt modelId="{8E4F3EF8-57B3-47DE-B5B8-5FB32FD8A672}" type="pres">
      <dgm:prSet presAssocID="{AA7C75E5-0737-46AA-B023-56D20FA20522}" presName="spaceRect" presStyleCnt="0"/>
      <dgm:spPr/>
    </dgm:pt>
    <dgm:pt modelId="{286810D8-D616-4459-8236-DBBFCD2BA8B9}" type="pres">
      <dgm:prSet presAssocID="{AA7C75E5-0737-46AA-B023-56D20FA20522}" presName="parTx" presStyleLbl="revTx" presStyleIdx="1" presStyleCnt="4">
        <dgm:presLayoutVars>
          <dgm:chMax val="0"/>
          <dgm:chPref val="0"/>
        </dgm:presLayoutVars>
      </dgm:prSet>
      <dgm:spPr/>
    </dgm:pt>
    <dgm:pt modelId="{1EABD6F4-484D-489D-A1E4-47250BA7A27F}" type="pres">
      <dgm:prSet presAssocID="{74884C7F-C2DA-44EC-96BF-8936A06C6A1B}" presName="sibTrans" presStyleCnt="0"/>
      <dgm:spPr/>
    </dgm:pt>
    <dgm:pt modelId="{63618542-D894-40FA-AC56-E9C00F66753C}" type="pres">
      <dgm:prSet presAssocID="{1D805638-13A5-4861-930C-80FA77DFF86E}" presName="compNode" presStyleCnt="0"/>
      <dgm:spPr/>
    </dgm:pt>
    <dgm:pt modelId="{7A1A0990-DB8E-42EA-9ED7-57626DECB7A8}" type="pres">
      <dgm:prSet presAssocID="{1D805638-13A5-4861-930C-80FA77DFF86E}" presName="bgRect" presStyleLbl="bgShp" presStyleIdx="2" presStyleCnt="4"/>
      <dgm:spPr/>
    </dgm:pt>
    <dgm:pt modelId="{9D39A836-B49F-4E84-ACC8-8992E2767F7F}" type="pres">
      <dgm:prSet presAssocID="{1D805638-13A5-4861-930C-80FA77DFF86E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58668B42-CD9C-45F5-A572-430AFFBB48B8}" type="pres">
      <dgm:prSet presAssocID="{1D805638-13A5-4861-930C-80FA77DFF86E}" presName="spaceRect" presStyleCnt="0"/>
      <dgm:spPr/>
    </dgm:pt>
    <dgm:pt modelId="{C6FD53EC-33B4-4A46-B06E-75233A2496E1}" type="pres">
      <dgm:prSet presAssocID="{1D805638-13A5-4861-930C-80FA77DFF86E}" presName="parTx" presStyleLbl="revTx" presStyleIdx="2" presStyleCnt="4">
        <dgm:presLayoutVars>
          <dgm:chMax val="0"/>
          <dgm:chPref val="0"/>
        </dgm:presLayoutVars>
      </dgm:prSet>
      <dgm:spPr/>
    </dgm:pt>
    <dgm:pt modelId="{650F71F7-C91C-4E2D-8779-023B3D5FDB83}" type="pres">
      <dgm:prSet presAssocID="{72A0B2DE-190F-4097-8753-ABDA7F730069}" presName="sibTrans" presStyleCnt="0"/>
      <dgm:spPr/>
    </dgm:pt>
    <dgm:pt modelId="{1F1CCC2D-3CDD-4A25-AF6A-4ED5670EF8F6}" type="pres">
      <dgm:prSet presAssocID="{8EFD455B-67E7-4038-B161-D2B6AAA8A2B4}" presName="compNode" presStyleCnt="0"/>
      <dgm:spPr/>
    </dgm:pt>
    <dgm:pt modelId="{9C3F5843-986E-4F68-A13A-D7BA0FB21189}" type="pres">
      <dgm:prSet presAssocID="{8EFD455B-67E7-4038-B161-D2B6AAA8A2B4}" presName="bgRect" presStyleLbl="bgShp" presStyleIdx="3" presStyleCnt="4"/>
      <dgm:spPr/>
    </dgm:pt>
    <dgm:pt modelId="{415FB339-B371-4A08-B968-367BF823BD7E}" type="pres">
      <dgm:prSet presAssocID="{8EFD455B-67E7-4038-B161-D2B6AAA8A2B4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85FA7F21-01B7-4C9E-8B47-67146D98AB33}" type="pres">
      <dgm:prSet presAssocID="{8EFD455B-67E7-4038-B161-D2B6AAA8A2B4}" presName="spaceRect" presStyleCnt="0"/>
      <dgm:spPr/>
    </dgm:pt>
    <dgm:pt modelId="{9B174D95-968D-4475-A03F-1BD078AD5049}" type="pres">
      <dgm:prSet presAssocID="{8EFD455B-67E7-4038-B161-D2B6AAA8A2B4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8E6D0802-5DBA-4ADA-8DE8-1571C368E711}" type="presOf" srcId="{1D805638-13A5-4861-930C-80FA77DFF86E}" destId="{C6FD53EC-33B4-4A46-B06E-75233A2496E1}" srcOrd="0" destOrd="0" presId="urn:microsoft.com/office/officeart/2018/2/layout/IconVerticalSolidList"/>
    <dgm:cxn modelId="{D9C0C212-C33E-4A6A-9709-BAB056014E1B}" type="presOf" srcId="{AF7A88D9-6C42-4462-A049-2CE56E6E37E3}" destId="{1D3EB8F2-F4F0-415F-8487-015B62FF0FA0}" srcOrd="0" destOrd="0" presId="urn:microsoft.com/office/officeart/2018/2/layout/IconVerticalSolidList"/>
    <dgm:cxn modelId="{9A8BA460-41FF-4594-A625-273A897A0FDD}" type="presOf" srcId="{878ED00C-5C6D-4334-8851-8417D83F2424}" destId="{CDF98BAD-A887-4C19-AE0F-D42FB6A0E6FD}" srcOrd="0" destOrd="0" presId="urn:microsoft.com/office/officeart/2018/2/layout/IconVerticalSolidList"/>
    <dgm:cxn modelId="{325A7A70-91E4-46B9-82E2-DAEB50D54614}" srcId="{878ED00C-5C6D-4334-8851-8417D83F2424}" destId="{AA7C75E5-0737-46AA-B023-56D20FA20522}" srcOrd="1" destOrd="0" parTransId="{D2B72F7B-22A0-46A3-9DB6-1E33FE38265F}" sibTransId="{74884C7F-C2DA-44EC-96BF-8936A06C6A1B}"/>
    <dgm:cxn modelId="{B2281375-EFA1-446A-B5F8-06B265518169}" srcId="{878ED00C-5C6D-4334-8851-8417D83F2424}" destId="{1D805638-13A5-4861-930C-80FA77DFF86E}" srcOrd="2" destOrd="0" parTransId="{5F7E0B2A-51A0-4023-9996-8126DFBAC294}" sibTransId="{72A0B2DE-190F-4097-8753-ABDA7F730069}"/>
    <dgm:cxn modelId="{99BE4581-65D2-4C79-B32F-F8EA754D601B}" srcId="{878ED00C-5C6D-4334-8851-8417D83F2424}" destId="{AF7A88D9-6C42-4462-A049-2CE56E6E37E3}" srcOrd="0" destOrd="0" parTransId="{C8291D33-DFB4-453D-A604-DC0EFDA72EE9}" sibTransId="{9B126E1B-E7B4-45F8-8E89-501DA41070BF}"/>
    <dgm:cxn modelId="{1999DDA5-B0D4-4F5A-87C5-F3CBDBD172E3}" type="presOf" srcId="{8EFD455B-67E7-4038-B161-D2B6AAA8A2B4}" destId="{9B174D95-968D-4475-A03F-1BD078AD5049}" srcOrd="0" destOrd="0" presId="urn:microsoft.com/office/officeart/2018/2/layout/IconVerticalSolidList"/>
    <dgm:cxn modelId="{6F8BFBBB-5CA5-4A0D-BA3C-C574E56D30FB}" type="presOf" srcId="{AA7C75E5-0737-46AA-B023-56D20FA20522}" destId="{286810D8-D616-4459-8236-DBBFCD2BA8B9}" srcOrd="0" destOrd="0" presId="urn:microsoft.com/office/officeart/2018/2/layout/IconVerticalSolidList"/>
    <dgm:cxn modelId="{D0239AF3-5025-4175-A1A9-BA975C2C1780}" srcId="{878ED00C-5C6D-4334-8851-8417D83F2424}" destId="{8EFD455B-67E7-4038-B161-D2B6AAA8A2B4}" srcOrd="3" destOrd="0" parTransId="{ED53D59A-0BAC-40FD-A9C3-5E0A88B21704}" sibTransId="{C8EB3306-2A33-4976-AF65-D22AB1B8170F}"/>
    <dgm:cxn modelId="{B0C3B9F3-3055-48A1-B9E6-4BACA5D15632}" type="presParOf" srcId="{CDF98BAD-A887-4C19-AE0F-D42FB6A0E6FD}" destId="{C7BAC06C-F8D3-4E66-94E2-FDACC5C25B1A}" srcOrd="0" destOrd="0" presId="urn:microsoft.com/office/officeart/2018/2/layout/IconVerticalSolidList"/>
    <dgm:cxn modelId="{39A78EC7-3F14-4014-89D1-60DB3393E501}" type="presParOf" srcId="{C7BAC06C-F8D3-4E66-94E2-FDACC5C25B1A}" destId="{519ACC1C-10D2-4B9D-AA62-72D4D6DBDC1F}" srcOrd="0" destOrd="0" presId="urn:microsoft.com/office/officeart/2018/2/layout/IconVerticalSolidList"/>
    <dgm:cxn modelId="{3AEFF69E-5C73-46A0-821E-16BD73A8A434}" type="presParOf" srcId="{C7BAC06C-F8D3-4E66-94E2-FDACC5C25B1A}" destId="{BE0352E1-E756-4C84-94CE-E7C61ABE0EE5}" srcOrd="1" destOrd="0" presId="urn:microsoft.com/office/officeart/2018/2/layout/IconVerticalSolidList"/>
    <dgm:cxn modelId="{593678C9-A98C-4D02-878E-177CF710F3CE}" type="presParOf" srcId="{C7BAC06C-F8D3-4E66-94E2-FDACC5C25B1A}" destId="{57E6899B-5D14-4C1A-B7AF-DF52B3E1BE67}" srcOrd="2" destOrd="0" presId="urn:microsoft.com/office/officeart/2018/2/layout/IconVerticalSolidList"/>
    <dgm:cxn modelId="{52FCF609-66B2-492E-8871-4B98A2D6284E}" type="presParOf" srcId="{C7BAC06C-F8D3-4E66-94E2-FDACC5C25B1A}" destId="{1D3EB8F2-F4F0-415F-8487-015B62FF0FA0}" srcOrd="3" destOrd="0" presId="urn:microsoft.com/office/officeart/2018/2/layout/IconVerticalSolidList"/>
    <dgm:cxn modelId="{8E860179-B980-4B52-8807-E556AD1492F7}" type="presParOf" srcId="{CDF98BAD-A887-4C19-AE0F-D42FB6A0E6FD}" destId="{CABCD318-36D9-4138-8C0A-2B51049D3232}" srcOrd="1" destOrd="0" presId="urn:microsoft.com/office/officeart/2018/2/layout/IconVerticalSolidList"/>
    <dgm:cxn modelId="{82792248-EFDD-4739-8259-773A06DAB30D}" type="presParOf" srcId="{CDF98BAD-A887-4C19-AE0F-D42FB6A0E6FD}" destId="{CF2E57FE-A91A-403E-9089-16F6459A3348}" srcOrd="2" destOrd="0" presId="urn:microsoft.com/office/officeart/2018/2/layout/IconVerticalSolidList"/>
    <dgm:cxn modelId="{8CA20C00-6F1A-4562-A77E-3D5400606195}" type="presParOf" srcId="{CF2E57FE-A91A-403E-9089-16F6459A3348}" destId="{94ACCBE9-DED6-45D2-8BE2-6FC27186FB87}" srcOrd="0" destOrd="0" presId="urn:microsoft.com/office/officeart/2018/2/layout/IconVerticalSolidList"/>
    <dgm:cxn modelId="{F8EC7AEF-D128-496C-97E7-20DBE969174D}" type="presParOf" srcId="{CF2E57FE-A91A-403E-9089-16F6459A3348}" destId="{5E510E96-20FC-42AF-A772-A64D1B71F24F}" srcOrd="1" destOrd="0" presId="urn:microsoft.com/office/officeart/2018/2/layout/IconVerticalSolidList"/>
    <dgm:cxn modelId="{44554F65-91A7-49AE-8FCE-616843EE8E28}" type="presParOf" srcId="{CF2E57FE-A91A-403E-9089-16F6459A3348}" destId="{8E4F3EF8-57B3-47DE-B5B8-5FB32FD8A672}" srcOrd="2" destOrd="0" presId="urn:microsoft.com/office/officeart/2018/2/layout/IconVerticalSolidList"/>
    <dgm:cxn modelId="{C0FC36D0-F54E-4FB4-9286-307BFE855850}" type="presParOf" srcId="{CF2E57FE-A91A-403E-9089-16F6459A3348}" destId="{286810D8-D616-4459-8236-DBBFCD2BA8B9}" srcOrd="3" destOrd="0" presId="urn:microsoft.com/office/officeart/2018/2/layout/IconVerticalSolidList"/>
    <dgm:cxn modelId="{1DBD8148-B719-4A99-B7AB-A644512E2F69}" type="presParOf" srcId="{CDF98BAD-A887-4C19-AE0F-D42FB6A0E6FD}" destId="{1EABD6F4-484D-489D-A1E4-47250BA7A27F}" srcOrd="3" destOrd="0" presId="urn:microsoft.com/office/officeart/2018/2/layout/IconVerticalSolidList"/>
    <dgm:cxn modelId="{35E3C5A3-CC52-4FBB-865C-4EE60453CCFB}" type="presParOf" srcId="{CDF98BAD-A887-4C19-AE0F-D42FB6A0E6FD}" destId="{63618542-D894-40FA-AC56-E9C00F66753C}" srcOrd="4" destOrd="0" presId="urn:microsoft.com/office/officeart/2018/2/layout/IconVerticalSolidList"/>
    <dgm:cxn modelId="{EA4045D3-C3B1-4205-8D55-61A9B405305B}" type="presParOf" srcId="{63618542-D894-40FA-AC56-E9C00F66753C}" destId="{7A1A0990-DB8E-42EA-9ED7-57626DECB7A8}" srcOrd="0" destOrd="0" presId="urn:microsoft.com/office/officeart/2018/2/layout/IconVerticalSolidList"/>
    <dgm:cxn modelId="{D15673DE-58AC-473E-80DD-8FA031A9E0C7}" type="presParOf" srcId="{63618542-D894-40FA-AC56-E9C00F66753C}" destId="{9D39A836-B49F-4E84-ACC8-8992E2767F7F}" srcOrd="1" destOrd="0" presId="urn:microsoft.com/office/officeart/2018/2/layout/IconVerticalSolidList"/>
    <dgm:cxn modelId="{F880E6E0-E179-49E6-9B2D-8B8A3EF3F5A8}" type="presParOf" srcId="{63618542-D894-40FA-AC56-E9C00F66753C}" destId="{58668B42-CD9C-45F5-A572-430AFFBB48B8}" srcOrd="2" destOrd="0" presId="urn:microsoft.com/office/officeart/2018/2/layout/IconVerticalSolidList"/>
    <dgm:cxn modelId="{1CFF62D0-F309-4B44-A1B2-BF1879C4874A}" type="presParOf" srcId="{63618542-D894-40FA-AC56-E9C00F66753C}" destId="{C6FD53EC-33B4-4A46-B06E-75233A2496E1}" srcOrd="3" destOrd="0" presId="urn:microsoft.com/office/officeart/2018/2/layout/IconVerticalSolidList"/>
    <dgm:cxn modelId="{4B8041EF-86F5-4F4A-A99F-51827D4119FF}" type="presParOf" srcId="{CDF98BAD-A887-4C19-AE0F-D42FB6A0E6FD}" destId="{650F71F7-C91C-4E2D-8779-023B3D5FDB83}" srcOrd="5" destOrd="0" presId="urn:microsoft.com/office/officeart/2018/2/layout/IconVerticalSolidList"/>
    <dgm:cxn modelId="{68F3EF33-D30E-4EF4-8B85-3DFF0B12DA39}" type="presParOf" srcId="{CDF98BAD-A887-4C19-AE0F-D42FB6A0E6FD}" destId="{1F1CCC2D-3CDD-4A25-AF6A-4ED5670EF8F6}" srcOrd="6" destOrd="0" presId="urn:microsoft.com/office/officeart/2018/2/layout/IconVerticalSolidList"/>
    <dgm:cxn modelId="{C4EA85CD-8D1A-4F7F-9993-022AD72E5344}" type="presParOf" srcId="{1F1CCC2D-3CDD-4A25-AF6A-4ED5670EF8F6}" destId="{9C3F5843-986E-4F68-A13A-D7BA0FB21189}" srcOrd="0" destOrd="0" presId="urn:microsoft.com/office/officeart/2018/2/layout/IconVerticalSolidList"/>
    <dgm:cxn modelId="{BC543421-5F6D-4B3B-84B8-5F0E05D6C053}" type="presParOf" srcId="{1F1CCC2D-3CDD-4A25-AF6A-4ED5670EF8F6}" destId="{415FB339-B371-4A08-B968-367BF823BD7E}" srcOrd="1" destOrd="0" presId="urn:microsoft.com/office/officeart/2018/2/layout/IconVerticalSolidList"/>
    <dgm:cxn modelId="{83CB32D6-E5D5-43ED-9B85-EC5FB9EE4F25}" type="presParOf" srcId="{1F1CCC2D-3CDD-4A25-AF6A-4ED5670EF8F6}" destId="{85FA7F21-01B7-4C9E-8B47-67146D98AB33}" srcOrd="2" destOrd="0" presId="urn:microsoft.com/office/officeart/2018/2/layout/IconVerticalSolidList"/>
    <dgm:cxn modelId="{A8F7861F-EB7D-40F4-954D-91541C6084A2}" type="presParOf" srcId="{1F1CCC2D-3CDD-4A25-AF6A-4ED5670EF8F6}" destId="{9B174D95-968D-4475-A03F-1BD078AD504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C4E363-C48F-449D-AC00-83944F6F966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949CF254-5C8A-4E60-85F6-FAC63A96A5FC}">
      <dgm:prSet/>
      <dgm:spPr/>
      <dgm:t>
        <a:bodyPr/>
        <a:lstStyle/>
        <a:p>
          <a:r>
            <a:rPr lang="en-GB" dirty="0"/>
            <a:t>SICAP focuses on reducing poverty &amp; promoting social inclusion through locally tailored interventions</a:t>
          </a:r>
          <a:endParaRPr lang="en-US" dirty="0"/>
        </a:p>
      </dgm:t>
    </dgm:pt>
    <dgm:pt modelId="{B23F5CD7-E570-4572-88C3-A4EDB62B257C}" type="parTrans" cxnId="{9EC64FC1-5060-4EED-ABB9-AC390E604138}">
      <dgm:prSet/>
      <dgm:spPr/>
      <dgm:t>
        <a:bodyPr/>
        <a:lstStyle/>
        <a:p>
          <a:endParaRPr lang="en-US"/>
        </a:p>
      </dgm:t>
    </dgm:pt>
    <dgm:pt modelId="{024018E8-0993-4B9B-B65C-16688EBFE8FA}" type="sibTrans" cxnId="{9EC64FC1-5060-4EED-ABB9-AC390E604138}">
      <dgm:prSet/>
      <dgm:spPr/>
      <dgm:t>
        <a:bodyPr/>
        <a:lstStyle/>
        <a:p>
          <a:endParaRPr lang="en-US"/>
        </a:p>
      </dgm:t>
    </dgm:pt>
    <dgm:pt modelId="{1F9AEF59-B7DE-4715-B3D1-DCB3F7D03634}">
      <dgm:prSet/>
      <dgm:spPr/>
      <dgm:t>
        <a:bodyPr/>
        <a:lstStyle/>
        <a:p>
          <a:r>
            <a:rPr lang="en-GB" dirty="0"/>
            <a:t>The 2025 South Dublin LCDC received a SICAP budget of €2.78 million and an additional €570,870 to support new arrivals and international protection applicants</a:t>
          </a:r>
          <a:endParaRPr lang="en-US" dirty="0"/>
        </a:p>
      </dgm:t>
    </dgm:pt>
    <dgm:pt modelId="{EB440AD8-8452-4B8D-8C1D-8C95F4E4D49F}" type="parTrans" cxnId="{7EB8A36F-C1E3-4B80-94C1-BC81A905A974}">
      <dgm:prSet/>
      <dgm:spPr/>
      <dgm:t>
        <a:bodyPr/>
        <a:lstStyle/>
        <a:p>
          <a:endParaRPr lang="en-US"/>
        </a:p>
      </dgm:t>
    </dgm:pt>
    <dgm:pt modelId="{C75ECCC3-28A6-4BE0-9E24-188977B3F53F}" type="sibTrans" cxnId="{7EB8A36F-C1E3-4B80-94C1-BC81A905A974}">
      <dgm:prSet/>
      <dgm:spPr/>
      <dgm:t>
        <a:bodyPr/>
        <a:lstStyle/>
        <a:p>
          <a:endParaRPr lang="en-US"/>
        </a:p>
      </dgm:t>
    </dgm:pt>
    <dgm:pt modelId="{DFDDFA5D-CE06-4F97-84BB-BCF369C1022D}">
      <dgm:prSet custT="1"/>
      <dgm:spPr/>
      <dgm:t>
        <a:bodyPr/>
        <a:lstStyle/>
        <a:p>
          <a:r>
            <a:rPr lang="en-IE" sz="1300" dirty="0"/>
            <a:t>High achievement of KPI’s with 97% of the target achieved for engagement with organisations/groups and exceeded target at 105% of individuals supported through SICAP</a:t>
          </a:r>
          <a:endParaRPr lang="en-US" sz="1300" dirty="0"/>
        </a:p>
      </dgm:t>
    </dgm:pt>
    <dgm:pt modelId="{D20A316F-8DF1-4C32-A85C-191E1BD9A1E6}" type="parTrans" cxnId="{2743DDC2-DF1B-4DC8-981E-833251451B0D}">
      <dgm:prSet/>
      <dgm:spPr/>
      <dgm:t>
        <a:bodyPr/>
        <a:lstStyle/>
        <a:p>
          <a:endParaRPr lang="en-US"/>
        </a:p>
      </dgm:t>
    </dgm:pt>
    <dgm:pt modelId="{0199EA67-CD47-4896-A2F7-20D80A11CBE3}" type="sibTrans" cxnId="{2743DDC2-DF1B-4DC8-981E-833251451B0D}">
      <dgm:prSet/>
      <dgm:spPr/>
      <dgm:t>
        <a:bodyPr/>
        <a:lstStyle/>
        <a:p>
          <a:endParaRPr lang="en-US"/>
        </a:p>
      </dgm:t>
    </dgm:pt>
    <dgm:pt modelId="{250AEB3A-D6FA-4C9D-9A8A-ABE06FE132A0}">
      <dgm:prSet/>
      <dgm:spPr/>
      <dgm:t>
        <a:bodyPr/>
        <a:lstStyle/>
        <a:p>
          <a:r>
            <a:rPr lang="en-IE" dirty="0"/>
            <a:t>The LCDC SICAP and Finance Subcommittee continue to ensure good governance, transparency and financial oversight.</a:t>
          </a:r>
          <a:endParaRPr lang="en-US" dirty="0"/>
        </a:p>
      </dgm:t>
    </dgm:pt>
    <dgm:pt modelId="{0B22C479-986F-4B2B-B231-7F2D2A82AAFD}" type="parTrans" cxnId="{EB1184BF-C661-480B-A21A-29744264E9A5}">
      <dgm:prSet/>
      <dgm:spPr/>
      <dgm:t>
        <a:bodyPr/>
        <a:lstStyle/>
        <a:p>
          <a:endParaRPr lang="en-US"/>
        </a:p>
      </dgm:t>
    </dgm:pt>
    <dgm:pt modelId="{0266F53D-575C-4CF5-8252-7D950BB7CF44}" type="sibTrans" cxnId="{EB1184BF-C661-480B-A21A-29744264E9A5}">
      <dgm:prSet/>
      <dgm:spPr/>
      <dgm:t>
        <a:bodyPr/>
        <a:lstStyle/>
        <a:p>
          <a:endParaRPr lang="en-US"/>
        </a:p>
      </dgm:t>
    </dgm:pt>
    <dgm:pt modelId="{9DAF6784-F637-491D-93F2-E0F89DB64600}" type="pres">
      <dgm:prSet presAssocID="{ACC4E363-C48F-449D-AC00-83944F6F966E}" presName="root" presStyleCnt="0">
        <dgm:presLayoutVars>
          <dgm:dir/>
          <dgm:resizeHandles val="exact"/>
        </dgm:presLayoutVars>
      </dgm:prSet>
      <dgm:spPr/>
    </dgm:pt>
    <dgm:pt modelId="{05192984-BE83-4E65-A49D-B5FE8094498A}" type="pres">
      <dgm:prSet presAssocID="{949CF254-5C8A-4E60-85F6-FAC63A96A5FC}" presName="compNode" presStyleCnt="0"/>
      <dgm:spPr/>
    </dgm:pt>
    <dgm:pt modelId="{2A095FE8-A2D6-49EE-9C7E-55A1392A2F83}" type="pres">
      <dgm:prSet presAssocID="{949CF254-5C8A-4E60-85F6-FAC63A96A5FC}" presName="bgRect" presStyleLbl="bgShp" presStyleIdx="0" presStyleCnt="4"/>
      <dgm:spPr/>
    </dgm:pt>
    <dgm:pt modelId="{74E5AC7C-ED67-4D3F-ABBA-932404D0B1D4}" type="pres">
      <dgm:prSet presAssocID="{949CF254-5C8A-4E60-85F6-FAC63A96A5FC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BFF5BA5A-5DBF-4392-83CE-4306058CA951}" type="pres">
      <dgm:prSet presAssocID="{949CF254-5C8A-4E60-85F6-FAC63A96A5FC}" presName="spaceRect" presStyleCnt="0"/>
      <dgm:spPr/>
    </dgm:pt>
    <dgm:pt modelId="{7C7DFE35-985A-44A2-88D4-B96C5B7796C4}" type="pres">
      <dgm:prSet presAssocID="{949CF254-5C8A-4E60-85F6-FAC63A96A5FC}" presName="parTx" presStyleLbl="revTx" presStyleIdx="0" presStyleCnt="4">
        <dgm:presLayoutVars>
          <dgm:chMax val="0"/>
          <dgm:chPref val="0"/>
        </dgm:presLayoutVars>
      </dgm:prSet>
      <dgm:spPr/>
    </dgm:pt>
    <dgm:pt modelId="{D8A00341-D2FF-4475-B46E-81042C436BCE}" type="pres">
      <dgm:prSet presAssocID="{024018E8-0993-4B9B-B65C-16688EBFE8FA}" presName="sibTrans" presStyleCnt="0"/>
      <dgm:spPr/>
    </dgm:pt>
    <dgm:pt modelId="{785724CA-D7DA-46FF-B73B-540A7B224903}" type="pres">
      <dgm:prSet presAssocID="{1F9AEF59-B7DE-4715-B3D1-DCB3F7D03634}" presName="compNode" presStyleCnt="0"/>
      <dgm:spPr/>
    </dgm:pt>
    <dgm:pt modelId="{EB87C91A-6B13-4A2E-987E-846D8FC49772}" type="pres">
      <dgm:prSet presAssocID="{1F9AEF59-B7DE-4715-B3D1-DCB3F7D03634}" presName="bgRect" presStyleLbl="bgShp" presStyleIdx="1" presStyleCnt="4"/>
      <dgm:spPr/>
    </dgm:pt>
    <dgm:pt modelId="{C87A74B3-AF86-45A9-ABA7-BA34D56B3762}" type="pres">
      <dgm:prSet presAssocID="{1F9AEF59-B7DE-4715-B3D1-DCB3F7D03634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A2CA35A6-8CE3-4C2E-BB8C-168DCF7BB0F9}" type="pres">
      <dgm:prSet presAssocID="{1F9AEF59-B7DE-4715-B3D1-DCB3F7D03634}" presName="spaceRect" presStyleCnt="0"/>
      <dgm:spPr/>
    </dgm:pt>
    <dgm:pt modelId="{EBD109C9-1AB0-4477-933C-29BAFCD99D23}" type="pres">
      <dgm:prSet presAssocID="{1F9AEF59-B7DE-4715-B3D1-DCB3F7D03634}" presName="parTx" presStyleLbl="revTx" presStyleIdx="1" presStyleCnt="4">
        <dgm:presLayoutVars>
          <dgm:chMax val="0"/>
          <dgm:chPref val="0"/>
        </dgm:presLayoutVars>
      </dgm:prSet>
      <dgm:spPr/>
    </dgm:pt>
    <dgm:pt modelId="{B7A59229-86E2-4947-AE05-6B47658E1AAF}" type="pres">
      <dgm:prSet presAssocID="{C75ECCC3-28A6-4BE0-9E24-188977B3F53F}" presName="sibTrans" presStyleCnt="0"/>
      <dgm:spPr/>
    </dgm:pt>
    <dgm:pt modelId="{4C3E72A7-7CDA-445D-97B1-A280DA6A0B40}" type="pres">
      <dgm:prSet presAssocID="{DFDDFA5D-CE06-4F97-84BB-BCF369C1022D}" presName="compNode" presStyleCnt="0"/>
      <dgm:spPr/>
    </dgm:pt>
    <dgm:pt modelId="{5804D741-9222-43AC-825F-483E54DF8775}" type="pres">
      <dgm:prSet presAssocID="{DFDDFA5D-CE06-4F97-84BB-BCF369C1022D}" presName="bgRect" presStyleLbl="bgShp" presStyleIdx="2" presStyleCnt="4"/>
      <dgm:spPr/>
    </dgm:pt>
    <dgm:pt modelId="{ACA2F988-1845-4C0E-8376-6828E404667A}" type="pres">
      <dgm:prSet presAssocID="{DFDDFA5D-CE06-4F97-84BB-BCF369C1022D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99B9227E-5A65-4C4D-ADC9-F65828E15BAF}" type="pres">
      <dgm:prSet presAssocID="{DFDDFA5D-CE06-4F97-84BB-BCF369C1022D}" presName="spaceRect" presStyleCnt="0"/>
      <dgm:spPr/>
    </dgm:pt>
    <dgm:pt modelId="{602C4327-1F92-4116-BBCB-358A6EE65BDC}" type="pres">
      <dgm:prSet presAssocID="{DFDDFA5D-CE06-4F97-84BB-BCF369C1022D}" presName="parTx" presStyleLbl="revTx" presStyleIdx="2" presStyleCnt="4">
        <dgm:presLayoutVars>
          <dgm:chMax val="0"/>
          <dgm:chPref val="0"/>
        </dgm:presLayoutVars>
      </dgm:prSet>
      <dgm:spPr/>
    </dgm:pt>
    <dgm:pt modelId="{3A8E79F5-22A7-4DD1-BA56-01BD93875A54}" type="pres">
      <dgm:prSet presAssocID="{0199EA67-CD47-4896-A2F7-20D80A11CBE3}" presName="sibTrans" presStyleCnt="0"/>
      <dgm:spPr/>
    </dgm:pt>
    <dgm:pt modelId="{45888FF6-FCFD-4F07-95E5-664A07A54064}" type="pres">
      <dgm:prSet presAssocID="{250AEB3A-D6FA-4C9D-9A8A-ABE06FE132A0}" presName="compNode" presStyleCnt="0"/>
      <dgm:spPr/>
    </dgm:pt>
    <dgm:pt modelId="{DB1CED9F-AD36-46A0-A1EF-02765526B630}" type="pres">
      <dgm:prSet presAssocID="{250AEB3A-D6FA-4C9D-9A8A-ABE06FE132A0}" presName="bgRect" presStyleLbl="bgShp" presStyleIdx="3" presStyleCnt="4"/>
      <dgm:spPr/>
    </dgm:pt>
    <dgm:pt modelId="{AEE0CB5D-1543-4191-857B-09E76CC52986}" type="pres">
      <dgm:prSet presAssocID="{250AEB3A-D6FA-4C9D-9A8A-ABE06FE132A0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08DFCD1E-7FA4-42B7-8EA7-F5CFCCE59216}" type="pres">
      <dgm:prSet presAssocID="{250AEB3A-D6FA-4C9D-9A8A-ABE06FE132A0}" presName="spaceRect" presStyleCnt="0"/>
      <dgm:spPr/>
    </dgm:pt>
    <dgm:pt modelId="{A1E91A9C-1C69-4818-BF11-07FCF1EC640E}" type="pres">
      <dgm:prSet presAssocID="{250AEB3A-D6FA-4C9D-9A8A-ABE06FE132A0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BFA5BF16-6BCA-4869-BBE3-E7F80D90673B}" type="presOf" srcId="{1F9AEF59-B7DE-4715-B3D1-DCB3F7D03634}" destId="{EBD109C9-1AB0-4477-933C-29BAFCD99D23}" srcOrd="0" destOrd="0" presId="urn:microsoft.com/office/officeart/2018/2/layout/IconVerticalSolidList"/>
    <dgm:cxn modelId="{E6F80743-4CED-45F5-BFFE-747D1806D5DF}" type="presOf" srcId="{250AEB3A-D6FA-4C9D-9A8A-ABE06FE132A0}" destId="{A1E91A9C-1C69-4818-BF11-07FCF1EC640E}" srcOrd="0" destOrd="0" presId="urn:microsoft.com/office/officeart/2018/2/layout/IconVerticalSolidList"/>
    <dgm:cxn modelId="{7EB8A36F-C1E3-4B80-94C1-BC81A905A974}" srcId="{ACC4E363-C48F-449D-AC00-83944F6F966E}" destId="{1F9AEF59-B7DE-4715-B3D1-DCB3F7D03634}" srcOrd="1" destOrd="0" parTransId="{EB440AD8-8452-4B8D-8C1D-8C95F4E4D49F}" sibTransId="{C75ECCC3-28A6-4BE0-9E24-188977B3F53F}"/>
    <dgm:cxn modelId="{2F04E882-0786-4090-859D-8858B4AA178B}" type="presOf" srcId="{949CF254-5C8A-4E60-85F6-FAC63A96A5FC}" destId="{7C7DFE35-985A-44A2-88D4-B96C5B7796C4}" srcOrd="0" destOrd="0" presId="urn:microsoft.com/office/officeart/2018/2/layout/IconVerticalSolidList"/>
    <dgm:cxn modelId="{C2E622A2-832A-435B-AF33-CF327571F528}" type="presOf" srcId="{ACC4E363-C48F-449D-AC00-83944F6F966E}" destId="{9DAF6784-F637-491D-93F2-E0F89DB64600}" srcOrd="0" destOrd="0" presId="urn:microsoft.com/office/officeart/2018/2/layout/IconVerticalSolidList"/>
    <dgm:cxn modelId="{EB1184BF-C661-480B-A21A-29744264E9A5}" srcId="{ACC4E363-C48F-449D-AC00-83944F6F966E}" destId="{250AEB3A-D6FA-4C9D-9A8A-ABE06FE132A0}" srcOrd="3" destOrd="0" parTransId="{0B22C479-986F-4B2B-B231-7F2D2A82AAFD}" sibTransId="{0266F53D-575C-4CF5-8252-7D950BB7CF44}"/>
    <dgm:cxn modelId="{9EC64FC1-5060-4EED-ABB9-AC390E604138}" srcId="{ACC4E363-C48F-449D-AC00-83944F6F966E}" destId="{949CF254-5C8A-4E60-85F6-FAC63A96A5FC}" srcOrd="0" destOrd="0" parTransId="{B23F5CD7-E570-4572-88C3-A4EDB62B257C}" sibTransId="{024018E8-0993-4B9B-B65C-16688EBFE8FA}"/>
    <dgm:cxn modelId="{2743DDC2-DF1B-4DC8-981E-833251451B0D}" srcId="{ACC4E363-C48F-449D-AC00-83944F6F966E}" destId="{DFDDFA5D-CE06-4F97-84BB-BCF369C1022D}" srcOrd="2" destOrd="0" parTransId="{D20A316F-8DF1-4C32-A85C-191E1BD9A1E6}" sibTransId="{0199EA67-CD47-4896-A2F7-20D80A11CBE3}"/>
    <dgm:cxn modelId="{0499F9C5-5083-4D2E-88D9-7860EED2EBA0}" type="presOf" srcId="{DFDDFA5D-CE06-4F97-84BB-BCF369C1022D}" destId="{602C4327-1F92-4116-BBCB-358A6EE65BDC}" srcOrd="0" destOrd="0" presId="urn:microsoft.com/office/officeart/2018/2/layout/IconVerticalSolidList"/>
    <dgm:cxn modelId="{93E99987-8347-4329-9B1A-DE00460C5B95}" type="presParOf" srcId="{9DAF6784-F637-491D-93F2-E0F89DB64600}" destId="{05192984-BE83-4E65-A49D-B5FE8094498A}" srcOrd="0" destOrd="0" presId="urn:microsoft.com/office/officeart/2018/2/layout/IconVerticalSolidList"/>
    <dgm:cxn modelId="{65244BBE-95F7-4C43-BCF4-8504356A4C27}" type="presParOf" srcId="{05192984-BE83-4E65-A49D-B5FE8094498A}" destId="{2A095FE8-A2D6-49EE-9C7E-55A1392A2F83}" srcOrd="0" destOrd="0" presId="urn:microsoft.com/office/officeart/2018/2/layout/IconVerticalSolidList"/>
    <dgm:cxn modelId="{7EDB8A47-4B38-4511-91B2-9C52BB617B33}" type="presParOf" srcId="{05192984-BE83-4E65-A49D-B5FE8094498A}" destId="{74E5AC7C-ED67-4D3F-ABBA-932404D0B1D4}" srcOrd="1" destOrd="0" presId="urn:microsoft.com/office/officeart/2018/2/layout/IconVerticalSolidList"/>
    <dgm:cxn modelId="{6FC895DA-BA47-4BC5-A54A-3314427BE2EF}" type="presParOf" srcId="{05192984-BE83-4E65-A49D-B5FE8094498A}" destId="{BFF5BA5A-5DBF-4392-83CE-4306058CA951}" srcOrd="2" destOrd="0" presId="urn:microsoft.com/office/officeart/2018/2/layout/IconVerticalSolidList"/>
    <dgm:cxn modelId="{BF01942A-DD72-454D-8D7A-E9815D2CBA00}" type="presParOf" srcId="{05192984-BE83-4E65-A49D-B5FE8094498A}" destId="{7C7DFE35-985A-44A2-88D4-B96C5B7796C4}" srcOrd="3" destOrd="0" presId="urn:microsoft.com/office/officeart/2018/2/layout/IconVerticalSolidList"/>
    <dgm:cxn modelId="{02B6F8EF-A3CE-4FBD-8050-7FA09279BFB4}" type="presParOf" srcId="{9DAF6784-F637-491D-93F2-E0F89DB64600}" destId="{D8A00341-D2FF-4475-B46E-81042C436BCE}" srcOrd="1" destOrd="0" presId="urn:microsoft.com/office/officeart/2018/2/layout/IconVerticalSolidList"/>
    <dgm:cxn modelId="{D84A1B69-BC72-43E7-8F45-A479AEE4B952}" type="presParOf" srcId="{9DAF6784-F637-491D-93F2-E0F89DB64600}" destId="{785724CA-D7DA-46FF-B73B-540A7B224903}" srcOrd="2" destOrd="0" presId="urn:microsoft.com/office/officeart/2018/2/layout/IconVerticalSolidList"/>
    <dgm:cxn modelId="{BCA8D802-5E02-4F09-8A58-874BA29A45D0}" type="presParOf" srcId="{785724CA-D7DA-46FF-B73B-540A7B224903}" destId="{EB87C91A-6B13-4A2E-987E-846D8FC49772}" srcOrd="0" destOrd="0" presId="urn:microsoft.com/office/officeart/2018/2/layout/IconVerticalSolidList"/>
    <dgm:cxn modelId="{7B5AE707-725D-43CB-9156-ADEE0D7A3C22}" type="presParOf" srcId="{785724CA-D7DA-46FF-B73B-540A7B224903}" destId="{C87A74B3-AF86-45A9-ABA7-BA34D56B3762}" srcOrd="1" destOrd="0" presId="urn:microsoft.com/office/officeart/2018/2/layout/IconVerticalSolidList"/>
    <dgm:cxn modelId="{B24CA055-2B59-4D2D-B277-7A57AF9E5744}" type="presParOf" srcId="{785724CA-D7DA-46FF-B73B-540A7B224903}" destId="{A2CA35A6-8CE3-4C2E-BB8C-168DCF7BB0F9}" srcOrd="2" destOrd="0" presId="urn:microsoft.com/office/officeart/2018/2/layout/IconVerticalSolidList"/>
    <dgm:cxn modelId="{3A644744-0E8C-4AE3-8B25-4E8AFE592D4A}" type="presParOf" srcId="{785724CA-D7DA-46FF-B73B-540A7B224903}" destId="{EBD109C9-1AB0-4477-933C-29BAFCD99D23}" srcOrd="3" destOrd="0" presId="urn:microsoft.com/office/officeart/2018/2/layout/IconVerticalSolidList"/>
    <dgm:cxn modelId="{68DFFC57-C29C-47E0-829E-E3D17640A574}" type="presParOf" srcId="{9DAF6784-F637-491D-93F2-E0F89DB64600}" destId="{B7A59229-86E2-4947-AE05-6B47658E1AAF}" srcOrd="3" destOrd="0" presId="urn:microsoft.com/office/officeart/2018/2/layout/IconVerticalSolidList"/>
    <dgm:cxn modelId="{880F8B86-2B7C-4F44-9401-72F487AD14E4}" type="presParOf" srcId="{9DAF6784-F637-491D-93F2-E0F89DB64600}" destId="{4C3E72A7-7CDA-445D-97B1-A280DA6A0B40}" srcOrd="4" destOrd="0" presId="urn:microsoft.com/office/officeart/2018/2/layout/IconVerticalSolidList"/>
    <dgm:cxn modelId="{5D2B0D1B-50B4-4AC2-9A00-5229AE65A0D1}" type="presParOf" srcId="{4C3E72A7-7CDA-445D-97B1-A280DA6A0B40}" destId="{5804D741-9222-43AC-825F-483E54DF8775}" srcOrd="0" destOrd="0" presId="urn:microsoft.com/office/officeart/2018/2/layout/IconVerticalSolidList"/>
    <dgm:cxn modelId="{D7B2C60A-EC8F-4E9F-9B5E-62F808AA37A2}" type="presParOf" srcId="{4C3E72A7-7CDA-445D-97B1-A280DA6A0B40}" destId="{ACA2F988-1845-4C0E-8376-6828E404667A}" srcOrd="1" destOrd="0" presId="urn:microsoft.com/office/officeart/2018/2/layout/IconVerticalSolidList"/>
    <dgm:cxn modelId="{42D9F9F6-7E90-477A-858D-2B205FACC0FA}" type="presParOf" srcId="{4C3E72A7-7CDA-445D-97B1-A280DA6A0B40}" destId="{99B9227E-5A65-4C4D-ADC9-F65828E15BAF}" srcOrd="2" destOrd="0" presId="urn:microsoft.com/office/officeart/2018/2/layout/IconVerticalSolidList"/>
    <dgm:cxn modelId="{A1B0864C-8E1D-4245-9E1C-185C23386A14}" type="presParOf" srcId="{4C3E72A7-7CDA-445D-97B1-A280DA6A0B40}" destId="{602C4327-1F92-4116-BBCB-358A6EE65BDC}" srcOrd="3" destOrd="0" presId="urn:microsoft.com/office/officeart/2018/2/layout/IconVerticalSolidList"/>
    <dgm:cxn modelId="{D140C5E5-5F06-4DCC-B340-BAE9A3987FBD}" type="presParOf" srcId="{9DAF6784-F637-491D-93F2-E0F89DB64600}" destId="{3A8E79F5-22A7-4DD1-BA56-01BD93875A54}" srcOrd="5" destOrd="0" presId="urn:microsoft.com/office/officeart/2018/2/layout/IconVerticalSolidList"/>
    <dgm:cxn modelId="{44717F1F-108F-4699-A820-72B2E8FE6D7E}" type="presParOf" srcId="{9DAF6784-F637-491D-93F2-E0F89DB64600}" destId="{45888FF6-FCFD-4F07-95E5-664A07A54064}" srcOrd="6" destOrd="0" presId="urn:microsoft.com/office/officeart/2018/2/layout/IconVerticalSolidList"/>
    <dgm:cxn modelId="{7210FBA2-75C6-4EC1-B398-06356D1096FE}" type="presParOf" srcId="{45888FF6-FCFD-4F07-95E5-664A07A54064}" destId="{DB1CED9F-AD36-46A0-A1EF-02765526B630}" srcOrd="0" destOrd="0" presId="urn:microsoft.com/office/officeart/2018/2/layout/IconVerticalSolidList"/>
    <dgm:cxn modelId="{9F52677A-6817-4EFA-92D6-AF0B56D184AC}" type="presParOf" srcId="{45888FF6-FCFD-4F07-95E5-664A07A54064}" destId="{AEE0CB5D-1543-4191-857B-09E76CC52986}" srcOrd="1" destOrd="0" presId="urn:microsoft.com/office/officeart/2018/2/layout/IconVerticalSolidList"/>
    <dgm:cxn modelId="{501810FD-E496-4B37-9C6C-102CC4E24755}" type="presParOf" srcId="{45888FF6-FCFD-4F07-95E5-664A07A54064}" destId="{08DFCD1E-7FA4-42B7-8EA7-F5CFCCE59216}" srcOrd="2" destOrd="0" presId="urn:microsoft.com/office/officeart/2018/2/layout/IconVerticalSolidList"/>
    <dgm:cxn modelId="{2C5D845F-BD92-4926-938B-5B79F70A1AFE}" type="presParOf" srcId="{45888FF6-FCFD-4F07-95E5-664A07A54064}" destId="{A1E91A9C-1C69-4818-BF11-07FCF1EC640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3A9246B-42CB-4674-87FD-C17042B56D6F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E067215-F085-43F7-AE96-E49D5B667F1D}">
      <dgm:prSet/>
      <dgm:spPr/>
      <dgm:t>
        <a:bodyPr/>
        <a:lstStyle/>
        <a:p>
          <a:r>
            <a:rPr lang="en-US" b="1" dirty="0"/>
            <a:t>Programme Objectives</a:t>
          </a:r>
          <a:r>
            <a:rPr lang="en-US" dirty="0"/>
            <a:t>​</a:t>
          </a:r>
        </a:p>
      </dgm:t>
    </dgm:pt>
    <dgm:pt modelId="{EA64F187-863B-4560-A5C5-285882E0E103}" type="parTrans" cxnId="{BB35AF53-59D2-4B2A-BF20-092F6CADEF69}">
      <dgm:prSet/>
      <dgm:spPr/>
      <dgm:t>
        <a:bodyPr/>
        <a:lstStyle/>
        <a:p>
          <a:endParaRPr lang="en-US"/>
        </a:p>
      </dgm:t>
    </dgm:pt>
    <dgm:pt modelId="{A3D6F43F-1715-4A43-8C7A-88A579D4CBD3}" type="sibTrans" cxnId="{BB35AF53-59D2-4B2A-BF20-092F6CADEF69}">
      <dgm:prSet/>
      <dgm:spPr/>
      <dgm:t>
        <a:bodyPr/>
        <a:lstStyle/>
        <a:p>
          <a:endParaRPr lang="en-US"/>
        </a:p>
      </dgm:t>
    </dgm:pt>
    <dgm:pt modelId="{F468A7C2-7438-4514-A8DD-A3D4D1DC1914}">
      <dgm:prSet/>
      <dgm:spPr/>
      <dgm:t>
        <a:bodyPr/>
        <a:lstStyle/>
        <a:p>
          <a:r>
            <a:rPr lang="en-US" dirty="0"/>
            <a:t>ECP promotes community capacity building, relationship strengthening, and problem-solving through resident collaboration and stakeholder engagement.​</a:t>
          </a:r>
        </a:p>
      </dgm:t>
    </dgm:pt>
    <dgm:pt modelId="{144F4305-B7AF-4B50-8A83-CAF057CF2555}" type="parTrans" cxnId="{CEA30C99-3555-4B0B-8727-F322F79CCA7D}">
      <dgm:prSet/>
      <dgm:spPr/>
      <dgm:t>
        <a:bodyPr/>
        <a:lstStyle/>
        <a:p>
          <a:endParaRPr lang="en-US"/>
        </a:p>
      </dgm:t>
    </dgm:pt>
    <dgm:pt modelId="{E9F3498D-7ADA-43BD-BA35-6C67FEB05B23}" type="sibTrans" cxnId="{CEA30C99-3555-4B0B-8727-F322F79CCA7D}">
      <dgm:prSet/>
      <dgm:spPr/>
      <dgm:t>
        <a:bodyPr/>
        <a:lstStyle/>
        <a:p>
          <a:endParaRPr lang="en-US"/>
        </a:p>
      </dgm:t>
    </dgm:pt>
    <dgm:pt modelId="{5953D52A-1B1B-4B36-9DA0-61DCCD34DCBB}">
      <dgm:prSet/>
      <dgm:spPr/>
      <dgm:t>
        <a:bodyPr/>
        <a:lstStyle/>
        <a:p>
          <a:r>
            <a:rPr lang="en-US" b="1" dirty="0"/>
            <a:t>Early Stage Delivery</a:t>
          </a:r>
          <a:r>
            <a:rPr lang="en-US" dirty="0"/>
            <a:t>​</a:t>
          </a:r>
        </a:p>
      </dgm:t>
    </dgm:pt>
    <dgm:pt modelId="{D4147D90-2FD7-43FB-8D45-0ED0573A7DE6}" type="parTrans" cxnId="{615CEB67-C334-45A6-A21F-E7DB268052F4}">
      <dgm:prSet/>
      <dgm:spPr/>
      <dgm:t>
        <a:bodyPr/>
        <a:lstStyle/>
        <a:p>
          <a:endParaRPr lang="en-US"/>
        </a:p>
      </dgm:t>
    </dgm:pt>
    <dgm:pt modelId="{FA96E5E4-D842-4144-83C5-C2C902DB0DD5}" type="sibTrans" cxnId="{615CEB67-C334-45A6-A21F-E7DB268052F4}">
      <dgm:prSet/>
      <dgm:spPr/>
      <dgm:t>
        <a:bodyPr/>
        <a:lstStyle/>
        <a:p>
          <a:endParaRPr lang="en-US"/>
        </a:p>
      </dgm:t>
    </dgm:pt>
    <dgm:pt modelId="{A8FC3D66-65EE-43C0-92AF-5040E370080C}">
      <dgm:prSet/>
      <dgm:spPr/>
      <dgm:t>
        <a:bodyPr/>
        <a:lstStyle/>
        <a:p>
          <a:r>
            <a:rPr lang="en-US" dirty="0"/>
            <a:t>In Bawnlea and Jobstown, ECP focused on trust-building and resident engagement through outreach, meetings, and inclusive events.​</a:t>
          </a:r>
        </a:p>
      </dgm:t>
    </dgm:pt>
    <dgm:pt modelId="{CE1093C4-771A-4B49-861F-83BB814692E2}" type="parTrans" cxnId="{B65BE0A7-50FF-4F22-AB47-C6C050E22177}">
      <dgm:prSet/>
      <dgm:spPr/>
      <dgm:t>
        <a:bodyPr/>
        <a:lstStyle/>
        <a:p>
          <a:endParaRPr lang="en-US"/>
        </a:p>
      </dgm:t>
    </dgm:pt>
    <dgm:pt modelId="{908BBFF6-14BC-4CE7-8CA3-FFBD32948671}" type="sibTrans" cxnId="{B65BE0A7-50FF-4F22-AB47-C6C050E22177}">
      <dgm:prSet/>
      <dgm:spPr/>
      <dgm:t>
        <a:bodyPr/>
        <a:lstStyle/>
        <a:p>
          <a:endParaRPr lang="en-US"/>
        </a:p>
      </dgm:t>
    </dgm:pt>
    <dgm:pt modelId="{30D43478-B476-47B0-B0E6-B6DC7361585E}">
      <dgm:prSet/>
      <dgm:spPr/>
      <dgm:t>
        <a:bodyPr/>
        <a:lstStyle/>
        <a:p>
          <a:r>
            <a:rPr lang="en-US" b="1" dirty="0"/>
            <a:t>Mature Programme Progress</a:t>
          </a:r>
          <a:r>
            <a:rPr lang="en-US" dirty="0"/>
            <a:t>​</a:t>
          </a:r>
        </a:p>
      </dgm:t>
    </dgm:pt>
    <dgm:pt modelId="{188FF88B-2D71-4DD4-80D3-0434C3EC9926}" type="parTrans" cxnId="{6DCC0FFE-BC5D-4A10-81B4-7979F25E481F}">
      <dgm:prSet/>
      <dgm:spPr/>
      <dgm:t>
        <a:bodyPr/>
        <a:lstStyle/>
        <a:p>
          <a:endParaRPr lang="en-US"/>
        </a:p>
      </dgm:t>
    </dgm:pt>
    <dgm:pt modelId="{F5483970-C1B0-4591-B7CA-9862829410E0}" type="sibTrans" cxnId="{6DCC0FFE-BC5D-4A10-81B4-7979F25E481F}">
      <dgm:prSet/>
      <dgm:spPr/>
      <dgm:t>
        <a:bodyPr/>
        <a:lstStyle/>
        <a:p>
          <a:endParaRPr lang="en-US"/>
        </a:p>
      </dgm:t>
    </dgm:pt>
    <dgm:pt modelId="{50DB48C2-6731-4411-945A-1F8B62FA63C9}">
      <dgm:prSet/>
      <dgm:spPr/>
      <dgm:t>
        <a:bodyPr/>
        <a:lstStyle/>
        <a:p>
          <a:r>
            <a:rPr lang="en-US" dirty="0"/>
            <a:t>Clondalkin's mature ECP advanced leadership, multi-agency projects, and sustained engagement across estates despite resource challenges.​</a:t>
          </a:r>
        </a:p>
      </dgm:t>
    </dgm:pt>
    <dgm:pt modelId="{6AF165B9-7F53-4F72-AB22-4AFC45004BDE}" type="parTrans" cxnId="{E364A5FB-A533-46B8-8BB5-C201729ABD54}">
      <dgm:prSet/>
      <dgm:spPr/>
      <dgm:t>
        <a:bodyPr/>
        <a:lstStyle/>
        <a:p>
          <a:endParaRPr lang="en-US"/>
        </a:p>
      </dgm:t>
    </dgm:pt>
    <dgm:pt modelId="{181E1124-16C6-41C6-8030-0BBC917610B6}" type="sibTrans" cxnId="{E364A5FB-A533-46B8-8BB5-C201729ABD54}">
      <dgm:prSet/>
      <dgm:spPr/>
      <dgm:t>
        <a:bodyPr/>
        <a:lstStyle/>
        <a:p>
          <a:endParaRPr lang="en-US"/>
        </a:p>
      </dgm:t>
    </dgm:pt>
    <dgm:pt modelId="{9CE40C48-132F-42BC-88A3-FAD92D66DC59}" type="pres">
      <dgm:prSet presAssocID="{93A9246B-42CB-4674-87FD-C17042B56D6F}" presName="linear" presStyleCnt="0">
        <dgm:presLayoutVars>
          <dgm:animLvl val="lvl"/>
          <dgm:resizeHandles val="exact"/>
        </dgm:presLayoutVars>
      </dgm:prSet>
      <dgm:spPr/>
    </dgm:pt>
    <dgm:pt modelId="{AD495560-50F7-4E26-8706-7DE06FFB7BD1}" type="pres">
      <dgm:prSet presAssocID="{FE067215-F085-43F7-AE96-E49D5B667F1D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1F411A38-2CEE-4DEC-91C6-266CD60A781B}" type="pres">
      <dgm:prSet presAssocID="{A3D6F43F-1715-4A43-8C7A-88A579D4CBD3}" presName="spacer" presStyleCnt="0"/>
      <dgm:spPr/>
    </dgm:pt>
    <dgm:pt modelId="{33FDECAB-1B56-4EF6-B7DE-617B22A7B74E}" type="pres">
      <dgm:prSet presAssocID="{F468A7C2-7438-4514-A8DD-A3D4D1DC1914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473F549E-4C79-4A8F-B0A3-C4B5A43CDABC}" type="pres">
      <dgm:prSet presAssocID="{E9F3498D-7ADA-43BD-BA35-6C67FEB05B23}" presName="spacer" presStyleCnt="0"/>
      <dgm:spPr/>
    </dgm:pt>
    <dgm:pt modelId="{2A22206B-58C8-46EA-A795-30984033846B}" type="pres">
      <dgm:prSet presAssocID="{5953D52A-1B1B-4B36-9DA0-61DCCD34DCBB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B609020A-05EA-4BFB-8A81-E3DBB87F2DB4}" type="pres">
      <dgm:prSet presAssocID="{FA96E5E4-D842-4144-83C5-C2C902DB0DD5}" presName="spacer" presStyleCnt="0"/>
      <dgm:spPr/>
    </dgm:pt>
    <dgm:pt modelId="{FE189C6A-C2C4-4788-A66E-07D7B3DE3DC7}" type="pres">
      <dgm:prSet presAssocID="{A8FC3D66-65EE-43C0-92AF-5040E370080C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FC332E07-1286-4C8A-A221-5ABE80411308}" type="pres">
      <dgm:prSet presAssocID="{908BBFF6-14BC-4CE7-8CA3-FFBD32948671}" presName="spacer" presStyleCnt="0"/>
      <dgm:spPr/>
    </dgm:pt>
    <dgm:pt modelId="{9061BAB2-4C13-463C-AA12-0EE38846378B}" type="pres">
      <dgm:prSet presAssocID="{30D43478-B476-47B0-B0E6-B6DC7361585E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A06157FD-D629-4010-866F-E1AFC738EAE8}" type="pres">
      <dgm:prSet presAssocID="{F5483970-C1B0-4591-B7CA-9862829410E0}" presName="spacer" presStyleCnt="0"/>
      <dgm:spPr/>
    </dgm:pt>
    <dgm:pt modelId="{DAD4F368-5ABB-4312-AC35-2B276B0A2D4B}" type="pres">
      <dgm:prSet presAssocID="{50DB48C2-6731-4411-945A-1F8B62FA63C9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4CF95C09-7E82-4368-AA6F-F71F9480040F}" type="presOf" srcId="{A8FC3D66-65EE-43C0-92AF-5040E370080C}" destId="{FE189C6A-C2C4-4788-A66E-07D7B3DE3DC7}" srcOrd="0" destOrd="0" presId="urn:microsoft.com/office/officeart/2005/8/layout/vList2"/>
    <dgm:cxn modelId="{0C420F2B-DCC1-4A94-B9CD-F7FB9E8AB16C}" type="presOf" srcId="{F468A7C2-7438-4514-A8DD-A3D4D1DC1914}" destId="{33FDECAB-1B56-4EF6-B7DE-617B22A7B74E}" srcOrd="0" destOrd="0" presId="urn:microsoft.com/office/officeart/2005/8/layout/vList2"/>
    <dgm:cxn modelId="{B561E533-6113-41E1-83B6-C1DA972FBB33}" type="presOf" srcId="{5953D52A-1B1B-4B36-9DA0-61DCCD34DCBB}" destId="{2A22206B-58C8-46EA-A795-30984033846B}" srcOrd="0" destOrd="0" presId="urn:microsoft.com/office/officeart/2005/8/layout/vList2"/>
    <dgm:cxn modelId="{615CEB67-C334-45A6-A21F-E7DB268052F4}" srcId="{93A9246B-42CB-4674-87FD-C17042B56D6F}" destId="{5953D52A-1B1B-4B36-9DA0-61DCCD34DCBB}" srcOrd="2" destOrd="0" parTransId="{D4147D90-2FD7-43FB-8D45-0ED0573A7DE6}" sibTransId="{FA96E5E4-D842-4144-83C5-C2C902DB0DD5}"/>
    <dgm:cxn modelId="{BB35AF53-59D2-4B2A-BF20-092F6CADEF69}" srcId="{93A9246B-42CB-4674-87FD-C17042B56D6F}" destId="{FE067215-F085-43F7-AE96-E49D5B667F1D}" srcOrd="0" destOrd="0" parTransId="{EA64F187-863B-4560-A5C5-285882E0E103}" sibTransId="{A3D6F43F-1715-4A43-8C7A-88A579D4CBD3}"/>
    <dgm:cxn modelId="{9FD5D194-9B37-4A1A-B07D-6A132900354D}" type="presOf" srcId="{93A9246B-42CB-4674-87FD-C17042B56D6F}" destId="{9CE40C48-132F-42BC-88A3-FAD92D66DC59}" srcOrd="0" destOrd="0" presId="urn:microsoft.com/office/officeart/2005/8/layout/vList2"/>
    <dgm:cxn modelId="{CEA30C99-3555-4B0B-8727-F322F79CCA7D}" srcId="{93A9246B-42CB-4674-87FD-C17042B56D6F}" destId="{F468A7C2-7438-4514-A8DD-A3D4D1DC1914}" srcOrd="1" destOrd="0" parTransId="{144F4305-B7AF-4B50-8A83-CAF057CF2555}" sibTransId="{E9F3498D-7ADA-43BD-BA35-6C67FEB05B23}"/>
    <dgm:cxn modelId="{08D273A5-ED88-4846-A3D6-24DCEE625578}" type="presOf" srcId="{50DB48C2-6731-4411-945A-1F8B62FA63C9}" destId="{DAD4F368-5ABB-4312-AC35-2B276B0A2D4B}" srcOrd="0" destOrd="0" presId="urn:microsoft.com/office/officeart/2005/8/layout/vList2"/>
    <dgm:cxn modelId="{B65BE0A7-50FF-4F22-AB47-C6C050E22177}" srcId="{93A9246B-42CB-4674-87FD-C17042B56D6F}" destId="{A8FC3D66-65EE-43C0-92AF-5040E370080C}" srcOrd="3" destOrd="0" parTransId="{CE1093C4-771A-4B49-861F-83BB814692E2}" sibTransId="{908BBFF6-14BC-4CE7-8CA3-FFBD32948671}"/>
    <dgm:cxn modelId="{AFA292D2-0A02-44E0-832B-83AB1549D6D0}" type="presOf" srcId="{30D43478-B476-47B0-B0E6-B6DC7361585E}" destId="{9061BAB2-4C13-463C-AA12-0EE38846378B}" srcOrd="0" destOrd="0" presId="urn:microsoft.com/office/officeart/2005/8/layout/vList2"/>
    <dgm:cxn modelId="{74FD4EF0-CB75-4370-9EB5-4792F4514A7F}" type="presOf" srcId="{FE067215-F085-43F7-AE96-E49D5B667F1D}" destId="{AD495560-50F7-4E26-8706-7DE06FFB7BD1}" srcOrd="0" destOrd="0" presId="urn:microsoft.com/office/officeart/2005/8/layout/vList2"/>
    <dgm:cxn modelId="{E364A5FB-A533-46B8-8BB5-C201729ABD54}" srcId="{93A9246B-42CB-4674-87FD-C17042B56D6F}" destId="{50DB48C2-6731-4411-945A-1F8B62FA63C9}" srcOrd="5" destOrd="0" parTransId="{6AF165B9-7F53-4F72-AB22-4AFC45004BDE}" sibTransId="{181E1124-16C6-41C6-8030-0BBC917610B6}"/>
    <dgm:cxn modelId="{6DCC0FFE-BC5D-4A10-81B4-7979F25E481F}" srcId="{93A9246B-42CB-4674-87FD-C17042B56D6F}" destId="{30D43478-B476-47B0-B0E6-B6DC7361585E}" srcOrd="4" destOrd="0" parTransId="{188FF88B-2D71-4DD4-80D3-0434C3EC9926}" sibTransId="{F5483970-C1B0-4591-B7CA-9862829410E0}"/>
    <dgm:cxn modelId="{D2E9EB3C-6BA3-4418-B16B-92777CF4A538}" type="presParOf" srcId="{9CE40C48-132F-42BC-88A3-FAD92D66DC59}" destId="{AD495560-50F7-4E26-8706-7DE06FFB7BD1}" srcOrd="0" destOrd="0" presId="urn:microsoft.com/office/officeart/2005/8/layout/vList2"/>
    <dgm:cxn modelId="{AF880FE6-0A42-42A7-81DC-F324BB0AB474}" type="presParOf" srcId="{9CE40C48-132F-42BC-88A3-FAD92D66DC59}" destId="{1F411A38-2CEE-4DEC-91C6-266CD60A781B}" srcOrd="1" destOrd="0" presId="urn:microsoft.com/office/officeart/2005/8/layout/vList2"/>
    <dgm:cxn modelId="{E8152932-EFDB-47AB-BC36-B0633729AC42}" type="presParOf" srcId="{9CE40C48-132F-42BC-88A3-FAD92D66DC59}" destId="{33FDECAB-1B56-4EF6-B7DE-617B22A7B74E}" srcOrd="2" destOrd="0" presId="urn:microsoft.com/office/officeart/2005/8/layout/vList2"/>
    <dgm:cxn modelId="{E44766C8-5DA9-4C90-A040-D6115E0CEE2E}" type="presParOf" srcId="{9CE40C48-132F-42BC-88A3-FAD92D66DC59}" destId="{473F549E-4C79-4A8F-B0A3-C4B5A43CDABC}" srcOrd="3" destOrd="0" presId="urn:microsoft.com/office/officeart/2005/8/layout/vList2"/>
    <dgm:cxn modelId="{3273A2DC-D585-4C00-967E-DDE6A99BF937}" type="presParOf" srcId="{9CE40C48-132F-42BC-88A3-FAD92D66DC59}" destId="{2A22206B-58C8-46EA-A795-30984033846B}" srcOrd="4" destOrd="0" presId="urn:microsoft.com/office/officeart/2005/8/layout/vList2"/>
    <dgm:cxn modelId="{A58D38B1-C947-4CBE-9464-1BF1BA922E60}" type="presParOf" srcId="{9CE40C48-132F-42BC-88A3-FAD92D66DC59}" destId="{B609020A-05EA-4BFB-8A81-E3DBB87F2DB4}" srcOrd="5" destOrd="0" presId="urn:microsoft.com/office/officeart/2005/8/layout/vList2"/>
    <dgm:cxn modelId="{9CCBC3D9-FE49-4CCF-8946-185F686411A1}" type="presParOf" srcId="{9CE40C48-132F-42BC-88A3-FAD92D66DC59}" destId="{FE189C6A-C2C4-4788-A66E-07D7B3DE3DC7}" srcOrd="6" destOrd="0" presId="urn:microsoft.com/office/officeart/2005/8/layout/vList2"/>
    <dgm:cxn modelId="{12BEEA73-897D-4B5C-88C5-322B4B3D3186}" type="presParOf" srcId="{9CE40C48-132F-42BC-88A3-FAD92D66DC59}" destId="{FC332E07-1286-4C8A-A221-5ABE80411308}" srcOrd="7" destOrd="0" presId="urn:microsoft.com/office/officeart/2005/8/layout/vList2"/>
    <dgm:cxn modelId="{1F91F0C1-2CE9-4CFE-81BC-78E3C7A40689}" type="presParOf" srcId="{9CE40C48-132F-42BC-88A3-FAD92D66DC59}" destId="{9061BAB2-4C13-463C-AA12-0EE38846378B}" srcOrd="8" destOrd="0" presId="urn:microsoft.com/office/officeart/2005/8/layout/vList2"/>
    <dgm:cxn modelId="{D13E5F94-E457-4E45-A1C4-74B6CE121EEB}" type="presParOf" srcId="{9CE40C48-132F-42BC-88A3-FAD92D66DC59}" destId="{A06157FD-D629-4010-866F-E1AFC738EAE8}" srcOrd="9" destOrd="0" presId="urn:microsoft.com/office/officeart/2005/8/layout/vList2"/>
    <dgm:cxn modelId="{D9BA2F55-62D0-4C16-848E-E7A7737F1E96}" type="presParOf" srcId="{9CE40C48-132F-42BC-88A3-FAD92D66DC59}" destId="{DAD4F368-5ABB-4312-AC35-2B276B0A2D4B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50A9A9B-8253-4396-9267-02CEDF2EBD42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5875440-CB9E-45C9-9A9C-72E2CEB42BD8}">
      <dgm:prSet/>
      <dgm:spPr/>
      <dgm:t>
        <a:bodyPr/>
        <a:lstStyle/>
        <a:p>
          <a:r>
            <a:rPr lang="en-GB" b="1" dirty="0"/>
            <a:t>Research commissioned by Sláintecare Healthy Communities &amp; SDCC (2025)</a:t>
          </a:r>
          <a:endParaRPr lang="en-US" dirty="0"/>
        </a:p>
      </dgm:t>
    </dgm:pt>
    <dgm:pt modelId="{C44892DB-69C2-4139-8086-A41D1A71C00D}" type="parTrans" cxnId="{5AD66420-F63D-4B2B-B434-A20804E054DA}">
      <dgm:prSet/>
      <dgm:spPr/>
      <dgm:t>
        <a:bodyPr/>
        <a:lstStyle/>
        <a:p>
          <a:endParaRPr lang="en-US"/>
        </a:p>
      </dgm:t>
    </dgm:pt>
    <dgm:pt modelId="{7B1689E8-A7DC-4FDD-9A50-C6BB692CA31C}" type="sibTrans" cxnId="{5AD66420-F63D-4B2B-B434-A20804E054DA}">
      <dgm:prSet/>
      <dgm:spPr/>
      <dgm:t>
        <a:bodyPr/>
        <a:lstStyle/>
        <a:p>
          <a:endParaRPr lang="en-US"/>
        </a:p>
      </dgm:t>
    </dgm:pt>
    <dgm:pt modelId="{0E32144E-0EFC-4037-866C-B3E4361F5776}">
      <dgm:prSet/>
      <dgm:spPr/>
      <dgm:t>
        <a:bodyPr/>
        <a:lstStyle/>
        <a:p>
          <a:r>
            <a:rPr lang="en-GB" dirty="0"/>
            <a:t>Health Outcomes – </a:t>
          </a:r>
          <a:r>
            <a:rPr lang="en-US" dirty="0"/>
            <a:t>Residents report lower levels of good health and higher disability rates vs national averages.</a:t>
          </a:r>
        </a:p>
      </dgm:t>
    </dgm:pt>
    <dgm:pt modelId="{A6FB8E2C-287B-4366-BAAE-91755E1B67F8}" type="parTrans" cxnId="{708BAA52-12C4-42A0-A692-3075B8D4BDC4}">
      <dgm:prSet/>
      <dgm:spPr/>
      <dgm:t>
        <a:bodyPr/>
        <a:lstStyle/>
        <a:p>
          <a:endParaRPr lang="en-US"/>
        </a:p>
      </dgm:t>
    </dgm:pt>
    <dgm:pt modelId="{1808DFEB-AD2D-4EC8-AAD4-2E3B43A660BA}" type="sibTrans" cxnId="{708BAA52-12C4-42A0-A692-3075B8D4BDC4}">
      <dgm:prSet/>
      <dgm:spPr/>
      <dgm:t>
        <a:bodyPr/>
        <a:lstStyle/>
        <a:p>
          <a:endParaRPr lang="en-US"/>
        </a:p>
      </dgm:t>
    </dgm:pt>
    <dgm:pt modelId="{468C0D74-0198-49CD-9F65-45EE924A92FB}">
      <dgm:prSet/>
      <dgm:spPr/>
      <dgm:t>
        <a:bodyPr/>
        <a:lstStyle/>
        <a:p>
          <a:r>
            <a:rPr lang="en-GB" dirty="0"/>
            <a:t>Socio Economic Factors – </a:t>
          </a:r>
          <a:r>
            <a:rPr lang="en-US" dirty="0"/>
            <a:t>Lower income, higher unemployment and reduced educational attainment reinforce deprivation cycles.</a:t>
          </a:r>
        </a:p>
      </dgm:t>
    </dgm:pt>
    <dgm:pt modelId="{AC74A256-F7AF-4AF3-8574-74570AF665A9}" type="parTrans" cxnId="{E1421D4E-FE4C-4DA9-BD9D-BE71A085D8ED}">
      <dgm:prSet/>
      <dgm:spPr/>
      <dgm:t>
        <a:bodyPr/>
        <a:lstStyle/>
        <a:p>
          <a:endParaRPr lang="en-US"/>
        </a:p>
      </dgm:t>
    </dgm:pt>
    <dgm:pt modelId="{E9E418AC-D4DD-40EB-9D46-9B1CE9CED8E4}" type="sibTrans" cxnId="{E1421D4E-FE4C-4DA9-BD9D-BE71A085D8ED}">
      <dgm:prSet/>
      <dgm:spPr/>
      <dgm:t>
        <a:bodyPr/>
        <a:lstStyle/>
        <a:p>
          <a:endParaRPr lang="en-US"/>
        </a:p>
      </dgm:t>
    </dgm:pt>
    <dgm:pt modelId="{235DF92A-863B-4F16-BD7D-5182AE5998A8}">
      <dgm:prSet/>
      <dgm:spPr/>
      <dgm:t>
        <a:bodyPr/>
        <a:lstStyle/>
        <a:p>
          <a:r>
            <a:rPr lang="en-GB" dirty="0"/>
            <a:t>Housing Challenges –  </a:t>
          </a:r>
          <a:r>
            <a:rPr lang="en-US" dirty="0"/>
            <a:t>Overcrowding, poor conditions and social housing reliance negatively impact physical and mental health.</a:t>
          </a:r>
        </a:p>
      </dgm:t>
    </dgm:pt>
    <dgm:pt modelId="{EE1FB920-1237-480C-98E4-9A2E94601E9C}" type="parTrans" cxnId="{49B22D14-B78B-4336-9956-679869C7FB8C}">
      <dgm:prSet/>
      <dgm:spPr/>
      <dgm:t>
        <a:bodyPr/>
        <a:lstStyle/>
        <a:p>
          <a:endParaRPr lang="en-US"/>
        </a:p>
      </dgm:t>
    </dgm:pt>
    <dgm:pt modelId="{6E046DCF-36A2-44E2-A0F1-26AE72167034}" type="sibTrans" cxnId="{49B22D14-B78B-4336-9956-679869C7FB8C}">
      <dgm:prSet/>
      <dgm:spPr/>
      <dgm:t>
        <a:bodyPr/>
        <a:lstStyle/>
        <a:p>
          <a:endParaRPr lang="en-US"/>
        </a:p>
      </dgm:t>
    </dgm:pt>
    <dgm:pt modelId="{A7CF60DB-5588-4020-8052-F79D24EC2C85}">
      <dgm:prSet/>
      <dgm:spPr/>
      <dgm:t>
        <a:bodyPr/>
        <a:lstStyle/>
        <a:p>
          <a:r>
            <a:rPr lang="en-GB" dirty="0"/>
            <a:t>Access Barriers – </a:t>
          </a:r>
          <a:r>
            <a:rPr lang="en-US" dirty="0"/>
            <a:t>Low service awareness, waiting lists, transport gaps and fragmented referral pathways limit access.</a:t>
          </a:r>
        </a:p>
      </dgm:t>
    </dgm:pt>
    <dgm:pt modelId="{B44A820C-CAC5-4CE6-A590-61260DB2771F}" type="parTrans" cxnId="{902C4C71-EBD5-4FE0-B2B5-06BFB3ABB92E}">
      <dgm:prSet/>
      <dgm:spPr/>
      <dgm:t>
        <a:bodyPr/>
        <a:lstStyle/>
        <a:p>
          <a:endParaRPr lang="en-US"/>
        </a:p>
      </dgm:t>
    </dgm:pt>
    <dgm:pt modelId="{E5304FF6-4D9E-4C5F-A699-C530E63F593D}" type="sibTrans" cxnId="{902C4C71-EBD5-4FE0-B2B5-06BFB3ABB92E}">
      <dgm:prSet/>
      <dgm:spPr/>
      <dgm:t>
        <a:bodyPr/>
        <a:lstStyle/>
        <a:p>
          <a:endParaRPr lang="en-US"/>
        </a:p>
      </dgm:t>
    </dgm:pt>
    <dgm:pt modelId="{B12C2B7F-28CB-47CD-B9C2-F0DA07E7536E}">
      <dgm:prSet/>
      <dgm:spPr/>
      <dgm:t>
        <a:bodyPr/>
        <a:lstStyle/>
        <a:p>
          <a:r>
            <a:rPr lang="en-GB" dirty="0"/>
            <a:t>Mental Health Pressures - </a:t>
          </a:r>
          <a:r>
            <a:rPr lang="en-US" dirty="0"/>
            <a:t>High trauma, addiction and stigma highlight an urgent need for community-based mental health supports.</a:t>
          </a:r>
        </a:p>
      </dgm:t>
    </dgm:pt>
    <dgm:pt modelId="{4FA992FE-3E12-4C9B-B140-DF4E1FB560F4}" type="parTrans" cxnId="{AA2903A3-6184-4A6E-BD37-9F76CE31E6CB}">
      <dgm:prSet/>
      <dgm:spPr/>
      <dgm:t>
        <a:bodyPr/>
        <a:lstStyle/>
        <a:p>
          <a:endParaRPr lang="en-US"/>
        </a:p>
      </dgm:t>
    </dgm:pt>
    <dgm:pt modelId="{92FCBC4C-54BE-4A40-AF70-6845755772B4}" type="sibTrans" cxnId="{AA2903A3-6184-4A6E-BD37-9F76CE31E6CB}">
      <dgm:prSet/>
      <dgm:spPr/>
      <dgm:t>
        <a:bodyPr/>
        <a:lstStyle/>
        <a:p>
          <a:endParaRPr lang="en-US"/>
        </a:p>
      </dgm:t>
    </dgm:pt>
    <dgm:pt modelId="{FBFCB31D-4162-4781-9BAF-5976F8086774}">
      <dgm:prSet/>
      <dgm:spPr/>
      <dgm:t>
        <a:bodyPr/>
        <a:lstStyle/>
        <a:p>
          <a:r>
            <a:rPr lang="en-GB" dirty="0"/>
            <a:t>Education Inequality -</a:t>
          </a:r>
          <a:r>
            <a:rPr lang="en-US" dirty="0"/>
            <a:t> Lower attainment and early school leaving contribute to long-term disadvantage and reduced opportunities early school leaving contribute to long-term disadvantage and reduced opportunities</a:t>
          </a:r>
        </a:p>
      </dgm:t>
    </dgm:pt>
    <dgm:pt modelId="{6CAC120F-33FB-4499-B96C-64416F98935A}" type="parTrans" cxnId="{6408CF74-302B-46B8-AB52-AA61C8D7E79D}">
      <dgm:prSet/>
      <dgm:spPr/>
      <dgm:t>
        <a:bodyPr/>
        <a:lstStyle/>
        <a:p>
          <a:endParaRPr lang="en-US"/>
        </a:p>
      </dgm:t>
    </dgm:pt>
    <dgm:pt modelId="{342D6B55-CBD2-46A3-8974-D5537BE2B84F}" type="sibTrans" cxnId="{6408CF74-302B-46B8-AB52-AA61C8D7E79D}">
      <dgm:prSet/>
      <dgm:spPr/>
      <dgm:t>
        <a:bodyPr/>
        <a:lstStyle/>
        <a:p>
          <a:endParaRPr lang="en-US"/>
        </a:p>
      </dgm:t>
    </dgm:pt>
    <dgm:pt modelId="{06381932-A01E-41C9-8644-E6609D2D1BD8}" type="pres">
      <dgm:prSet presAssocID="{B50A9A9B-8253-4396-9267-02CEDF2EBD42}" presName="vert0" presStyleCnt="0">
        <dgm:presLayoutVars>
          <dgm:dir/>
          <dgm:animOne val="branch"/>
          <dgm:animLvl val="lvl"/>
        </dgm:presLayoutVars>
      </dgm:prSet>
      <dgm:spPr/>
    </dgm:pt>
    <dgm:pt modelId="{3DC637E4-95F5-44BA-96AE-14F459CB08C8}" type="pres">
      <dgm:prSet presAssocID="{65875440-CB9E-45C9-9A9C-72E2CEB42BD8}" presName="thickLine" presStyleLbl="alignNode1" presStyleIdx="0" presStyleCnt="7"/>
      <dgm:spPr/>
    </dgm:pt>
    <dgm:pt modelId="{CD33219F-07FE-425F-86FF-7A71A4B0F445}" type="pres">
      <dgm:prSet presAssocID="{65875440-CB9E-45C9-9A9C-72E2CEB42BD8}" presName="horz1" presStyleCnt="0"/>
      <dgm:spPr/>
    </dgm:pt>
    <dgm:pt modelId="{89180E4B-A671-4CAE-B87F-160FFF710007}" type="pres">
      <dgm:prSet presAssocID="{65875440-CB9E-45C9-9A9C-72E2CEB42BD8}" presName="tx1" presStyleLbl="revTx" presStyleIdx="0" presStyleCnt="7"/>
      <dgm:spPr/>
    </dgm:pt>
    <dgm:pt modelId="{C87B319F-3099-467E-A58E-322527369311}" type="pres">
      <dgm:prSet presAssocID="{65875440-CB9E-45C9-9A9C-72E2CEB42BD8}" presName="vert1" presStyleCnt="0"/>
      <dgm:spPr/>
    </dgm:pt>
    <dgm:pt modelId="{4F65605E-3E54-425B-AE31-E97FFD8B5751}" type="pres">
      <dgm:prSet presAssocID="{0E32144E-0EFC-4037-866C-B3E4361F5776}" presName="thickLine" presStyleLbl="alignNode1" presStyleIdx="1" presStyleCnt="7"/>
      <dgm:spPr/>
    </dgm:pt>
    <dgm:pt modelId="{B51399F5-5E2C-491F-88BD-A700BB4010D6}" type="pres">
      <dgm:prSet presAssocID="{0E32144E-0EFC-4037-866C-B3E4361F5776}" presName="horz1" presStyleCnt="0"/>
      <dgm:spPr/>
    </dgm:pt>
    <dgm:pt modelId="{11CF0301-BBA5-405C-8C04-56A8A22A84E6}" type="pres">
      <dgm:prSet presAssocID="{0E32144E-0EFC-4037-866C-B3E4361F5776}" presName="tx1" presStyleLbl="revTx" presStyleIdx="1" presStyleCnt="7"/>
      <dgm:spPr/>
    </dgm:pt>
    <dgm:pt modelId="{48980137-AEF3-4CC9-A8F8-154DE67CF597}" type="pres">
      <dgm:prSet presAssocID="{0E32144E-0EFC-4037-866C-B3E4361F5776}" presName="vert1" presStyleCnt="0"/>
      <dgm:spPr/>
    </dgm:pt>
    <dgm:pt modelId="{DB6A8F1D-01F9-4381-A4B6-4158CC406F6B}" type="pres">
      <dgm:prSet presAssocID="{468C0D74-0198-49CD-9F65-45EE924A92FB}" presName="thickLine" presStyleLbl="alignNode1" presStyleIdx="2" presStyleCnt="7"/>
      <dgm:spPr/>
    </dgm:pt>
    <dgm:pt modelId="{75FFDE18-3398-40F0-A65F-8D83430FB655}" type="pres">
      <dgm:prSet presAssocID="{468C0D74-0198-49CD-9F65-45EE924A92FB}" presName="horz1" presStyleCnt="0"/>
      <dgm:spPr/>
    </dgm:pt>
    <dgm:pt modelId="{2A3FD74B-9F5D-4AF7-B338-2185A3D2123B}" type="pres">
      <dgm:prSet presAssocID="{468C0D74-0198-49CD-9F65-45EE924A92FB}" presName="tx1" presStyleLbl="revTx" presStyleIdx="2" presStyleCnt="7"/>
      <dgm:spPr/>
    </dgm:pt>
    <dgm:pt modelId="{38972789-7BED-4834-991D-B06D23237214}" type="pres">
      <dgm:prSet presAssocID="{468C0D74-0198-49CD-9F65-45EE924A92FB}" presName="vert1" presStyleCnt="0"/>
      <dgm:spPr/>
    </dgm:pt>
    <dgm:pt modelId="{461DF951-28FD-474C-9C40-8988EC83A13E}" type="pres">
      <dgm:prSet presAssocID="{235DF92A-863B-4F16-BD7D-5182AE5998A8}" presName="thickLine" presStyleLbl="alignNode1" presStyleIdx="3" presStyleCnt="7"/>
      <dgm:spPr/>
    </dgm:pt>
    <dgm:pt modelId="{242DA7EB-EB92-46A6-9285-EB29A4D93273}" type="pres">
      <dgm:prSet presAssocID="{235DF92A-863B-4F16-BD7D-5182AE5998A8}" presName="horz1" presStyleCnt="0"/>
      <dgm:spPr/>
    </dgm:pt>
    <dgm:pt modelId="{8A0B55FE-F765-4D77-A2CE-D59CFD2928C8}" type="pres">
      <dgm:prSet presAssocID="{235DF92A-863B-4F16-BD7D-5182AE5998A8}" presName="tx1" presStyleLbl="revTx" presStyleIdx="3" presStyleCnt="7"/>
      <dgm:spPr/>
    </dgm:pt>
    <dgm:pt modelId="{B897D432-2052-414E-8C5C-9550CA7A83EC}" type="pres">
      <dgm:prSet presAssocID="{235DF92A-863B-4F16-BD7D-5182AE5998A8}" presName="vert1" presStyleCnt="0"/>
      <dgm:spPr/>
    </dgm:pt>
    <dgm:pt modelId="{E45693A6-30AF-4D3E-AB1F-133FAA7C634B}" type="pres">
      <dgm:prSet presAssocID="{A7CF60DB-5588-4020-8052-F79D24EC2C85}" presName="thickLine" presStyleLbl="alignNode1" presStyleIdx="4" presStyleCnt="7"/>
      <dgm:spPr/>
    </dgm:pt>
    <dgm:pt modelId="{F60AD9C8-DF23-499E-B1AA-59E1529BC5DC}" type="pres">
      <dgm:prSet presAssocID="{A7CF60DB-5588-4020-8052-F79D24EC2C85}" presName="horz1" presStyleCnt="0"/>
      <dgm:spPr/>
    </dgm:pt>
    <dgm:pt modelId="{1D4BC173-2E0E-478D-8E38-E22D7422BABB}" type="pres">
      <dgm:prSet presAssocID="{A7CF60DB-5588-4020-8052-F79D24EC2C85}" presName="tx1" presStyleLbl="revTx" presStyleIdx="4" presStyleCnt="7"/>
      <dgm:spPr/>
    </dgm:pt>
    <dgm:pt modelId="{B0B6D35B-FEDF-4901-A66A-7AA7414AACFD}" type="pres">
      <dgm:prSet presAssocID="{A7CF60DB-5588-4020-8052-F79D24EC2C85}" presName="vert1" presStyleCnt="0"/>
      <dgm:spPr/>
    </dgm:pt>
    <dgm:pt modelId="{7A253EB2-6B89-4487-8A53-759876B7DDEB}" type="pres">
      <dgm:prSet presAssocID="{B12C2B7F-28CB-47CD-B9C2-F0DA07E7536E}" presName="thickLine" presStyleLbl="alignNode1" presStyleIdx="5" presStyleCnt="7"/>
      <dgm:spPr/>
    </dgm:pt>
    <dgm:pt modelId="{49D07A8C-D560-49C0-B174-1032ECC48928}" type="pres">
      <dgm:prSet presAssocID="{B12C2B7F-28CB-47CD-B9C2-F0DA07E7536E}" presName="horz1" presStyleCnt="0"/>
      <dgm:spPr/>
    </dgm:pt>
    <dgm:pt modelId="{136CC6AC-FBCA-4058-986B-EB58B35359F0}" type="pres">
      <dgm:prSet presAssocID="{B12C2B7F-28CB-47CD-B9C2-F0DA07E7536E}" presName="tx1" presStyleLbl="revTx" presStyleIdx="5" presStyleCnt="7"/>
      <dgm:spPr/>
    </dgm:pt>
    <dgm:pt modelId="{F4E585B9-1132-4D91-BB4C-3ED792238245}" type="pres">
      <dgm:prSet presAssocID="{B12C2B7F-28CB-47CD-B9C2-F0DA07E7536E}" presName="vert1" presStyleCnt="0"/>
      <dgm:spPr/>
    </dgm:pt>
    <dgm:pt modelId="{8681520B-B679-4C4E-9D6B-41A0D353B030}" type="pres">
      <dgm:prSet presAssocID="{FBFCB31D-4162-4781-9BAF-5976F8086774}" presName="thickLine" presStyleLbl="alignNode1" presStyleIdx="6" presStyleCnt="7"/>
      <dgm:spPr/>
    </dgm:pt>
    <dgm:pt modelId="{C5ACEA94-CE27-49A2-A02D-FF2DFACC9BAD}" type="pres">
      <dgm:prSet presAssocID="{FBFCB31D-4162-4781-9BAF-5976F8086774}" presName="horz1" presStyleCnt="0"/>
      <dgm:spPr/>
    </dgm:pt>
    <dgm:pt modelId="{8168D48B-0659-447C-B775-3E0B9CF385FA}" type="pres">
      <dgm:prSet presAssocID="{FBFCB31D-4162-4781-9BAF-5976F8086774}" presName="tx1" presStyleLbl="revTx" presStyleIdx="6" presStyleCnt="7"/>
      <dgm:spPr/>
    </dgm:pt>
    <dgm:pt modelId="{75286AC7-E28B-4441-9D28-8EAB48D7D83E}" type="pres">
      <dgm:prSet presAssocID="{FBFCB31D-4162-4781-9BAF-5976F8086774}" presName="vert1" presStyleCnt="0"/>
      <dgm:spPr/>
    </dgm:pt>
  </dgm:ptLst>
  <dgm:cxnLst>
    <dgm:cxn modelId="{B1CF8B0D-ECB1-47F1-ACC6-C343662436B8}" type="presOf" srcId="{65875440-CB9E-45C9-9A9C-72E2CEB42BD8}" destId="{89180E4B-A671-4CAE-B87F-160FFF710007}" srcOrd="0" destOrd="0" presId="urn:microsoft.com/office/officeart/2008/layout/LinedList"/>
    <dgm:cxn modelId="{49B22D14-B78B-4336-9956-679869C7FB8C}" srcId="{B50A9A9B-8253-4396-9267-02CEDF2EBD42}" destId="{235DF92A-863B-4F16-BD7D-5182AE5998A8}" srcOrd="3" destOrd="0" parTransId="{EE1FB920-1237-480C-98E4-9A2E94601E9C}" sibTransId="{6E046DCF-36A2-44E2-A0F1-26AE72167034}"/>
    <dgm:cxn modelId="{8B8F851F-D5A1-486B-89E4-15D69C077465}" type="presOf" srcId="{FBFCB31D-4162-4781-9BAF-5976F8086774}" destId="{8168D48B-0659-447C-B775-3E0B9CF385FA}" srcOrd="0" destOrd="0" presId="urn:microsoft.com/office/officeart/2008/layout/LinedList"/>
    <dgm:cxn modelId="{5AD66420-F63D-4B2B-B434-A20804E054DA}" srcId="{B50A9A9B-8253-4396-9267-02CEDF2EBD42}" destId="{65875440-CB9E-45C9-9A9C-72E2CEB42BD8}" srcOrd="0" destOrd="0" parTransId="{C44892DB-69C2-4139-8086-A41D1A71C00D}" sibTransId="{7B1689E8-A7DC-4FDD-9A50-C6BB692CA31C}"/>
    <dgm:cxn modelId="{E1421D4E-FE4C-4DA9-BD9D-BE71A085D8ED}" srcId="{B50A9A9B-8253-4396-9267-02CEDF2EBD42}" destId="{468C0D74-0198-49CD-9F65-45EE924A92FB}" srcOrd="2" destOrd="0" parTransId="{AC74A256-F7AF-4AF3-8574-74570AF665A9}" sibTransId="{E9E418AC-D4DD-40EB-9D46-9B1CE9CED8E4}"/>
    <dgm:cxn modelId="{902C4C71-EBD5-4FE0-B2B5-06BFB3ABB92E}" srcId="{B50A9A9B-8253-4396-9267-02CEDF2EBD42}" destId="{A7CF60DB-5588-4020-8052-F79D24EC2C85}" srcOrd="4" destOrd="0" parTransId="{B44A820C-CAC5-4CE6-A590-61260DB2771F}" sibTransId="{E5304FF6-4D9E-4C5F-A699-C530E63F593D}"/>
    <dgm:cxn modelId="{708BAA52-12C4-42A0-A692-3075B8D4BDC4}" srcId="{B50A9A9B-8253-4396-9267-02CEDF2EBD42}" destId="{0E32144E-0EFC-4037-866C-B3E4361F5776}" srcOrd="1" destOrd="0" parTransId="{A6FB8E2C-287B-4366-BAAE-91755E1B67F8}" sibTransId="{1808DFEB-AD2D-4EC8-AAD4-2E3B43A660BA}"/>
    <dgm:cxn modelId="{6408CF74-302B-46B8-AB52-AA61C8D7E79D}" srcId="{B50A9A9B-8253-4396-9267-02CEDF2EBD42}" destId="{FBFCB31D-4162-4781-9BAF-5976F8086774}" srcOrd="6" destOrd="0" parTransId="{6CAC120F-33FB-4499-B96C-64416F98935A}" sibTransId="{342D6B55-CBD2-46A3-8974-D5537BE2B84F}"/>
    <dgm:cxn modelId="{FB5C1593-7FB0-4021-B725-EEC4AE0C609B}" type="presOf" srcId="{B12C2B7F-28CB-47CD-B9C2-F0DA07E7536E}" destId="{136CC6AC-FBCA-4058-986B-EB58B35359F0}" srcOrd="0" destOrd="0" presId="urn:microsoft.com/office/officeart/2008/layout/LinedList"/>
    <dgm:cxn modelId="{AA2903A3-6184-4A6E-BD37-9F76CE31E6CB}" srcId="{B50A9A9B-8253-4396-9267-02CEDF2EBD42}" destId="{B12C2B7F-28CB-47CD-B9C2-F0DA07E7536E}" srcOrd="5" destOrd="0" parTransId="{4FA992FE-3E12-4C9B-B140-DF4E1FB560F4}" sibTransId="{92FCBC4C-54BE-4A40-AF70-6845755772B4}"/>
    <dgm:cxn modelId="{0CBC6FA7-B51D-4102-A0C7-7844758014A0}" type="presOf" srcId="{A7CF60DB-5588-4020-8052-F79D24EC2C85}" destId="{1D4BC173-2E0E-478D-8E38-E22D7422BABB}" srcOrd="0" destOrd="0" presId="urn:microsoft.com/office/officeart/2008/layout/LinedList"/>
    <dgm:cxn modelId="{D86C31BA-4BA6-4779-B0F0-C0BCC7E3FC91}" type="presOf" srcId="{B50A9A9B-8253-4396-9267-02CEDF2EBD42}" destId="{06381932-A01E-41C9-8644-E6609D2D1BD8}" srcOrd="0" destOrd="0" presId="urn:microsoft.com/office/officeart/2008/layout/LinedList"/>
    <dgm:cxn modelId="{109484D7-D239-4A98-AC5E-E2D97D67B049}" type="presOf" srcId="{235DF92A-863B-4F16-BD7D-5182AE5998A8}" destId="{8A0B55FE-F765-4D77-A2CE-D59CFD2928C8}" srcOrd="0" destOrd="0" presId="urn:microsoft.com/office/officeart/2008/layout/LinedList"/>
    <dgm:cxn modelId="{AD3C4FE4-6D61-43DC-B814-1A4062A05AB4}" type="presOf" srcId="{0E32144E-0EFC-4037-866C-B3E4361F5776}" destId="{11CF0301-BBA5-405C-8C04-56A8A22A84E6}" srcOrd="0" destOrd="0" presId="urn:microsoft.com/office/officeart/2008/layout/LinedList"/>
    <dgm:cxn modelId="{DC8F2EE8-1253-4025-BE38-9F1AF307CDFD}" type="presOf" srcId="{468C0D74-0198-49CD-9F65-45EE924A92FB}" destId="{2A3FD74B-9F5D-4AF7-B338-2185A3D2123B}" srcOrd="0" destOrd="0" presId="urn:microsoft.com/office/officeart/2008/layout/LinedList"/>
    <dgm:cxn modelId="{9D69E646-9A59-41FA-851A-E6E4C20BAC14}" type="presParOf" srcId="{06381932-A01E-41C9-8644-E6609D2D1BD8}" destId="{3DC637E4-95F5-44BA-96AE-14F459CB08C8}" srcOrd="0" destOrd="0" presId="urn:microsoft.com/office/officeart/2008/layout/LinedList"/>
    <dgm:cxn modelId="{545FEAB0-B059-4CF0-89EE-8E8B54739CC9}" type="presParOf" srcId="{06381932-A01E-41C9-8644-E6609D2D1BD8}" destId="{CD33219F-07FE-425F-86FF-7A71A4B0F445}" srcOrd="1" destOrd="0" presId="urn:microsoft.com/office/officeart/2008/layout/LinedList"/>
    <dgm:cxn modelId="{9DBBA8E4-ADA4-4579-9384-95A184C32386}" type="presParOf" srcId="{CD33219F-07FE-425F-86FF-7A71A4B0F445}" destId="{89180E4B-A671-4CAE-B87F-160FFF710007}" srcOrd="0" destOrd="0" presId="urn:microsoft.com/office/officeart/2008/layout/LinedList"/>
    <dgm:cxn modelId="{5B58608B-FD3F-49CC-B43C-C23929F6037B}" type="presParOf" srcId="{CD33219F-07FE-425F-86FF-7A71A4B0F445}" destId="{C87B319F-3099-467E-A58E-322527369311}" srcOrd="1" destOrd="0" presId="urn:microsoft.com/office/officeart/2008/layout/LinedList"/>
    <dgm:cxn modelId="{69FCDD27-19EA-43FB-9B30-DB7E4B58775D}" type="presParOf" srcId="{06381932-A01E-41C9-8644-E6609D2D1BD8}" destId="{4F65605E-3E54-425B-AE31-E97FFD8B5751}" srcOrd="2" destOrd="0" presId="urn:microsoft.com/office/officeart/2008/layout/LinedList"/>
    <dgm:cxn modelId="{349279A2-6B0E-4F48-B2A2-0DD72CE37518}" type="presParOf" srcId="{06381932-A01E-41C9-8644-E6609D2D1BD8}" destId="{B51399F5-5E2C-491F-88BD-A700BB4010D6}" srcOrd="3" destOrd="0" presId="urn:microsoft.com/office/officeart/2008/layout/LinedList"/>
    <dgm:cxn modelId="{F5202168-52C9-4E39-9BD6-2613E425F837}" type="presParOf" srcId="{B51399F5-5E2C-491F-88BD-A700BB4010D6}" destId="{11CF0301-BBA5-405C-8C04-56A8A22A84E6}" srcOrd="0" destOrd="0" presId="urn:microsoft.com/office/officeart/2008/layout/LinedList"/>
    <dgm:cxn modelId="{6DC595AD-3713-4AF6-841D-3A6E38DCAA12}" type="presParOf" srcId="{B51399F5-5E2C-491F-88BD-A700BB4010D6}" destId="{48980137-AEF3-4CC9-A8F8-154DE67CF597}" srcOrd="1" destOrd="0" presId="urn:microsoft.com/office/officeart/2008/layout/LinedList"/>
    <dgm:cxn modelId="{A6FA145C-B544-47B5-91C2-A935066751E6}" type="presParOf" srcId="{06381932-A01E-41C9-8644-E6609D2D1BD8}" destId="{DB6A8F1D-01F9-4381-A4B6-4158CC406F6B}" srcOrd="4" destOrd="0" presId="urn:microsoft.com/office/officeart/2008/layout/LinedList"/>
    <dgm:cxn modelId="{B6AD2B49-3A82-40C0-B713-D6F5320F73E6}" type="presParOf" srcId="{06381932-A01E-41C9-8644-E6609D2D1BD8}" destId="{75FFDE18-3398-40F0-A65F-8D83430FB655}" srcOrd="5" destOrd="0" presId="urn:microsoft.com/office/officeart/2008/layout/LinedList"/>
    <dgm:cxn modelId="{FD4B2061-80F5-4AE7-83B4-F1746662483C}" type="presParOf" srcId="{75FFDE18-3398-40F0-A65F-8D83430FB655}" destId="{2A3FD74B-9F5D-4AF7-B338-2185A3D2123B}" srcOrd="0" destOrd="0" presId="urn:microsoft.com/office/officeart/2008/layout/LinedList"/>
    <dgm:cxn modelId="{6AB1EB56-3BEF-4B39-8727-750B25990162}" type="presParOf" srcId="{75FFDE18-3398-40F0-A65F-8D83430FB655}" destId="{38972789-7BED-4834-991D-B06D23237214}" srcOrd="1" destOrd="0" presId="urn:microsoft.com/office/officeart/2008/layout/LinedList"/>
    <dgm:cxn modelId="{A6640E47-6802-4600-A3BD-8A297660B878}" type="presParOf" srcId="{06381932-A01E-41C9-8644-E6609D2D1BD8}" destId="{461DF951-28FD-474C-9C40-8988EC83A13E}" srcOrd="6" destOrd="0" presId="urn:microsoft.com/office/officeart/2008/layout/LinedList"/>
    <dgm:cxn modelId="{91ED0A8E-29CC-451B-8DA6-26F8CFE9564C}" type="presParOf" srcId="{06381932-A01E-41C9-8644-E6609D2D1BD8}" destId="{242DA7EB-EB92-46A6-9285-EB29A4D93273}" srcOrd="7" destOrd="0" presId="urn:microsoft.com/office/officeart/2008/layout/LinedList"/>
    <dgm:cxn modelId="{707433C1-D347-432F-964E-408F4B1E5DB9}" type="presParOf" srcId="{242DA7EB-EB92-46A6-9285-EB29A4D93273}" destId="{8A0B55FE-F765-4D77-A2CE-D59CFD2928C8}" srcOrd="0" destOrd="0" presId="urn:microsoft.com/office/officeart/2008/layout/LinedList"/>
    <dgm:cxn modelId="{51A4E387-C187-4F18-817A-1760E1DCD7F5}" type="presParOf" srcId="{242DA7EB-EB92-46A6-9285-EB29A4D93273}" destId="{B897D432-2052-414E-8C5C-9550CA7A83EC}" srcOrd="1" destOrd="0" presId="urn:microsoft.com/office/officeart/2008/layout/LinedList"/>
    <dgm:cxn modelId="{BC2BF1DE-69E4-4B77-AC58-0FBAE2648286}" type="presParOf" srcId="{06381932-A01E-41C9-8644-E6609D2D1BD8}" destId="{E45693A6-30AF-4D3E-AB1F-133FAA7C634B}" srcOrd="8" destOrd="0" presId="urn:microsoft.com/office/officeart/2008/layout/LinedList"/>
    <dgm:cxn modelId="{BAEF22C5-C1E5-4BCD-9AFF-2E2711E31AB9}" type="presParOf" srcId="{06381932-A01E-41C9-8644-E6609D2D1BD8}" destId="{F60AD9C8-DF23-499E-B1AA-59E1529BC5DC}" srcOrd="9" destOrd="0" presId="urn:microsoft.com/office/officeart/2008/layout/LinedList"/>
    <dgm:cxn modelId="{01D83676-875C-49BE-B558-F2D727F4C8D5}" type="presParOf" srcId="{F60AD9C8-DF23-499E-B1AA-59E1529BC5DC}" destId="{1D4BC173-2E0E-478D-8E38-E22D7422BABB}" srcOrd="0" destOrd="0" presId="urn:microsoft.com/office/officeart/2008/layout/LinedList"/>
    <dgm:cxn modelId="{61C25384-B388-448B-AF70-64C95862CED3}" type="presParOf" srcId="{F60AD9C8-DF23-499E-B1AA-59E1529BC5DC}" destId="{B0B6D35B-FEDF-4901-A66A-7AA7414AACFD}" srcOrd="1" destOrd="0" presId="urn:microsoft.com/office/officeart/2008/layout/LinedList"/>
    <dgm:cxn modelId="{DAB18F8D-1684-4A07-9D6D-3EF97E670A13}" type="presParOf" srcId="{06381932-A01E-41C9-8644-E6609D2D1BD8}" destId="{7A253EB2-6B89-4487-8A53-759876B7DDEB}" srcOrd="10" destOrd="0" presId="urn:microsoft.com/office/officeart/2008/layout/LinedList"/>
    <dgm:cxn modelId="{9A965A42-2F14-4864-A36A-8054A46C23DE}" type="presParOf" srcId="{06381932-A01E-41C9-8644-E6609D2D1BD8}" destId="{49D07A8C-D560-49C0-B174-1032ECC48928}" srcOrd="11" destOrd="0" presId="urn:microsoft.com/office/officeart/2008/layout/LinedList"/>
    <dgm:cxn modelId="{10731564-DB36-498E-B4FB-75C2D5D40197}" type="presParOf" srcId="{49D07A8C-D560-49C0-B174-1032ECC48928}" destId="{136CC6AC-FBCA-4058-986B-EB58B35359F0}" srcOrd="0" destOrd="0" presId="urn:microsoft.com/office/officeart/2008/layout/LinedList"/>
    <dgm:cxn modelId="{4C36A097-B8D4-48D4-9033-B5FDE78FDEBC}" type="presParOf" srcId="{49D07A8C-D560-49C0-B174-1032ECC48928}" destId="{F4E585B9-1132-4D91-BB4C-3ED792238245}" srcOrd="1" destOrd="0" presId="urn:microsoft.com/office/officeart/2008/layout/LinedList"/>
    <dgm:cxn modelId="{3BDA3E29-D399-4DDE-8F86-EFC15E751B3E}" type="presParOf" srcId="{06381932-A01E-41C9-8644-E6609D2D1BD8}" destId="{8681520B-B679-4C4E-9D6B-41A0D353B030}" srcOrd="12" destOrd="0" presId="urn:microsoft.com/office/officeart/2008/layout/LinedList"/>
    <dgm:cxn modelId="{9859AF2F-0BEB-4C84-988E-113EAB528E16}" type="presParOf" srcId="{06381932-A01E-41C9-8644-E6609D2D1BD8}" destId="{C5ACEA94-CE27-49A2-A02D-FF2DFACC9BAD}" srcOrd="13" destOrd="0" presId="urn:microsoft.com/office/officeart/2008/layout/LinedList"/>
    <dgm:cxn modelId="{257A77D2-96E1-4E0D-B5D7-3E31772B34B6}" type="presParOf" srcId="{C5ACEA94-CE27-49A2-A02D-FF2DFACC9BAD}" destId="{8168D48B-0659-447C-B775-3E0B9CF385FA}" srcOrd="0" destOrd="0" presId="urn:microsoft.com/office/officeart/2008/layout/LinedList"/>
    <dgm:cxn modelId="{7F0C8957-5D60-43C7-8286-28DA3D9435A3}" type="presParOf" srcId="{C5ACEA94-CE27-49A2-A02D-FF2DFACC9BAD}" destId="{75286AC7-E28B-4441-9D28-8EAB48D7D83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7539ECD-0FE9-48F9-A9C1-40166393AC28}" type="doc">
      <dgm:prSet loTypeId="urn:microsoft.com/office/officeart/2005/8/layout/hList1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71A04D9-BD5A-4983-945E-99F9297749E7}">
      <dgm:prSet/>
      <dgm:spPr/>
      <dgm:t>
        <a:bodyPr/>
        <a:lstStyle/>
        <a:p>
          <a:r>
            <a:rPr lang="en-GB" dirty="0"/>
            <a:t>In 2025 South Dublin County LCDC supported the LEADER Programme</a:t>
          </a:r>
          <a:endParaRPr lang="en-US" dirty="0"/>
        </a:p>
      </dgm:t>
    </dgm:pt>
    <dgm:pt modelId="{CAD8D1D1-0A89-46BC-B3DC-8E5440014DC5}" type="parTrans" cxnId="{CC10A74D-9390-41C3-B950-4B437BE589FA}">
      <dgm:prSet/>
      <dgm:spPr/>
      <dgm:t>
        <a:bodyPr/>
        <a:lstStyle/>
        <a:p>
          <a:endParaRPr lang="en-US"/>
        </a:p>
      </dgm:t>
    </dgm:pt>
    <dgm:pt modelId="{4CDDDE5F-7867-458E-80CC-439C2A8241CD}" type="sibTrans" cxnId="{CC10A74D-9390-41C3-B950-4B437BE589FA}">
      <dgm:prSet/>
      <dgm:spPr/>
      <dgm:t>
        <a:bodyPr/>
        <a:lstStyle/>
        <a:p>
          <a:endParaRPr lang="en-US"/>
        </a:p>
      </dgm:t>
    </dgm:pt>
    <dgm:pt modelId="{0B3D818E-BF5D-4306-9DDA-421C8F922F59}">
      <dgm:prSet/>
      <dgm:spPr/>
      <dgm:t>
        <a:bodyPr/>
        <a:lstStyle/>
        <a:p>
          <a:r>
            <a:rPr lang="en-GB" dirty="0"/>
            <a:t>Member of the Local Action Group (LAG) from South Dublin in 2025 included:</a:t>
          </a:r>
          <a:endParaRPr lang="en-US" dirty="0"/>
        </a:p>
      </dgm:t>
    </dgm:pt>
    <dgm:pt modelId="{EA94EEE9-661E-4018-B526-B388BFCB94A7}" type="parTrans" cxnId="{B8B5C39E-0EB6-4303-A21E-343D30E6A157}">
      <dgm:prSet/>
      <dgm:spPr/>
      <dgm:t>
        <a:bodyPr/>
        <a:lstStyle/>
        <a:p>
          <a:endParaRPr lang="en-US"/>
        </a:p>
      </dgm:t>
    </dgm:pt>
    <dgm:pt modelId="{B9F29A8A-F6F8-47C0-ACA0-7C15DA146BC2}" type="sibTrans" cxnId="{B8B5C39E-0EB6-4303-A21E-343D30E6A157}">
      <dgm:prSet/>
      <dgm:spPr/>
      <dgm:t>
        <a:bodyPr/>
        <a:lstStyle/>
        <a:p>
          <a:endParaRPr lang="en-US"/>
        </a:p>
      </dgm:t>
    </dgm:pt>
    <dgm:pt modelId="{ED3A9EE6-FE33-4689-BC2F-75477BFB907C}">
      <dgm:prSet/>
      <dgm:spPr/>
      <dgm:t>
        <a:bodyPr/>
        <a:lstStyle/>
        <a:p>
          <a:r>
            <a:rPr lang="en-GB" dirty="0"/>
            <a:t>Elaine Leech (January – May 2025)</a:t>
          </a:r>
          <a:endParaRPr lang="en-US" dirty="0"/>
        </a:p>
      </dgm:t>
    </dgm:pt>
    <dgm:pt modelId="{0D349C4C-19DF-4267-BF40-D993AFAA2DFB}" type="parTrans" cxnId="{777750C7-60D0-4681-BEDA-5CB904DCCFEA}">
      <dgm:prSet/>
      <dgm:spPr/>
      <dgm:t>
        <a:bodyPr/>
        <a:lstStyle/>
        <a:p>
          <a:endParaRPr lang="en-US"/>
        </a:p>
      </dgm:t>
    </dgm:pt>
    <dgm:pt modelId="{C39474AA-EBDE-4EAC-8F84-FBF564AA79DC}" type="sibTrans" cxnId="{777750C7-60D0-4681-BEDA-5CB904DCCFEA}">
      <dgm:prSet/>
      <dgm:spPr/>
      <dgm:t>
        <a:bodyPr/>
        <a:lstStyle/>
        <a:p>
          <a:endParaRPr lang="en-US"/>
        </a:p>
      </dgm:t>
    </dgm:pt>
    <dgm:pt modelId="{5959BAF9-E0DF-4104-9D23-41F1EECE2801}">
      <dgm:prSet/>
      <dgm:spPr/>
      <dgm:t>
        <a:bodyPr/>
        <a:lstStyle/>
        <a:p>
          <a:r>
            <a:rPr lang="en-GB" dirty="0"/>
            <a:t>Lorna Maxwell ( June – December 2025)</a:t>
          </a:r>
          <a:endParaRPr lang="en-US" dirty="0"/>
        </a:p>
      </dgm:t>
    </dgm:pt>
    <dgm:pt modelId="{78D5B483-B213-4496-B336-744A3280B45E}" type="parTrans" cxnId="{68B67023-BCD9-4D58-A567-9F65354A0824}">
      <dgm:prSet/>
      <dgm:spPr/>
      <dgm:t>
        <a:bodyPr/>
        <a:lstStyle/>
        <a:p>
          <a:endParaRPr lang="en-US"/>
        </a:p>
      </dgm:t>
    </dgm:pt>
    <dgm:pt modelId="{F5C0638B-9C7E-46A7-9984-C066BAFD6916}" type="sibTrans" cxnId="{68B67023-BCD9-4D58-A567-9F65354A0824}">
      <dgm:prSet/>
      <dgm:spPr/>
      <dgm:t>
        <a:bodyPr/>
        <a:lstStyle/>
        <a:p>
          <a:endParaRPr lang="en-US"/>
        </a:p>
      </dgm:t>
    </dgm:pt>
    <dgm:pt modelId="{BA5FA11E-483B-4E11-9860-933D3629334C}">
      <dgm:prSet/>
      <dgm:spPr/>
      <dgm:t>
        <a:bodyPr/>
        <a:lstStyle/>
        <a:p>
          <a:r>
            <a:rPr lang="en-GB" dirty="0"/>
            <a:t>Andy Leeson</a:t>
          </a:r>
          <a:endParaRPr lang="en-US" dirty="0"/>
        </a:p>
      </dgm:t>
    </dgm:pt>
    <dgm:pt modelId="{C2EF4010-2F23-46B4-9374-BC68106FED11}" type="parTrans" cxnId="{3187D881-6490-4A82-8845-97B1D6F740BB}">
      <dgm:prSet/>
      <dgm:spPr/>
      <dgm:t>
        <a:bodyPr/>
        <a:lstStyle/>
        <a:p>
          <a:endParaRPr lang="en-US"/>
        </a:p>
      </dgm:t>
    </dgm:pt>
    <dgm:pt modelId="{74FA4CA7-A646-45AF-A138-2E0D62668F3D}" type="sibTrans" cxnId="{3187D881-6490-4A82-8845-97B1D6F740BB}">
      <dgm:prSet/>
      <dgm:spPr/>
      <dgm:t>
        <a:bodyPr/>
        <a:lstStyle/>
        <a:p>
          <a:endParaRPr lang="en-US"/>
        </a:p>
      </dgm:t>
    </dgm:pt>
    <dgm:pt modelId="{653EA69A-DA22-4B77-B5AC-02FF9A19178E}">
      <dgm:prSet/>
      <dgm:spPr/>
      <dgm:t>
        <a:bodyPr/>
        <a:lstStyle/>
        <a:p>
          <a:r>
            <a:rPr lang="en-GB" dirty="0"/>
            <a:t>Cllr. Sarah Barnes</a:t>
          </a:r>
          <a:endParaRPr lang="en-US" dirty="0"/>
        </a:p>
      </dgm:t>
    </dgm:pt>
    <dgm:pt modelId="{3E28A0B6-CEDA-4D06-B7FB-4A10DDC43949}" type="parTrans" cxnId="{1A25F66D-68E0-468B-B77C-3A58453A6F28}">
      <dgm:prSet/>
      <dgm:spPr/>
      <dgm:t>
        <a:bodyPr/>
        <a:lstStyle/>
        <a:p>
          <a:endParaRPr lang="en-US"/>
        </a:p>
      </dgm:t>
    </dgm:pt>
    <dgm:pt modelId="{F4E1C4F7-2CAA-4F4C-BF69-DBCD0BCBB71D}" type="sibTrans" cxnId="{1A25F66D-68E0-468B-B77C-3A58453A6F28}">
      <dgm:prSet/>
      <dgm:spPr/>
      <dgm:t>
        <a:bodyPr/>
        <a:lstStyle/>
        <a:p>
          <a:endParaRPr lang="en-US"/>
        </a:p>
      </dgm:t>
    </dgm:pt>
    <dgm:pt modelId="{A4B328CA-6BD2-4674-AA87-FD7E6EE6863D}">
      <dgm:prSet/>
      <dgm:spPr/>
      <dgm:t>
        <a:bodyPr/>
        <a:lstStyle/>
        <a:p>
          <a:r>
            <a:rPr lang="en-GB" dirty="0"/>
            <a:t>South Dublin’s rural areas include:</a:t>
          </a:r>
          <a:endParaRPr lang="en-IE" dirty="0"/>
        </a:p>
      </dgm:t>
    </dgm:pt>
    <dgm:pt modelId="{4190F3BB-5C58-4865-91CD-4D03BAE52B9C}" type="parTrans" cxnId="{50947325-4D03-4BA5-96D5-E4D5975483CC}">
      <dgm:prSet/>
      <dgm:spPr/>
      <dgm:t>
        <a:bodyPr/>
        <a:lstStyle/>
        <a:p>
          <a:endParaRPr lang="en-IE"/>
        </a:p>
      </dgm:t>
    </dgm:pt>
    <dgm:pt modelId="{10E2813F-022A-4C1C-A923-89DF6420EED9}" type="sibTrans" cxnId="{50947325-4D03-4BA5-96D5-E4D5975483CC}">
      <dgm:prSet/>
      <dgm:spPr/>
      <dgm:t>
        <a:bodyPr/>
        <a:lstStyle/>
        <a:p>
          <a:endParaRPr lang="en-IE"/>
        </a:p>
      </dgm:t>
    </dgm:pt>
    <dgm:pt modelId="{3B60C79B-A392-4CF5-AA12-E4FC951366F5}">
      <dgm:prSet/>
      <dgm:spPr/>
      <dgm:t>
        <a:bodyPr/>
        <a:lstStyle/>
        <a:p>
          <a:r>
            <a:rPr lang="en-GB" dirty="0"/>
            <a:t>EU Rural Development programme administered by the Dublin Rural Local Action Group (LAG) covering South Dublin, Fingal and Dun Laoghaire Rathdown.	</a:t>
          </a:r>
          <a:endParaRPr lang="en-IE" dirty="0"/>
        </a:p>
      </dgm:t>
    </dgm:pt>
    <dgm:pt modelId="{DF728320-E89F-4E0D-B117-5C196AA50AB4}" type="parTrans" cxnId="{515C43B3-E374-43E4-8BEE-DA7EE90F9966}">
      <dgm:prSet/>
      <dgm:spPr/>
      <dgm:t>
        <a:bodyPr/>
        <a:lstStyle/>
        <a:p>
          <a:endParaRPr lang="en-IE"/>
        </a:p>
      </dgm:t>
    </dgm:pt>
    <dgm:pt modelId="{F05B08D1-AD1A-4342-A75A-446CAE3E0A51}" type="sibTrans" cxnId="{515C43B3-E374-43E4-8BEE-DA7EE90F9966}">
      <dgm:prSet/>
      <dgm:spPr/>
      <dgm:t>
        <a:bodyPr/>
        <a:lstStyle/>
        <a:p>
          <a:endParaRPr lang="en-IE"/>
        </a:p>
      </dgm:t>
    </dgm:pt>
    <dgm:pt modelId="{8F9E421E-77EE-452A-808B-D84DFB3AB0AB}">
      <dgm:prSet/>
      <dgm:spPr/>
      <dgm:t>
        <a:bodyPr/>
        <a:lstStyle/>
        <a:p>
          <a:r>
            <a:rPr lang="en-GB" dirty="0"/>
            <a:t>Newcastle</a:t>
          </a:r>
          <a:endParaRPr lang="en-IE" dirty="0"/>
        </a:p>
      </dgm:t>
    </dgm:pt>
    <dgm:pt modelId="{C0D0EC76-94EE-47F1-A8A6-9914EBA1B265}" type="parTrans" cxnId="{B159CFED-BDAF-4F3F-A3E0-1DEBACA97550}">
      <dgm:prSet/>
      <dgm:spPr/>
      <dgm:t>
        <a:bodyPr/>
        <a:lstStyle/>
        <a:p>
          <a:endParaRPr lang="en-IE"/>
        </a:p>
      </dgm:t>
    </dgm:pt>
    <dgm:pt modelId="{22064F43-DFF6-4307-B9F9-9009670BD2B1}" type="sibTrans" cxnId="{B159CFED-BDAF-4F3F-A3E0-1DEBACA97550}">
      <dgm:prSet/>
      <dgm:spPr/>
      <dgm:t>
        <a:bodyPr/>
        <a:lstStyle/>
        <a:p>
          <a:endParaRPr lang="en-IE"/>
        </a:p>
      </dgm:t>
    </dgm:pt>
    <dgm:pt modelId="{0836D492-4D00-4304-B7B4-E6B7FF390C4E}">
      <dgm:prSet/>
      <dgm:spPr/>
      <dgm:t>
        <a:bodyPr/>
        <a:lstStyle/>
        <a:p>
          <a:r>
            <a:rPr lang="en-GB" dirty="0"/>
            <a:t>Rathcoole</a:t>
          </a:r>
          <a:endParaRPr lang="en-IE" dirty="0"/>
        </a:p>
      </dgm:t>
    </dgm:pt>
    <dgm:pt modelId="{D4AFEE65-2A10-43FB-9137-B615035518AA}" type="parTrans" cxnId="{78B7DB20-CE6F-4110-A939-F859E8029789}">
      <dgm:prSet/>
      <dgm:spPr/>
      <dgm:t>
        <a:bodyPr/>
        <a:lstStyle/>
        <a:p>
          <a:endParaRPr lang="en-IE"/>
        </a:p>
      </dgm:t>
    </dgm:pt>
    <dgm:pt modelId="{677A2DA4-E11E-4BD9-AA57-915B6CBD0D50}" type="sibTrans" cxnId="{78B7DB20-CE6F-4110-A939-F859E8029789}">
      <dgm:prSet/>
      <dgm:spPr/>
      <dgm:t>
        <a:bodyPr/>
        <a:lstStyle/>
        <a:p>
          <a:endParaRPr lang="en-IE"/>
        </a:p>
      </dgm:t>
    </dgm:pt>
    <dgm:pt modelId="{092CA15F-4EE3-44BC-B924-EBAB57555D8E}">
      <dgm:prSet/>
      <dgm:spPr/>
      <dgm:t>
        <a:bodyPr/>
        <a:lstStyle/>
        <a:p>
          <a:r>
            <a:rPr lang="en-GB" dirty="0"/>
            <a:t>Saggart</a:t>
          </a:r>
          <a:endParaRPr lang="en-IE" dirty="0"/>
        </a:p>
      </dgm:t>
    </dgm:pt>
    <dgm:pt modelId="{259086FB-F859-452C-B6A8-3941E09E9753}" type="parTrans" cxnId="{206951C6-3F2D-4343-9212-AFAA890AFB19}">
      <dgm:prSet/>
      <dgm:spPr/>
      <dgm:t>
        <a:bodyPr/>
        <a:lstStyle/>
        <a:p>
          <a:endParaRPr lang="en-IE"/>
        </a:p>
      </dgm:t>
    </dgm:pt>
    <dgm:pt modelId="{95DB19B3-7A18-4396-B750-1F955948144B}" type="sibTrans" cxnId="{206951C6-3F2D-4343-9212-AFAA890AFB19}">
      <dgm:prSet/>
      <dgm:spPr/>
      <dgm:t>
        <a:bodyPr/>
        <a:lstStyle/>
        <a:p>
          <a:endParaRPr lang="en-IE"/>
        </a:p>
      </dgm:t>
    </dgm:pt>
    <dgm:pt modelId="{92C059AE-0A34-4610-8E0C-64580D2BF12D}">
      <dgm:prSet/>
      <dgm:spPr/>
      <dgm:t>
        <a:bodyPr/>
        <a:lstStyle/>
        <a:p>
          <a:r>
            <a:rPr lang="en-GB" dirty="0"/>
            <a:t>Ballinascorney</a:t>
          </a:r>
          <a:endParaRPr lang="en-IE" dirty="0"/>
        </a:p>
      </dgm:t>
    </dgm:pt>
    <dgm:pt modelId="{2CAD0080-15C4-43BA-BA41-981D3683798B}" type="parTrans" cxnId="{50A0AD26-FAA5-4F4B-8E31-78020F00388C}">
      <dgm:prSet/>
      <dgm:spPr/>
      <dgm:t>
        <a:bodyPr/>
        <a:lstStyle/>
        <a:p>
          <a:endParaRPr lang="en-IE"/>
        </a:p>
      </dgm:t>
    </dgm:pt>
    <dgm:pt modelId="{17F55FC2-86A9-46B3-BD70-1F5B58884885}" type="sibTrans" cxnId="{50A0AD26-FAA5-4F4B-8E31-78020F00388C}">
      <dgm:prSet/>
      <dgm:spPr/>
      <dgm:t>
        <a:bodyPr/>
        <a:lstStyle/>
        <a:p>
          <a:endParaRPr lang="en-IE"/>
        </a:p>
      </dgm:t>
    </dgm:pt>
    <dgm:pt modelId="{21280842-CAF4-437E-84F1-21469E842739}">
      <dgm:prSet/>
      <dgm:spPr/>
      <dgm:t>
        <a:bodyPr/>
        <a:lstStyle/>
        <a:p>
          <a:r>
            <a:rPr lang="en-GB" dirty="0"/>
            <a:t>Bohernabreena</a:t>
          </a:r>
          <a:endParaRPr lang="en-IE" dirty="0"/>
        </a:p>
      </dgm:t>
    </dgm:pt>
    <dgm:pt modelId="{36E938E7-D207-4A9B-A728-9DD9BA1257FD}" type="parTrans" cxnId="{C2859D5F-1AE1-453C-8C98-EF16F200B99D}">
      <dgm:prSet/>
      <dgm:spPr/>
      <dgm:t>
        <a:bodyPr/>
        <a:lstStyle/>
        <a:p>
          <a:endParaRPr lang="en-IE"/>
        </a:p>
      </dgm:t>
    </dgm:pt>
    <dgm:pt modelId="{37F4FDAA-B615-487C-A040-144023B1EC21}" type="sibTrans" cxnId="{C2859D5F-1AE1-453C-8C98-EF16F200B99D}">
      <dgm:prSet/>
      <dgm:spPr/>
      <dgm:t>
        <a:bodyPr/>
        <a:lstStyle/>
        <a:p>
          <a:endParaRPr lang="en-IE"/>
        </a:p>
      </dgm:t>
    </dgm:pt>
    <dgm:pt modelId="{7094EF3A-75F2-461A-A415-056DE61332AA}" type="pres">
      <dgm:prSet presAssocID="{97539ECD-0FE9-48F9-A9C1-40166393AC28}" presName="Name0" presStyleCnt="0">
        <dgm:presLayoutVars>
          <dgm:dir/>
          <dgm:animLvl val="lvl"/>
          <dgm:resizeHandles val="exact"/>
        </dgm:presLayoutVars>
      </dgm:prSet>
      <dgm:spPr/>
    </dgm:pt>
    <dgm:pt modelId="{82F76AF3-3867-4CD3-822B-B096FE44BC60}" type="pres">
      <dgm:prSet presAssocID="{571A04D9-BD5A-4983-945E-99F9297749E7}" presName="composite" presStyleCnt="0"/>
      <dgm:spPr/>
    </dgm:pt>
    <dgm:pt modelId="{A19264B6-8318-420E-8331-6B9FF06E60C9}" type="pres">
      <dgm:prSet presAssocID="{571A04D9-BD5A-4983-945E-99F9297749E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479D113F-73D6-40DD-95C2-8C118E66F376}" type="pres">
      <dgm:prSet presAssocID="{571A04D9-BD5A-4983-945E-99F9297749E7}" presName="desTx" presStyleLbl="alignAccFollowNode1" presStyleIdx="0" presStyleCnt="3">
        <dgm:presLayoutVars>
          <dgm:bulletEnabled val="1"/>
        </dgm:presLayoutVars>
      </dgm:prSet>
      <dgm:spPr/>
    </dgm:pt>
    <dgm:pt modelId="{45B7F4EA-D92D-4287-87A0-6F91BA3177E6}" type="pres">
      <dgm:prSet presAssocID="{4CDDDE5F-7867-458E-80CC-439C2A8241CD}" presName="space" presStyleCnt="0"/>
      <dgm:spPr/>
    </dgm:pt>
    <dgm:pt modelId="{9CC55BD1-4892-4B0F-A81F-5E4C36DEC28C}" type="pres">
      <dgm:prSet presAssocID="{A4B328CA-6BD2-4674-AA87-FD7E6EE6863D}" presName="composite" presStyleCnt="0"/>
      <dgm:spPr/>
    </dgm:pt>
    <dgm:pt modelId="{60707FF8-71E5-465A-BE15-44E573692B62}" type="pres">
      <dgm:prSet presAssocID="{A4B328CA-6BD2-4674-AA87-FD7E6EE6863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A32046AD-31F2-4D78-9A02-751FF466E83E}" type="pres">
      <dgm:prSet presAssocID="{A4B328CA-6BD2-4674-AA87-FD7E6EE6863D}" presName="desTx" presStyleLbl="alignAccFollowNode1" presStyleIdx="1" presStyleCnt="3">
        <dgm:presLayoutVars>
          <dgm:bulletEnabled val="1"/>
        </dgm:presLayoutVars>
      </dgm:prSet>
      <dgm:spPr/>
    </dgm:pt>
    <dgm:pt modelId="{DC5544B8-7A4E-44F9-9BD8-F3C92C086B8D}" type="pres">
      <dgm:prSet presAssocID="{10E2813F-022A-4C1C-A923-89DF6420EED9}" presName="space" presStyleCnt="0"/>
      <dgm:spPr/>
    </dgm:pt>
    <dgm:pt modelId="{8AABC2B9-CBD3-4570-8982-F658785AE4B2}" type="pres">
      <dgm:prSet presAssocID="{0B3D818E-BF5D-4306-9DDA-421C8F922F59}" presName="composite" presStyleCnt="0"/>
      <dgm:spPr/>
    </dgm:pt>
    <dgm:pt modelId="{41DEB72C-A34F-457C-8713-DC1862F48ACF}" type="pres">
      <dgm:prSet presAssocID="{0B3D818E-BF5D-4306-9DDA-421C8F922F5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CFB4B2D4-15AD-42E4-81A7-B9F0688035F3}" type="pres">
      <dgm:prSet presAssocID="{0B3D818E-BF5D-4306-9DDA-421C8F922F59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FAF34D1E-3C22-492F-A836-88916A84844C}" type="presOf" srcId="{0B3D818E-BF5D-4306-9DDA-421C8F922F59}" destId="{41DEB72C-A34F-457C-8713-DC1862F48ACF}" srcOrd="0" destOrd="0" presId="urn:microsoft.com/office/officeart/2005/8/layout/hList1"/>
    <dgm:cxn modelId="{78B7DB20-CE6F-4110-A939-F859E8029789}" srcId="{A4B328CA-6BD2-4674-AA87-FD7E6EE6863D}" destId="{0836D492-4D00-4304-B7B4-E6B7FF390C4E}" srcOrd="1" destOrd="0" parTransId="{D4AFEE65-2A10-43FB-9137-B615035518AA}" sibTransId="{677A2DA4-E11E-4BD9-AA57-915B6CBD0D50}"/>
    <dgm:cxn modelId="{68B67023-BCD9-4D58-A567-9F65354A0824}" srcId="{0B3D818E-BF5D-4306-9DDA-421C8F922F59}" destId="{5959BAF9-E0DF-4104-9D23-41F1EECE2801}" srcOrd="1" destOrd="0" parTransId="{78D5B483-B213-4496-B336-744A3280B45E}" sibTransId="{F5C0638B-9C7E-46A7-9984-C066BAFD6916}"/>
    <dgm:cxn modelId="{50947325-4D03-4BA5-96D5-E4D5975483CC}" srcId="{97539ECD-0FE9-48F9-A9C1-40166393AC28}" destId="{A4B328CA-6BD2-4674-AA87-FD7E6EE6863D}" srcOrd="1" destOrd="0" parTransId="{4190F3BB-5C58-4865-91CD-4D03BAE52B9C}" sibTransId="{10E2813F-022A-4C1C-A923-89DF6420EED9}"/>
    <dgm:cxn modelId="{50A0AD26-FAA5-4F4B-8E31-78020F00388C}" srcId="{A4B328CA-6BD2-4674-AA87-FD7E6EE6863D}" destId="{92C059AE-0A34-4610-8E0C-64580D2BF12D}" srcOrd="3" destOrd="0" parTransId="{2CAD0080-15C4-43BA-BA41-981D3683798B}" sibTransId="{17F55FC2-86A9-46B3-BD70-1F5B58884885}"/>
    <dgm:cxn modelId="{5994FA3A-470B-460A-BD06-22E85A589557}" type="presOf" srcId="{BA5FA11E-483B-4E11-9860-933D3629334C}" destId="{CFB4B2D4-15AD-42E4-81A7-B9F0688035F3}" srcOrd="0" destOrd="2" presId="urn:microsoft.com/office/officeart/2005/8/layout/hList1"/>
    <dgm:cxn modelId="{C1A9893D-D975-422A-988A-81D05705E768}" type="presOf" srcId="{653EA69A-DA22-4B77-B5AC-02FF9A19178E}" destId="{CFB4B2D4-15AD-42E4-81A7-B9F0688035F3}" srcOrd="0" destOrd="3" presId="urn:microsoft.com/office/officeart/2005/8/layout/hList1"/>
    <dgm:cxn modelId="{E69FEC5D-EE36-45A2-BA71-78A72446587F}" type="presOf" srcId="{092CA15F-4EE3-44BC-B924-EBAB57555D8E}" destId="{A32046AD-31F2-4D78-9A02-751FF466E83E}" srcOrd="0" destOrd="2" presId="urn:microsoft.com/office/officeart/2005/8/layout/hList1"/>
    <dgm:cxn modelId="{C2859D5F-1AE1-453C-8C98-EF16F200B99D}" srcId="{A4B328CA-6BD2-4674-AA87-FD7E6EE6863D}" destId="{21280842-CAF4-437E-84F1-21469E842739}" srcOrd="4" destOrd="0" parTransId="{36E938E7-D207-4A9B-A728-9DD9BA1257FD}" sibTransId="{37F4FDAA-B615-487C-A040-144023B1EC21}"/>
    <dgm:cxn modelId="{CC10A74D-9390-41C3-B950-4B437BE589FA}" srcId="{97539ECD-0FE9-48F9-A9C1-40166393AC28}" destId="{571A04D9-BD5A-4983-945E-99F9297749E7}" srcOrd="0" destOrd="0" parTransId="{CAD8D1D1-0A89-46BC-B3DC-8E5440014DC5}" sibTransId="{4CDDDE5F-7867-458E-80CC-439C2A8241CD}"/>
    <dgm:cxn modelId="{1A25F66D-68E0-468B-B77C-3A58453A6F28}" srcId="{0B3D818E-BF5D-4306-9DDA-421C8F922F59}" destId="{653EA69A-DA22-4B77-B5AC-02FF9A19178E}" srcOrd="3" destOrd="0" parTransId="{3E28A0B6-CEDA-4D06-B7FB-4A10DDC43949}" sibTransId="{F4E1C4F7-2CAA-4F4C-BF69-DBCD0BCBB71D}"/>
    <dgm:cxn modelId="{4F5CF84D-296D-423C-AD10-06C082C1B949}" type="presOf" srcId="{571A04D9-BD5A-4983-945E-99F9297749E7}" destId="{A19264B6-8318-420E-8331-6B9FF06E60C9}" srcOrd="0" destOrd="0" presId="urn:microsoft.com/office/officeart/2005/8/layout/hList1"/>
    <dgm:cxn modelId="{C11FBF74-7E6C-44D8-95CB-488A586BA9D1}" type="presOf" srcId="{ED3A9EE6-FE33-4689-BC2F-75477BFB907C}" destId="{CFB4B2D4-15AD-42E4-81A7-B9F0688035F3}" srcOrd="0" destOrd="0" presId="urn:microsoft.com/office/officeart/2005/8/layout/hList1"/>
    <dgm:cxn modelId="{29FA4359-F59E-4A12-97DB-144D03463BD5}" type="presOf" srcId="{92C059AE-0A34-4610-8E0C-64580D2BF12D}" destId="{A32046AD-31F2-4D78-9A02-751FF466E83E}" srcOrd="0" destOrd="3" presId="urn:microsoft.com/office/officeart/2005/8/layout/hList1"/>
    <dgm:cxn modelId="{3187D881-6490-4A82-8845-97B1D6F740BB}" srcId="{0B3D818E-BF5D-4306-9DDA-421C8F922F59}" destId="{BA5FA11E-483B-4E11-9860-933D3629334C}" srcOrd="2" destOrd="0" parTransId="{C2EF4010-2F23-46B4-9374-BC68106FED11}" sibTransId="{74FA4CA7-A646-45AF-A138-2E0D62668F3D}"/>
    <dgm:cxn modelId="{CB5BF38E-8268-4096-AB56-39C43B022F4A}" type="presOf" srcId="{A4B328CA-6BD2-4674-AA87-FD7E6EE6863D}" destId="{60707FF8-71E5-465A-BE15-44E573692B62}" srcOrd="0" destOrd="0" presId="urn:microsoft.com/office/officeart/2005/8/layout/hList1"/>
    <dgm:cxn modelId="{D27C4F94-D6CC-42C8-8F23-D8D0490D12F2}" type="presOf" srcId="{21280842-CAF4-437E-84F1-21469E842739}" destId="{A32046AD-31F2-4D78-9A02-751FF466E83E}" srcOrd="0" destOrd="4" presId="urn:microsoft.com/office/officeart/2005/8/layout/hList1"/>
    <dgm:cxn modelId="{B8B5C39E-0EB6-4303-A21E-343D30E6A157}" srcId="{97539ECD-0FE9-48F9-A9C1-40166393AC28}" destId="{0B3D818E-BF5D-4306-9DDA-421C8F922F59}" srcOrd="2" destOrd="0" parTransId="{EA94EEE9-661E-4018-B526-B388BFCB94A7}" sibTransId="{B9F29A8A-F6F8-47C0-ACA0-7C15DA146BC2}"/>
    <dgm:cxn modelId="{515C43B3-E374-43E4-8BEE-DA7EE90F9966}" srcId="{571A04D9-BD5A-4983-945E-99F9297749E7}" destId="{3B60C79B-A392-4CF5-AA12-E4FC951366F5}" srcOrd="0" destOrd="0" parTransId="{DF728320-E89F-4E0D-B117-5C196AA50AB4}" sibTransId="{F05B08D1-AD1A-4342-A75A-446CAE3E0A51}"/>
    <dgm:cxn modelId="{206951C6-3F2D-4343-9212-AFAA890AFB19}" srcId="{A4B328CA-6BD2-4674-AA87-FD7E6EE6863D}" destId="{092CA15F-4EE3-44BC-B924-EBAB57555D8E}" srcOrd="2" destOrd="0" parTransId="{259086FB-F859-452C-B6A8-3941E09E9753}" sibTransId="{95DB19B3-7A18-4396-B750-1F955948144B}"/>
    <dgm:cxn modelId="{777750C7-60D0-4681-BEDA-5CB904DCCFEA}" srcId="{0B3D818E-BF5D-4306-9DDA-421C8F922F59}" destId="{ED3A9EE6-FE33-4689-BC2F-75477BFB907C}" srcOrd="0" destOrd="0" parTransId="{0D349C4C-19DF-4267-BF40-D993AFAA2DFB}" sibTransId="{C39474AA-EBDE-4EAC-8F84-FBF564AA79DC}"/>
    <dgm:cxn modelId="{8B298FD8-490E-46DC-A29C-977F04FF0736}" type="presOf" srcId="{0836D492-4D00-4304-B7B4-E6B7FF390C4E}" destId="{A32046AD-31F2-4D78-9A02-751FF466E83E}" srcOrd="0" destOrd="1" presId="urn:microsoft.com/office/officeart/2005/8/layout/hList1"/>
    <dgm:cxn modelId="{5D50FBE0-2802-4DEE-8B08-023DA7FD3565}" type="presOf" srcId="{97539ECD-0FE9-48F9-A9C1-40166393AC28}" destId="{7094EF3A-75F2-461A-A415-056DE61332AA}" srcOrd="0" destOrd="0" presId="urn:microsoft.com/office/officeart/2005/8/layout/hList1"/>
    <dgm:cxn modelId="{8010FDE1-868A-4A15-A707-181CFFC9639C}" type="presOf" srcId="{5959BAF9-E0DF-4104-9D23-41F1EECE2801}" destId="{CFB4B2D4-15AD-42E4-81A7-B9F0688035F3}" srcOrd="0" destOrd="1" presId="urn:microsoft.com/office/officeart/2005/8/layout/hList1"/>
    <dgm:cxn modelId="{968AE2E6-BB9F-456A-AA5F-CCADC6217F54}" type="presOf" srcId="{8F9E421E-77EE-452A-808B-D84DFB3AB0AB}" destId="{A32046AD-31F2-4D78-9A02-751FF466E83E}" srcOrd="0" destOrd="0" presId="urn:microsoft.com/office/officeart/2005/8/layout/hList1"/>
    <dgm:cxn modelId="{B159CFED-BDAF-4F3F-A3E0-1DEBACA97550}" srcId="{A4B328CA-6BD2-4674-AA87-FD7E6EE6863D}" destId="{8F9E421E-77EE-452A-808B-D84DFB3AB0AB}" srcOrd="0" destOrd="0" parTransId="{C0D0EC76-94EE-47F1-A8A6-9914EBA1B265}" sibTransId="{22064F43-DFF6-4307-B9F9-9009670BD2B1}"/>
    <dgm:cxn modelId="{63BBECFD-85D2-4229-881E-D12002A346F6}" type="presOf" srcId="{3B60C79B-A392-4CF5-AA12-E4FC951366F5}" destId="{479D113F-73D6-40DD-95C2-8C118E66F376}" srcOrd="0" destOrd="0" presId="urn:microsoft.com/office/officeart/2005/8/layout/hList1"/>
    <dgm:cxn modelId="{DBBCF35E-12C2-4357-833C-FD8C602DA1BB}" type="presParOf" srcId="{7094EF3A-75F2-461A-A415-056DE61332AA}" destId="{82F76AF3-3867-4CD3-822B-B096FE44BC60}" srcOrd="0" destOrd="0" presId="urn:microsoft.com/office/officeart/2005/8/layout/hList1"/>
    <dgm:cxn modelId="{590337F9-05E2-4814-B2DA-66D9BD04BB93}" type="presParOf" srcId="{82F76AF3-3867-4CD3-822B-B096FE44BC60}" destId="{A19264B6-8318-420E-8331-6B9FF06E60C9}" srcOrd="0" destOrd="0" presId="urn:microsoft.com/office/officeart/2005/8/layout/hList1"/>
    <dgm:cxn modelId="{F0599357-3A94-4B96-A26D-2C5092866238}" type="presParOf" srcId="{82F76AF3-3867-4CD3-822B-B096FE44BC60}" destId="{479D113F-73D6-40DD-95C2-8C118E66F376}" srcOrd="1" destOrd="0" presId="urn:microsoft.com/office/officeart/2005/8/layout/hList1"/>
    <dgm:cxn modelId="{0A7365C1-10F0-4C60-ADD8-7D458E6FBCEA}" type="presParOf" srcId="{7094EF3A-75F2-461A-A415-056DE61332AA}" destId="{45B7F4EA-D92D-4287-87A0-6F91BA3177E6}" srcOrd="1" destOrd="0" presId="urn:microsoft.com/office/officeart/2005/8/layout/hList1"/>
    <dgm:cxn modelId="{8419689C-3876-4099-8F47-0FD287E633DA}" type="presParOf" srcId="{7094EF3A-75F2-461A-A415-056DE61332AA}" destId="{9CC55BD1-4892-4B0F-A81F-5E4C36DEC28C}" srcOrd="2" destOrd="0" presId="urn:microsoft.com/office/officeart/2005/8/layout/hList1"/>
    <dgm:cxn modelId="{8E683E98-2D07-4D47-AD3D-0FFED1725D66}" type="presParOf" srcId="{9CC55BD1-4892-4B0F-A81F-5E4C36DEC28C}" destId="{60707FF8-71E5-465A-BE15-44E573692B62}" srcOrd="0" destOrd="0" presId="urn:microsoft.com/office/officeart/2005/8/layout/hList1"/>
    <dgm:cxn modelId="{D8C59F2F-F29D-45EF-AA8D-D02705A8E653}" type="presParOf" srcId="{9CC55BD1-4892-4B0F-A81F-5E4C36DEC28C}" destId="{A32046AD-31F2-4D78-9A02-751FF466E83E}" srcOrd="1" destOrd="0" presId="urn:microsoft.com/office/officeart/2005/8/layout/hList1"/>
    <dgm:cxn modelId="{10C11E32-CDFB-495B-A4C4-66BF13EC08AD}" type="presParOf" srcId="{7094EF3A-75F2-461A-A415-056DE61332AA}" destId="{DC5544B8-7A4E-44F9-9BD8-F3C92C086B8D}" srcOrd="3" destOrd="0" presId="urn:microsoft.com/office/officeart/2005/8/layout/hList1"/>
    <dgm:cxn modelId="{4C7803D4-75BB-41D0-9FBE-F6F59B28B010}" type="presParOf" srcId="{7094EF3A-75F2-461A-A415-056DE61332AA}" destId="{8AABC2B9-CBD3-4570-8982-F658785AE4B2}" srcOrd="4" destOrd="0" presId="urn:microsoft.com/office/officeart/2005/8/layout/hList1"/>
    <dgm:cxn modelId="{573CAF5C-CA37-4C52-BCE8-D5092272A67C}" type="presParOf" srcId="{8AABC2B9-CBD3-4570-8982-F658785AE4B2}" destId="{41DEB72C-A34F-457C-8713-DC1862F48ACF}" srcOrd="0" destOrd="0" presId="urn:microsoft.com/office/officeart/2005/8/layout/hList1"/>
    <dgm:cxn modelId="{BF9AC8B8-D7DA-4030-A48A-38C32B472D41}" type="presParOf" srcId="{8AABC2B9-CBD3-4570-8982-F658785AE4B2}" destId="{CFB4B2D4-15AD-42E4-81A7-B9F0688035F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A11E6A-6F39-4E96-9853-8D837E80B88A}">
      <dsp:nvSpPr>
        <dsp:cNvPr id="0" name=""/>
        <dsp:cNvSpPr/>
      </dsp:nvSpPr>
      <dsp:spPr>
        <a:xfrm>
          <a:off x="0" y="2063"/>
          <a:ext cx="6245265" cy="8793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92028A-8643-4E6B-9BB8-0E78508D73A2}">
      <dsp:nvSpPr>
        <dsp:cNvPr id="0" name=""/>
        <dsp:cNvSpPr/>
      </dsp:nvSpPr>
      <dsp:spPr>
        <a:xfrm>
          <a:off x="266011" y="199923"/>
          <a:ext cx="483657" cy="48365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A515DF-C82B-453F-A587-28CC9E5C85EF}">
      <dsp:nvSpPr>
        <dsp:cNvPr id="0" name=""/>
        <dsp:cNvSpPr/>
      </dsp:nvSpPr>
      <dsp:spPr>
        <a:xfrm>
          <a:off x="1015679" y="2063"/>
          <a:ext cx="5229585" cy="879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067" tIns="93067" rIns="93067" bIns="93067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6 LCDC Meetings held in 2025</a:t>
          </a:r>
          <a:endParaRPr lang="en-US" sz="1700" kern="1200" dirty="0"/>
        </a:p>
      </dsp:txBody>
      <dsp:txXfrm>
        <a:off x="1015679" y="2063"/>
        <a:ext cx="5229585" cy="879376"/>
      </dsp:txXfrm>
    </dsp:sp>
    <dsp:sp modelId="{8FBBCF6F-FFD6-46B6-BC3B-7108B00FC352}">
      <dsp:nvSpPr>
        <dsp:cNvPr id="0" name=""/>
        <dsp:cNvSpPr/>
      </dsp:nvSpPr>
      <dsp:spPr>
        <a:xfrm>
          <a:off x="0" y="1101284"/>
          <a:ext cx="6245265" cy="8793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195450-581A-482B-8F0C-0FE019E341E3}">
      <dsp:nvSpPr>
        <dsp:cNvPr id="0" name=""/>
        <dsp:cNvSpPr/>
      </dsp:nvSpPr>
      <dsp:spPr>
        <a:xfrm>
          <a:off x="266011" y="1299144"/>
          <a:ext cx="483657" cy="48365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234335-A14F-4B04-92DD-8E0C62AC210D}">
      <dsp:nvSpPr>
        <dsp:cNvPr id="0" name=""/>
        <dsp:cNvSpPr/>
      </dsp:nvSpPr>
      <dsp:spPr>
        <a:xfrm>
          <a:off x="1015679" y="1101284"/>
          <a:ext cx="5229585" cy="879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067" tIns="93067" rIns="93067" bIns="93067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€3.35M+</a:t>
          </a:r>
          <a:r>
            <a:rPr lang="en-IE" sz="1700" kern="1200" dirty="0"/>
            <a:t>   Total SICAP Funding (including New Arrivals funding)</a:t>
          </a:r>
          <a:endParaRPr lang="en-US" sz="1700" kern="1200" dirty="0"/>
        </a:p>
      </dsp:txBody>
      <dsp:txXfrm>
        <a:off x="1015679" y="1101284"/>
        <a:ext cx="5229585" cy="879376"/>
      </dsp:txXfrm>
    </dsp:sp>
    <dsp:sp modelId="{4FE6999B-2B89-4898-BEFE-7D57B67607A9}">
      <dsp:nvSpPr>
        <dsp:cNvPr id="0" name=""/>
        <dsp:cNvSpPr/>
      </dsp:nvSpPr>
      <dsp:spPr>
        <a:xfrm>
          <a:off x="0" y="2200504"/>
          <a:ext cx="6245265" cy="8793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7FB957-1152-410A-9170-8EEE0DE1C1B6}">
      <dsp:nvSpPr>
        <dsp:cNvPr id="0" name=""/>
        <dsp:cNvSpPr/>
      </dsp:nvSpPr>
      <dsp:spPr>
        <a:xfrm>
          <a:off x="266011" y="2398364"/>
          <a:ext cx="483657" cy="48365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FE38EB-96EB-476D-9BEC-736613235084}">
      <dsp:nvSpPr>
        <dsp:cNvPr id="0" name=""/>
        <dsp:cNvSpPr/>
      </dsp:nvSpPr>
      <dsp:spPr>
        <a:xfrm>
          <a:off x="1015679" y="2200504"/>
          <a:ext cx="5229585" cy="879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067" tIns="93067" rIns="93067" bIns="93067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700" kern="1200" dirty="0"/>
            <a:t>1564  Individuals Supported by SICAP (105% of target) 87 Groups supported by SICAP (97% of target)</a:t>
          </a:r>
          <a:endParaRPr lang="en-US" sz="1700" kern="1200" dirty="0"/>
        </a:p>
      </dsp:txBody>
      <dsp:txXfrm>
        <a:off x="1015679" y="2200504"/>
        <a:ext cx="5229585" cy="879376"/>
      </dsp:txXfrm>
    </dsp:sp>
    <dsp:sp modelId="{18BF697E-ABE6-414F-AD4B-D578D378F0C6}">
      <dsp:nvSpPr>
        <dsp:cNvPr id="0" name=""/>
        <dsp:cNvSpPr/>
      </dsp:nvSpPr>
      <dsp:spPr>
        <a:xfrm>
          <a:off x="0" y="3299725"/>
          <a:ext cx="6245265" cy="8793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389078-64AA-459B-B4F4-22696DCC7069}">
      <dsp:nvSpPr>
        <dsp:cNvPr id="0" name=""/>
        <dsp:cNvSpPr/>
      </dsp:nvSpPr>
      <dsp:spPr>
        <a:xfrm>
          <a:off x="266011" y="3497585"/>
          <a:ext cx="483657" cy="48365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A6372F-8CDA-4234-839F-5F1384830950}">
      <dsp:nvSpPr>
        <dsp:cNvPr id="0" name=""/>
        <dsp:cNvSpPr/>
      </dsp:nvSpPr>
      <dsp:spPr>
        <a:xfrm>
          <a:off x="1015679" y="3299725"/>
          <a:ext cx="5229585" cy="879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067" tIns="93067" rIns="93067" bIns="93067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€400,000  - Local Enhancement Programme(LEP) Funding awarded</a:t>
          </a:r>
          <a:endParaRPr lang="en-US" sz="1700" kern="1200" dirty="0"/>
        </a:p>
      </dsp:txBody>
      <dsp:txXfrm>
        <a:off x="1015679" y="3299725"/>
        <a:ext cx="5229585" cy="879376"/>
      </dsp:txXfrm>
    </dsp:sp>
    <dsp:sp modelId="{BFE7F22B-A3CA-44CB-A1DB-2C31E28A4FA9}">
      <dsp:nvSpPr>
        <dsp:cNvPr id="0" name=""/>
        <dsp:cNvSpPr/>
      </dsp:nvSpPr>
      <dsp:spPr>
        <a:xfrm>
          <a:off x="0" y="4398946"/>
          <a:ext cx="6245265" cy="8793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FF486B-6273-450F-87D5-A7AA364B9CD8}">
      <dsp:nvSpPr>
        <dsp:cNvPr id="0" name=""/>
        <dsp:cNvSpPr/>
      </dsp:nvSpPr>
      <dsp:spPr>
        <a:xfrm>
          <a:off x="266011" y="4596805"/>
          <a:ext cx="483657" cy="48365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579C07-90BA-48B6-A295-9940D99639F5}">
      <dsp:nvSpPr>
        <dsp:cNvPr id="0" name=""/>
        <dsp:cNvSpPr/>
      </dsp:nvSpPr>
      <dsp:spPr>
        <a:xfrm>
          <a:off x="1015679" y="4398946"/>
          <a:ext cx="5229585" cy="879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067" tIns="93067" rIns="93067" bIns="93067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75 Community Groups supported via LEP funding</a:t>
          </a:r>
          <a:endParaRPr lang="en-US" sz="1700" kern="1200" dirty="0"/>
        </a:p>
      </dsp:txBody>
      <dsp:txXfrm>
        <a:off x="1015679" y="4398946"/>
        <a:ext cx="5229585" cy="879376"/>
      </dsp:txXfrm>
    </dsp:sp>
    <dsp:sp modelId="{52DCCB46-8D10-4FEB-8D16-43EE43853EC0}">
      <dsp:nvSpPr>
        <dsp:cNvPr id="0" name=""/>
        <dsp:cNvSpPr/>
      </dsp:nvSpPr>
      <dsp:spPr>
        <a:xfrm>
          <a:off x="0" y="5498166"/>
          <a:ext cx="6245265" cy="8793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8C067D-26EC-4105-9D4B-CEB0217B7055}">
      <dsp:nvSpPr>
        <dsp:cNvPr id="0" name=""/>
        <dsp:cNvSpPr/>
      </dsp:nvSpPr>
      <dsp:spPr>
        <a:xfrm>
          <a:off x="266011" y="5696026"/>
          <a:ext cx="483657" cy="48365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56D24F-2F39-4D35-9135-7A0B8A198743}">
      <dsp:nvSpPr>
        <dsp:cNvPr id="0" name=""/>
        <dsp:cNvSpPr/>
      </dsp:nvSpPr>
      <dsp:spPr>
        <a:xfrm>
          <a:off x="1015679" y="5498166"/>
          <a:ext cx="5229585" cy="879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067" tIns="93067" rIns="93067" bIns="93067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800,000 TikTok views for @OneJobstown  - supported by Healthy Ireland</a:t>
          </a:r>
          <a:endParaRPr lang="en-US" sz="1700" kern="1200" dirty="0"/>
        </a:p>
      </dsp:txBody>
      <dsp:txXfrm>
        <a:off x="1015679" y="5498166"/>
        <a:ext cx="5229585" cy="8793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9ACC1C-10D2-4B9D-AA62-72D4D6DBDC1F}">
      <dsp:nvSpPr>
        <dsp:cNvPr id="0" name=""/>
        <dsp:cNvSpPr/>
      </dsp:nvSpPr>
      <dsp:spPr>
        <a:xfrm>
          <a:off x="0" y="2288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0352E1-E756-4C84-94CE-E7C61ABE0EE5}">
      <dsp:nvSpPr>
        <dsp:cNvPr id="0" name=""/>
        <dsp:cNvSpPr/>
      </dsp:nvSpPr>
      <dsp:spPr>
        <a:xfrm>
          <a:off x="350852" y="263253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3EB8F2-F4F0-415F-8487-015B62FF0FA0}">
      <dsp:nvSpPr>
        <dsp:cNvPr id="0" name=""/>
        <dsp:cNvSpPr/>
      </dsp:nvSpPr>
      <dsp:spPr>
        <a:xfrm>
          <a:off x="1339618" y="2288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Implementation Plan  - In progress</a:t>
          </a:r>
          <a:endParaRPr lang="en-US" sz="2200" kern="1200" dirty="0"/>
        </a:p>
      </dsp:txBody>
      <dsp:txXfrm>
        <a:off x="1339618" y="2288"/>
        <a:ext cx="5024605" cy="1159843"/>
      </dsp:txXfrm>
    </dsp:sp>
    <dsp:sp modelId="{94ACCBE9-DED6-45D2-8BE2-6FC27186FB87}">
      <dsp:nvSpPr>
        <dsp:cNvPr id="0" name=""/>
        <dsp:cNvSpPr/>
      </dsp:nvSpPr>
      <dsp:spPr>
        <a:xfrm>
          <a:off x="0" y="1452092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510E96-20FC-42AF-A772-A64D1B71F24F}">
      <dsp:nvSpPr>
        <dsp:cNvPr id="0" name=""/>
        <dsp:cNvSpPr/>
      </dsp:nvSpPr>
      <dsp:spPr>
        <a:xfrm>
          <a:off x="350852" y="1713057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6810D8-D616-4459-8236-DBBFCD2BA8B9}">
      <dsp:nvSpPr>
        <dsp:cNvPr id="0" name=""/>
        <dsp:cNvSpPr/>
      </dsp:nvSpPr>
      <dsp:spPr>
        <a:xfrm>
          <a:off x="1339618" y="1452092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Monitoring framework – Established</a:t>
          </a:r>
          <a:endParaRPr lang="en-US" sz="2200" kern="1200" dirty="0"/>
        </a:p>
      </dsp:txBody>
      <dsp:txXfrm>
        <a:off x="1339618" y="1452092"/>
        <a:ext cx="5024605" cy="1159843"/>
      </dsp:txXfrm>
    </dsp:sp>
    <dsp:sp modelId="{7A1A0990-DB8E-42EA-9ED7-57626DECB7A8}">
      <dsp:nvSpPr>
        <dsp:cNvPr id="0" name=""/>
        <dsp:cNvSpPr/>
      </dsp:nvSpPr>
      <dsp:spPr>
        <a:xfrm>
          <a:off x="0" y="2901896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39A836-B49F-4E84-ACC8-8992E2767F7F}">
      <dsp:nvSpPr>
        <dsp:cNvPr id="0" name=""/>
        <dsp:cNvSpPr/>
      </dsp:nvSpPr>
      <dsp:spPr>
        <a:xfrm>
          <a:off x="350852" y="3162861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FD53EC-33B4-4A46-B06E-75233A2496E1}">
      <dsp:nvSpPr>
        <dsp:cNvPr id="0" name=""/>
        <dsp:cNvSpPr/>
      </dsp:nvSpPr>
      <dsp:spPr>
        <a:xfrm>
          <a:off x="1339618" y="2901896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Stakeholder engagement – active</a:t>
          </a:r>
          <a:endParaRPr lang="en-US" sz="2200" kern="1200" dirty="0"/>
        </a:p>
      </dsp:txBody>
      <dsp:txXfrm>
        <a:off x="1339618" y="2901896"/>
        <a:ext cx="5024605" cy="1159843"/>
      </dsp:txXfrm>
    </dsp:sp>
    <dsp:sp modelId="{9C3F5843-986E-4F68-A13A-D7BA0FB21189}">
      <dsp:nvSpPr>
        <dsp:cNvPr id="0" name=""/>
        <dsp:cNvSpPr/>
      </dsp:nvSpPr>
      <dsp:spPr>
        <a:xfrm>
          <a:off x="0" y="4351700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5FB339-B371-4A08-B968-367BF823BD7E}">
      <dsp:nvSpPr>
        <dsp:cNvPr id="0" name=""/>
        <dsp:cNvSpPr/>
      </dsp:nvSpPr>
      <dsp:spPr>
        <a:xfrm>
          <a:off x="350852" y="4612665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174D95-968D-4475-A03F-1BD078AD5049}">
      <dsp:nvSpPr>
        <dsp:cNvPr id="0" name=""/>
        <dsp:cNvSpPr/>
      </dsp:nvSpPr>
      <dsp:spPr>
        <a:xfrm>
          <a:off x="1339618" y="4351700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Bi-annual reporting</a:t>
          </a:r>
          <a:endParaRPr lang="en-US" sz="2200" kern="1200" dirty="0"/>
        </a:p>
      </dsp:txBody>
      <dsp:txXfrm>
        <a:off x="1339618" y="4351700"/>
        <a:ext cx="5024605" cy="11598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095FE8-A2D6-49EE-9C7E-55A1392A2F83}">
      <dsp:nvSpPr>
        <dsp:cNvPr id="0" name=""/>
        <dsp:cNvSpPr/>
      </dsp:nvSpPr>
      <dsp:spPr>
        <a:xfrm>
          <a:off x="0" y="1712"/>
          <a:ext cx="5276215" cy="75084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E5AC7C-ED67-4D3F-ABBA-932404D0B1D4}">
      <dsp:nvSpPr>
        <dsp:cNvPr id="0" name=""/>
        <dsp:cNvSpPr/>
      </dsp:nvSpPr>
      <dsp:spPr>
        <a:xfrm>
          <a:off x="227129" y="170652"/>
          <a:ext cx="412962" cy="4129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7DFE35-985A-44A2-88D4-B96C5B7796C4}">
      <dsp:nvSpPr>
        <dsp:cNvPr id="0" name=""/>
        <dsp:cNvSpPr/>
      </dsp:nvSpPr>
      <dsp:spPr>
        <a:xfrm>
          <a:off x="867220" y="1712"/>
          <a:ext cx="4344468" cy="868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880" tIns="91880" rIns="91880" bIns="918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SICAP focuses on reducing poverty &amp; promoting social inclusion through locally tailored interventions</a:t>
          </a:r>
          <a:endParaRPr lang="en-US" sz="1400" kern="1200" dirty="0"/>
        </a:p>
      </dsp:txBody>
      <dsp:txXfrm>
        <a:off x="867220" y="1712"/>
        <a:ext cx="4344468" cy="868159"/>
      </dsp:txXfrm>
    </dsp:sp>
    <dsp:sp modelId="{EB87C91A-6B13-4A2E-987E-846D8FC49772}">
      <dsp:nvSpPr>
        <dsp:cNvPr id="0" name=""/>
        <dsp:cNvSpPr/>
      </dsp:nvSpPr>
      <dsp:spPr>
        <a:xfrm>
          <a:off x="0" y="1086912"/>
          <a:ext cx="5276215" cy="75084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7A74B3-AF86-45A9-ABA7-BA34D56B3762}">
      <dsp:nvSpPr>
        <dsp:cNvPr id="0" name=""/>
        <dsp:cNvSpPr/>
      </dsp:nvSpPr>
      <dsp:spPr>
        <a:xfrm>
          <a:off x="227129" y="1255851"/>
          <a:ext cx="412962" cy="4129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D109C9-1AB0-4477-933C-29BAFCD99D23}">
      <dsp:nvSpPr>
        <dsp:cNvPr id="0" name=""/>
        <dsp:cNvSpPr/>
      </dsp:nvSpPr>
      <dsp:spPr>
        <a:xfrm>
          <a:off x="867220" y="1086912"/>
          <a:ext cx="4344468" cy="868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880" tIns="91880" rIns="91880" bIns="918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The 2025 South Dublin LCDC received a SICAP budget of €2.78 million and an additional €570,870 to support new arrivals and international protection applicants</a:t>
          </a:r>
          <a:endParaRPr lang="en-US" sz="1400" kern="1200" dirty="0"/>
        </a:p>
      </dsp:txBody>
      <dsp:txXfrm>
        <a:off x="867220" y="1086912"/>
        <a:ext cx="4344468" cy="868159"/>
      </dsp:txXfrm>
    </dsp:sp>
    <dsp:sp modelId="{5804D741-9222-43AC-825F-483E54DF8775}">
      <dsp:nvSpPr>
        <dsp:cNvPr id="0" name=""/>
        <dsp:cNvSpPr/>
      </dsp:nvSpPr>
      <dsp:spPr>
        <a:xfrm>
          <a:off x="0" y="2172111"/>
          <a:ext cx="5276215" cy="75084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A2F988-1845-4C0E-8376-6828E404667A}">
      <dsp:nvSpPr>
        <dsp:cNvPr id="0" name=""/>
        <dsp:cNvSpPr/>
      </dsp:nvSpPr>
      <dsp:spPr>
        <a:xfrm>
          <a:off x="227129" y="2341050"/>
          <a:ext cx="412962" cy="4129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2C4327-1F92-4116-BBCB-358A6EE65BDC}">
      <dsp:nvSpPr>
        <dsp:cNvPr id="0" name=""/>
        <dsp:cNvSpPr/>
      </dsp:nvSpPr>
      <dsp:spPr>
        <a:xfrm>
          <a:off x="867220" y="2172111"/>
          <a:ext cx="4344468" cy="868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880" tIns="91880" rIns="91880" bIns="9188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300" kern="1200" dirty="0"/>
            <a:t>High achievement of KPI’s with 97% of the target achieved for engagement with organisations/groups and exceeded target at 105% of individuals supported through SICAP</a:t>
          </a:r>
          <a:endParaRPr lang="en-US" sz="1300" kern="1200" dirty="0"/>
        </a:p>
      </dsp:txBody>
      <dsp:txXfrm>
        <a:off x="867220" y="2172111"/>
        <a:ext cx="4344468" cy="868159"/>
      </dsp:txXfrm>
    </dsp:sp>
    <dsp:sp modelId="{DB1CED9F-AD36-46A0-A1EF-02765526B630}">
      <dsp:nvSpPr>
        <dsp:cNvPr id="0" name=""/>
        <dsp:cNvSpPr/>
      </dsp:nvSpPr>
      <dsp:spPr>
        <a:xfrm>
          <a:off x="0" y="3257310"/>
          <a:ext cx="5276215" cy="75084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E0CB5D-1543-4191-857B-09E76CC52986}">
      <dsp:nvSpPr>
        <dsp:cNvPr id="0" name=""/>
        <dsp:cNvSpPr/>
      </dsp:nvSpPr>
      <dsp:spPr>
        <a:xfrm>
          <a:off x="227129" y="3426249"/>
          <a:ext cx="412962" cy="4129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E91A9C-1C69-4818-BF11-07FCF1EC640E}">
      <dsp:nvSpPr>
        <dsp:cNvPr id="0" name=""/>
        <dsp:cNvSpPr/>
      </dsp:nvSpPr>
      <dsp:spPr>
        <a:xfrm>
          <a:off x="867220" y="3257310"/>
          <a:ext cx="4344468" cy="868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880" tIns="91880" rIns="91880" bIns="918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/>
            <a:t>The LCDC SICAP and Finance Subcommittee continue to ensure good governance, transparency and financial oversight.</a:t>
          </a:r>
          <a:endParaRPr lang="en-US" sz="1400" kern="1200" dirty="0"/>
        </a:p>
      </dsp:txBody>
      <dsp:txXfrm>
        <a:off x="867220" y="3257310"/>
        <a:ext cx="4344468" cy="86815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495560-50F7-4E26-8706-7DE06FFB7BD1}">
      <dsp:nvSpPr>
        <dsp:cNvPr id="0" name=""/>
        <dsp:cNvSpPr/>
      </dsp:nvSpPr>
      <dsp:spPr>
        <a:xfrm>
          <a:off x="0" y="156631"/>
          <a:ext cx="6263640" cy="82923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Programme Objectives</a:t>
          </a:r>
          <a:r>
            <a:rPr lang="en-US" sz="1500" kern="1200" dirty="0"/>
            <a:t>​</a:t>
          </a:r>
        </a:p>
      </dsp:txBody>
      <dsp:txXfrm>
        <a:off x="40480" y="197111"/>
        <a:ext cx="6182680" cy="748277"/>
      </dsp:txXfrm>
    </dsp:sp>
    <dsp:sp modelId="{33FDECAB-1B56-4EF6-B7DE-617B22A7B74E}">
      <dsp:nvSpPr>
        <dsp:cNvPr id="0" name=""/>
        <dsp:cNvSpPr/>
      </dsp:nvSpPr>
      <dsp:spPr>
        <a:xfrm>
          <a:off x="0" y="1029068"/>
          <a:ext cx="6263640" cy="82923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ECP promotes community capacity building, relationship strengthening, and problem-solving through resident collaboration and stakeholder engagement.​</a:t>
          </a:r>
        </a:p>
      </dsp:txBody>
      <dsp:txXfrm>
        <a:off x="40480" y="1069548"/>
        <a:ext cx="6182680" cy="748277"/>
      </dsp:txXfrm>
    </dsp:sp>
    <dsp:sp modelId="{2A22206B-58C8-46EA-A795-30984033846B}">
      <dsp:nvSpPr>
        <dsp:cNvPr id="0" name=""/>
        <dsp:cNvSpPr/>
      </dsp:nvSpPr>
      <dsp:spPr>
        <a:xfrm>
          <a:off x="0" y="1901506"/>
          <a:ext cx="6263640" cy="82923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Early Stage Delivery</a:t>
          </a:r>
          <a:r>
            <a:rPr lang="en-US" sz="1500" kern="1200" dirty="0"/>
            <a:t>​</a:t>
          </a:r>
        </a:p>
      </dsp:txBody>
      <dsp:txXfrm>
        <a:off x="40480" y="1941986"/>
        <a:ext cx="6182680" cy="748277"/>
      </dsp:txXfrm>
    </dsp:sp>
    <dsp:sp modelId="{FE189C6A-C2C4-4788-A66E-07D7B3DE3DC7}">
      <dsp:nvSpPr>
        <dsp:cNvPr id="0" name=""/>
        <dsp:cNvSpPr/>
      </dsp:nvSpPr>
      <dsp:spPr>
        <a:xfrm>
          <a:off x="0" y="2773943"/>
          <a:ext cx="6263640" cy="82923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In Bawnlea and Jobstown, ECP focused on trust-building and resident engagement through outreach, meetings, and inclusive events.​</a:t>
          </a:r>
        </a:p>
      </dsp:txBody>
      <dsp:txXfrm>
        <a:off x="40480" y="2814423"/>
        <a:ext cx="6182680" cy="748277"/>
      </dsp:txXfrm>
    </dsp:sp>
    <dsp:sp modelId="{9061BAB2-4C13-463C-AA12-0EE38846378B}">
      <dsp:nvSpPr>
        <dsp:cNvPr id="0" name=""/>
        <dsp:cNvSpPr/>
      </dsp:nvSpPr>
      <dsp:spPr>
        <a:xfrm>
          <a:off x="0" y="3646381"/>
          <a:ext cx="6263640" cy="829237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Mature Programme Progress</a:t>
          </a:r>
          <a:r>
            <a:rPr lang="en-US" sz="1500" kern="1200" dirty="0"/>
            <a:t>​</a:t>
          </a:r>
        </a:p>
      </dsp:txBody>
      <dsp:txXfrm>
        <a:off x="40480" y="3686861"/>
        <a:ext cx="6182680" cy="748277"/>
      </dsp:txXfrm>
    </dsp:sp>
    <dsp:sp modelId="{DAD4F368-5ABB-4312-AC35-2B276B0A2D4B}">
      <dsp:nvSpPr>
        <dsp:cNvPr id="0" name=""/>
        <dsp:cNvSpPr/>
      </dsp:nvSpPr>
      <dsp:spPr>
        <a:xfrm>
          <a:off x="0" y="4518818"/>
          <a:ext cx="6263640" cy="82923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Clondalkin's mature ECP advanced leadership, multi-agency projects, and sustained engagement across estates despite resource challenges.​</a:t>
          </a:r>
        </a:p>
      </dsp:txBody>
      <dsp:txXfrm>
        <a:off x="40480" y="4559298"/>
        <a:ext cx="6182680" cy="74827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C637E4-95F5-44BA-96AE-14F459CB08C8}">
      <dsp:nvSpPr>
        <dsp:cNvPr id="0" name=""/>
        <dsp:cNvSpPr/>
      </dsp:nvSpPr>
      <dsp:spPr>
        <a:xfrm>
          <a:off x="0" y="671"/>
          <a:ext cx="626364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180E4B-A671-4CAE-B87F-160FFF710007}">
      <dsp:nvSpPr>
        <dsp:cNvPr id="0" name=""/>
        <dsp:cNvSpPr/>
      </dsp:nvSpPr>
      <dsp:spPr>
        <a:xfrm>
          <a:off x="0" y="671"/>
          <a:ext cx="6263640" cy="786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Research commissioned by Sláintecare Healthy Communities &amp; SDCC (2025)</a:t>
          </a:r>
          <a:endParaRPr lang="en-US" sz="1400" kern="1200" dirty="0"/>
        </a:p>
      </dsp:txBody>
      <dsp:txXfrm>
        <a:off x="0" y="671"/>
        <a:ext cx="6263640" cy="786192"/>
      </dsp:txXfrm>
    </dsp:sp>
    <dsp:sp modelId="{4F65605E-3E54-425B-AE31-E97FFD8B5751}">
      <dsp:nvSpPr>
        <dsp:cNvPr id="0" name=""/>
        <dsp:cNvSpPr/>
      </dsp:nvSpPr>
      <dsp:spPr>
        <a:xfrm>
          <a:off x="0" y="786863"/>
          <a:ext cx="626364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CF0301-BBA5-405C-8C04-56A8A22A84E6}">
      <dsp:nvSpPr>
        <dsp:cNvPr id="0" name=""/>
        <dsp:cNvSpPr/>
      </dsp:nvSpPr>
      <dsp:spPr>
        <a:xfrm>
          <a:off x="0" y="786863"/>
          <a:ext cx="6263640" cy="786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Health Outcomes – </a:t>
          </a:r>
          <a:r>
            <a:rPr lang="en-US" sz="1400" kern="1200" dirty="0"/>
            <a:t>Residents report lower levels of good health and higher disability rates vs national averages.</a:t>
          </a:r>
        </a:p>
      </dsp:txBody>
      <dsp:txXfrm>
        <a:off x="0" y="786863"/>
        <a:ext cx="6263640" cy="786192"/>
      </dsp:txXfrm>
    </dsp:sp>
    <dsp:sp modelId="{DB6A8F1D-01F9-4381-A4B6-4158CC406F6B}">
      <dsp:nvSpPr>
        <dsp:cNvPr id="0" name=""/>
        <dsp:cNvSpPr/>
      </dsp:nvSpPr>
      <dsp:spPr>
        <a:xfrm>
          <a:off x="0" y="1573055"/>
          <a:ext cx="626364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3FD74B-9F5D-4AF7-B338-2185A3D2123B}">
      <dsp:nvSpPr>
        <dsp:cNvPr id="0" name=""/>
        <dsp:cNvSpPr/>
      </dsp:nvSpPr>
      <dsp:spPr>
        <a:xfrm>
          <a:off x="0" y="1573055"/>
          <a:ext cx="6263640" cy="786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Socio Economic Factors – </a:t>
          </a:r>
          <a:r>
            <a:rPr lang="en-US" sz="1400" kern="1200" dirty="0"/>
            <a:t>Lower income, higher unemployment and reduced educational attainment reinforce deprivation cycles.</a:t>
          </a:r>
        </a:p>
      </dsp:txBody>
      <dsp:txXfrm>
        <a:off x="0" y="1573055"/>
        <a:ext cx="6263640" cy="786192"/>
      </dsp:txXfrm>
    </dsp:sp>
    <dsp:sp modelId="{461DF951-28FD-474C-9C40-8988EC83A13E}">
      <dsp:nvSpPr>
        <dsp:cNvPr id="0" name=""/>
        <dsp:cNvSpPr/>
      </dsp:nvSpPr>
      <dsp:spPr>
        <a:xfrm>
          <a:off x="0" y="2359247"/>
          <a:ext cx="626364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0B55FE-F765-4D77-A2CE-D59CFD2928C8}">
      <dsp:nvSpPr>
        <dsp:cNvPr id="0" name=""/>
        <dsp:cNvSpPr/>
      </dsp:nvSpPr>
      <dsp:spPr>
        <a:xfrm>
          <a:off x="0" y="2359247"/>
          <a:ext cx="6263640" cy="786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Housing Challenges –  </a:t>
          </a:r>
          <a:r>
            <a:rPr lang="en-US" sz="1400" kern="1200" dirty="0"/>
            <a:t>Overcrowding, poor conditions and social housing reliance negatively impact physical and mental health.</a:t>
          </a:r>
        </a:p>
      </dsp:txBody>
      <dsp:txXfrm>
        <a:off x="0" y="2359247"/>
        <a:ext cx="6263640" cy="786192"/>
      </dsp:txXfrm>
    </dsp:sp>
    <dsp:sp modelId="{E45693A6-30AF-4D3E-AB1F-133FAA7C634B}">
      <dsp:nvSpPr>
        <dsp:cNvPr id="0" name=""/>
        <dsp:cNvSpPr/>
      </dsp:nvSpPr>
      <dsp:spPr>
        <a:xfrm>
          <a:off x="0" y="3145440"/>
          <a:ext cx="626364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4BC173-2E0E-478D-8E38-E22D7422BABB}">
      <dsp:nvSpPr>
        <dsp:cNvPr id="0" name=""/>
        <dsp:cNvSpPr/>
      </dsp:nvSpPr>
      <dsp:spPr>
        <a:xfrm>
          <a:off x="0" y="3145440"/>
          <a:ext cx="6263640" cy="786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Access Barriers – </a:t>
          </a:r>
          <a:r>
            <a:rPr lang="en-US" sz="1400" kern="1200" dirty="0"/>
            <a:t>Low service awareness, waiting lists, transport gaps and fragmented referral pathways limit access.</a:t>
          </a:r>
        </a:p>
      </dsp:txBody>
      <dsp:txXfrm>
        <a:off x="0" y="3145440"/>
        <a:ext cx="6263640" cy="786192"/>
      </dsp:txXfrm>
    </dsp:sp>
    <dsp:sp modelId="{7A253EB2-6B89-4487-8A53-759876B7DDEB}">
      <dsp:nvSpPr>
        <dsp:cNvPr id="0" name=""/>
        <dsp:cNvSpPr/>
      </dsp:nvSpPr>
      <dsp:spPr>
        <a:xfrm>
          <a:off x="0" y="3931632"/>
          <a:ext cx="626364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6CC6AC-FBCA-4058-986B-EB58B35359F0}">
      <dsp:nvSpPr>
        <dsp:cNvPr id="0" name=""/>
        <dsp:cNvSpPr/>
      </dsp:nvSpPr>
      <dsp:spPr>
        <a:xfrm>
          <a:off x="0" y="3931632"/>
          <a:ext cx="6263640" cy="786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Mental Health Pressures - </a:t>
          </a:r>
          <a:r>
            <a:rPr lang="en-US" sz="1400" kern="1200" dirty="0"/>
            <a:t>High trauma, addiction and stigma highlight an urgent need for community-based mental health supports.</a:t>
          </a:r>
        </a:p>
      </dsp:txBody>
      <dsp:txXfrm>
        <a:off x="0" y="3931632"/>
        <a:ext cx="6263640" cy="786192"/>
      </dsp:txXfrm>
    </dsp:sp>
    <dsp:sp modelId="{8681520B-B679-4C4E-9D6B-41A0D353B030}">
      <dsp:nvSpPr>
        <dsp:cNvPr id="0" name=""/>
        <dsp:cNvSpPr/>
      </dsp:nvSpPr>
      <dsp:spPr>
        <a:xfrm>
          <a:off x="0" y="4717824"/>
          <a:ext cx="626364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68D48B-0659-447C-B775-3E0B9CF385FA}">
      <dsp:nvSpPr>
        <dsp:cNvPr id="0" name=""/>
        <dsp:cNvSpPr/>
      </dsp:nvSpPr>
      <dsp:spPr>
        <a:xfrm>
          <a:off x="0" y="4717824"/>
          <a:ext cx="6263640" cy="786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Education Inequality -</a:t>
          </a:r>
          <a:r>
            <a:rPr lang="en-US" sz="1400" kern="1200" dirty="0"/>
            <a:t> Lower attainment and early school leaving contribute to long-term disadvantage and reduced opportunities early school leaving contribute to long-term disadvantage and reduced opportunities</a:t>
          </a:r>
        </a:p>
      </dsp:txBody>
      <dsp:txXfrm>
        <a:off x="0" y="4717824"/>
        <a:ext cx="6263640" cy="78619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9264B6-8318-420E-8331-6B9FF06E60C9}">
      <dsp:nvSpPr>
        <dsp:cNvPr id="0" name=""/>
        <dsp:cNvSpPr/>
      </dsp:nvSpPr>
      <dsp:spPr>
        <a:xfrm>
          <a:off x="3286" y="272174"/>
          <a:ext cx="3203971" cy="128158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In 2025 South Dublin County LCDC supported the LEADER Programme</a:t>
          </a:r>
          <a:endParaRPr lang="en-US" sz="2000" kern="1200" dirty="0"/>
        </a:p>
      </dsp:txBody>
      <dsp:txXfrm>
        <a:off x="3286" y="272174"/>
        <a:ext cx="3203971" cy="1281588"/>
      </dsp:txXfrm>
    </dsp:sp>
    <dsp:sp modelId="{479D113F-73D6-40DD-95C2-8C118E66F376}">
      <dsp:nvSpPr>
        <dsp:cNvPr id="0" name=""/>
        <dsp:cNvSpPr/>
      </dsp:nvSpPr>
      <dsp:spPr>
        <a:xfrm>
          <a:off x="3286" y="1553763"/>
          <a:ext cx="3203971" cy="252539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EU Rural Development programme administered by the Dublin Rural Local Action Group (LAG) covering South Dublin, Fingal and Dun Laoghaire Rathdown.	</a:t>
          </a:r>
          <a:endParaRPr lang="en-IE" sz="2000" kern="1200" dirty="0"/>
        </a:p>
      </dsp:txBody>
      <dsp:txXfrm>
        <a:off x="3286" y="1553763"/>
        <a:ext cx="3203971" cy="2525399"/>
      </dsp:txXfrm>
    </dsp:sp>
    <dsp:sp modelId="{60707FF8-71E5-465A-BE15-44E573692B62}">
      <dsp:nvSpPr>
        <dsp:cNvPr id="0" name=""/>
        <dsp:cNvSpPr/>
      </dsp:nvSpPr>
      <dsp:spPr>
        <a:xfrm>
          <a:off x="3655814" y="272174"/>
          <a:ext cx="3203971" cy="1281588"/>
        </a:xfrm>
        <a:prstGeom prst="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South Dublin’s rural areas include:</a:t>
          </a:r>
          <a:endParaRPr lang="en-IE" sz="2000" kern="1200" dirty="0"/>
        </a:p>
      </dsp:txBody>
      <dsp:txXfrm>
        <a:off x="3655814" y="272174"/>
        <a:ext cx="3203971" cy="1281588"/>
      </dsp:txXfrm>
    </dsp:sp>
    <dsp:sp modelId="{A32046AD-31F2-4D78-9A02-751FF466E83E}">
      <dsp:nvSpPr>
        <dsp:cNvPr id="0" name=""/>
        <dsp:cNvSpPr/>
      </dsp:nvSpPr>
      <dsp:spPr>
        <a:xfrm>
          <a:off x="3655814" y="1553763"/>
          <a:ext cx="3203971" cy="2525399"/>
        </a:xfrm>
        <a:prstGeom prst="rect">
          <a:avLst/>
        </a:prstGeom>
        <a:solidFill>
          <a:schemeClr val="accent2">
            <a:tint val="40000"/>
            <a:alpha val="90000"/>
            <a:hueOff val="3367359"/>
            <a:satOff val="-31116"/>
            <a:lumOff val="-3508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3367359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Newcastle</a:t>
          </a:r>
          <a:endParaRPr lang="en-IE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Rathcoole</a:t>
          </a:r>
          <a:endParaRPr lang="en-IE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Saggart</a:t>
          </a:r>
          <a:endParaRPr lang="en-IE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Ballinascorney</a:t>
          </a:r>
          <a:endParaRPr lang="en-IE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Bohernabreena</a:t>
          </a:r>
          <a:endParaRPr lang="en-IE" sz="2000" kern="1200" dirty="0"/>
        </a:p>
      </dsp:txBody>
      <dsp:txXfrm>
        <a:off x="3655814" y="1553763"/>
        <a:ext cx="3203971" cy="2525399"/>
      </dsp:txXfrm>
    </dsp:sp>
    <dsp:sp modelId="{41DEB72C-A34F-457C-8713-DC1862F48ACF}">
      <dsp:nvSpPr>
        <dsp:cNvPr id="0" name=""/>
        <dsp:cNvSpPr/>
      </dsp:nvSpPr>
      <dsp:spPr>
        <a:xfrm>
          <a:off x="7308342" y="272174"/>
          <a:ext cx="3203971" cy="1281588"/>
        </a:xfrm>
        <a:prstGeom prst="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Member of the Local Action Group (LAG) from South Dublin in 2025 included:</a:t>
          </a:r>
          <a:endParaRPr lang="en-US" sz="2000" kern="1200" dirty="0"/>
        </a:p>
      </dsp:txBody>
      <dsp:txXfrm>
        <a:off x="7308342" y="272174"/>
        <a:ext cx="3203971" cy="1281588"/>
      </dsp:txXfrm>
    </dsp:sp>
    <dsp:sp modelId="{CFB4B2D4-15AD-42E4-81A7-B9F0688035F3}">
      <dsp:nvSpPr>
        <dsp:cNvPr id="0" name=""/>
        <dsp:cNvSpPr/>
      </dsp:nvSpPr>
      <dsp:spPr>
        <a:xfrm>
          <a:off x="7308342" y="1553763"/>
          <a:ext cx="3203971" cy="2525399"/>
        </a:xfrm>
        <a:prstGeom prst="rect">
          <a:avLst/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Elaine Leech (January – May 2025)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Lorna Maxwell ( June – December 2025)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Andy Leeson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Cllr. Sarah Barnes</a:t>
          </a:r>
          <a:endParaRPr lang="en-US" sz="2000" kern="1200" dirty="0"/>
        </a:p>
      </dsp:txBody>
      <dsp:txXfrm>
        <a:off x="7308342" y="1553763"/>
        <a:ext cx="3203971" cy="25253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9E19AD-82F9-46DD-89F9-11486D134886}" type="datetimeFigureOut">
              <a:rPr lang="en-IE" smtClean="0"/>
              <a:t>02/06/2026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84B170-ED76-4908-A040-094DE74C9CD9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68611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92170-4DEC-CD85-C02B-227F3D4F79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F17249-B478-3034-FD2C-68B822F53D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F2E29-6765-BFDA-0761-AB66152CB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3C2F-4629-422A-9CA2-C6FB3BCC437B}" type="datetimeFigureOut">
              <a:rPr lang="en-IE" smtClean="0"/>
              <a:t>02/06/2026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B5DA8A-B21A-D64E-96F8-65AED19F6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57E6BB-45AF-994A-870A-F08E5AD5B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D80A-B56B-4512-BEE3-44EA4B82119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58460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E5CA2-E4C1-F462-EED5-46204655E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00BEC0-F327-F88F-37AA-F1E3616B9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1EA813-E221-A978-D24D-2C3A50FD6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3C2F-4629-422A-9CA2-C6FB3BCC437B}" type="datetimeFigureOut">
              <a:rPr lang="en-IE" smtClean="0"/>
              <a:t>02/06/2026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28500-C89C-8ACB-94CA-FDE80C443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13DE1-71DA-CA08-0F10-7BEA35747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D80A-B56B-4512-BEE3-44EA4B82119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1096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B6F005-373F-3592-F4A9-CDF9CAC6AB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643DB9-4C73-4B0E-1648-1EFCBEA1EF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8A7A0-08FA-064F-9C54-C463441FC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3C2F-4629-422A-9CA2-C6FB3BCC437B}" type="datetimeFigureOut">
              <a:rPr lang="en-IE" smtClean="0"/>
              <a:t>02/06/2026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5802B-FE35-5E2F-4371-F5621E6EC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89C39-4E41-20BE-56EB-7FFBF75B3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D80A-B56B-4512-BEE3-44EA4B82119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50937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4B3D-94F7-4737-5D2C-5D291156D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44F8D-D04F-416C-B58F-7F8EE132B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E6BADB-BB34-9841-46DE-D64A9879F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3C2F-4629-422A-9CA2-C6FB3BCC437B}" type="datetimeFigureOut">
              <a:rPr lang="en-IE" smtClean="0"/>
              <a:t>02/06/2026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85643-AD52-B43B-9F1C-8D7E5963A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D8D00-699C-F96E-F9C1-44A86FBC0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D80A-B56B-4512-BEE3-44EA4B82119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74430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4CD53-2984-7A9F-79BB-8EFCF99A7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3E5D2A-48CA-A7A8-C5AE-95E35A4F0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A78A9B-A299-24C5-446D-7C5CDE352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3C2F-4629-422A-9CA2-C6FB3BCC437B}" type="datetimeFigureOut">
              <a:rPr lang="en-IE" smtClean="0"/>
              <a:t>02/06/2026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619BD-42F8-6032-2EA1-59131D880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53799-BC97-9BFB-65C6-67F13B8A5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D80A-B56B-4512-BEE3-44EA4B82119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75465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87AA9-A82F-6081-B2FA-1905F7A46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BF964-0736-6CCA-7709-116B8874F5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7551F0-8458-0932-245B-8693F12811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66D3D4-7B6A-0449-64A3-2340E851E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3C2F-4629-422A-9CA2-C6FB3BCC437B}" type="datetimeFigureOut">
              <a:rPr lang="en-IE" smtClean="0"/>
              <a:t>02/06/2026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ABC241-AAEB-CA30-B3B9-70B33CD60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E2F4A6-F4BA-AC03-23C8-25BF0FF4E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D80A-B56B-4512-BEE3-44EA4B82119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21475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8A95A-5F6B-E082-4322-AFF02448C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00C4A1-F649-DB41-9E26-736D170A0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3D0347-EE97-DA83-3BAB-68A2FCB4B1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22F769-4304-3AAE-4CD3-35629D62B1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08BB65-CB80-FDB6-4E84-0259F1B66C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DAE101-D0BB-951B-EDCA-87EE2F0A8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3C2F-4629-422A-9CA2-C6FB3BCC437B}" type="datetimeFigureOut">
              <a:rPr lang="en-IE" smtClean="0"/>
              <a:t>02/06/2026</a:t>
            </a:fld>
            <a:endParaRPr lang="en-IE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2E0207-2E13-A6A2-047D-F5877C813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A13492-E630-31C9-99AB-21AB1F791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D80A-B56B-4512-BEE3-44EA4B82119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92525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0B62C-400C-209D-8BF0-D01462126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5B59F9-D27B-56D7-0B7F-A269B7C41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3C2F-4629-422A-9CA2-C6FB3BCC437B}" type="datetimeFigureOut">
              <a:rPr lang="en-IE" smtClean="0"/>
              <a:t>02/06/2026</a:t>
            </a:fld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BAF803-5991-EA4B-8963-8894DFBEA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4761E0-D3F5-1E0E-54B3-49D6B2E75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D80A-B56B-4512-BEE3-44EA4B82119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31024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F1DEAD-60C9-1658-5994-3FF5B5915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3C2F-4629-422A-9CA2-C6FB3BCC437B}" type="datetimeFigureOut">
              <a:rPr lang="en-IE" smtClean="0"/>
              <a:t>02/06/2026</a:t>
            </a:fld>
            <a:endParaRPr lang="en-I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D37E9D-7E4A-03FA-503A-8103E167A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392E97-0224-C352-546B-4C8BBA57D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D80A-B56B-4512-BEE3-44EA4B82119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67415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6A9F8-87AD-E116-36F6-0BACE61D9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B8F7B-F5C2-E06D-6C0F-959AFD533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9EB072-DB5A-0F12-190E-56C53B637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A4F501-88E0-BA39-F02D-661C33C48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3C2F-4629-422A-9CA2-C6FB3BCC437B}" type="datetimeFigureOut">
              <a:rPr lang="en-IE" smtClean="0"/>
              <a:t>02/06/2026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B486D1-BE3E-CE23-9B82-0E14289DA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ED6719-C846-5C6A-21B1-EE4D9FD71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D80A-B56B-4512-BEE3-44EA4B82119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903774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A564C-C6DD-EE8C-9818-0F7B9DF1E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562ABB-D74B-A2FF-20E6-2943EBBA0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CA8459-C4DC-A398-E6A0-67068B04B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A19FFF-AF7F-5C5D-43EE-FD62C7ECA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3C2F-4629-422A-9CA2-C6FB3BCC437B}" type="datetimeFigureOut">
              <a:rPr lang="en-IE" smtClean="0"/>
              <a:t>02/06/2026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8B1DED-2371-A4B2-6176-BA2F27B72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5AAF22-2927-A6E3-E92B-0C49E597A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D80A-B56B-4512-BEE3-44EA4B82119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02390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C56BB2-6392-FB94-72AB-DF626C981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A77829-77C4-6A13-D588-0CCAC70A2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BCE5A-D094-9437-40FA-998416063A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BE3C2F-4629-422A-9CA2-C6FB3BCC437B}" type="datetimeFigureOut">
              <a:rPr lang="en-IE" smtClean="0"/>
              <a:t>02/06/2026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53FC4E-BF03-3ABC-B22F-F13E5780C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901F9-CEC8-DDE5-99E6-68308DAD0C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ECD80A-B56B-4512-BEE3-44EA4B82119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108141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6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5" name="Rectangle 154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56" name="Freeform: Shape 155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7" name="Freeform: Shape 156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5D514DF-98FA-A6C8-6092-84C0FF9D1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South Dublin County LCDC Annual Report 2025</a:t>
            </a: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980A67-F775-4AE9-DA56-2CA02E0850EC}"/>
              </a:ext>
            </a:extLst>
          </p:cNvPr>
          <p:cNvSpPr txBox="1"/>
          <p:nvPr/>
        </p:nvSpPr>
        <p:spPr>
          <a:xfrm>
            <a:off x="371094" y="2718054"/>
            <a:ext cx="3438906" cy="3207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Presented by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Tricia Nolan, Chairperson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South Dublin County LCDC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371E796-5FB7-0972-8014-332EBA2FF3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1184" y="1220985"/>
            <a:ext cx="6922008" cy="4516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061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39BF40F5-7926-1278-A5AB-09FEF8588D7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0010" r="9091" b="3668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2F436CD-6B2A-378F-7F2D-58F6AAC5E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LEADER Programme</a:t>
            </a:r>
            <a:br>
              <a:rPr lang="en-GB" dirty="0"/>
            </a:br>
            <a:r>
              <a:rPr lang="en-GB" dirty="0"/>
              <a:t>			</a:t>
            </a:r>
            <a:endParaRPr lang="en-IE" dirty="0"/>
          </a:p>
        </p:txBody>
      </p:sp>
      <p:graphicFrame>
        <p:nvGraphicFramePr>
          <p:cNvPr id="17" name="Content Placeholder 4">
            <a:extLst>
              <a:ext uri="{FF2B5EF4-FFF2-40B4-BE49-F238E27FC236}">
                <a16:creationId xmlns:a16="http://schemas.microsoft.com/office/drawing/2014/main" id="{7C3363BE-AA4B-AE9F-0F5D-8595A33CEC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060819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63419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0" name="Rectangle 89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2" name="Rectangle 91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94" name="Rectangle 93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C28888-1241-DE52-EB8E-66D4DFE9F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GB" sz="4000" dirty="0"/>
              <a:t>2025 Overview – A Year of Momentum</a:t>
            </a:r>
            <a:endParaRPr lang="en-IE" sz="4000" dirty="0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DF4C7D-089C-EADF-9FEE-65BF071C5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fontAlgn="base"/>
            <a:r>
              <a:rPr lang="en-US" sz="1500" b="1" dirty="0"/>
              <a:t>Plan Implementation Shift</a:t>
            </a:r>
            <a:r>
              <a:rPr lang="en-US" sz="1500" dirty="0"/>
              <a:t>​</a:t>
            </a:r>
          </a:p>
          <a:p>
            <a:pPr fontAlgn="base"/>
            <a:r>
              <a:rPr lang="en-US" sz="1500" dirty="0"/>
              <a:t>In 2025, focus shifted from planning to implementation of the Local Economic and Community Plan2024–2030, marking a key milestone.​</a:t>
            </a:r>
          </a:p>
          <a:p>
            <a:pPr fontAlgn="base"/>
            <a:r>
              <a:rPr lang="en-US" sz="1500" b="1" dirty="0"/>
              <a:t>Programme Oversight and Accountability</a:t>
            </a:r>
            <a:r>
              <a:rPr lang="en-US" sz="1500" dirty="0"/>
              <a:t>​</a:t>
            </a:r>
          </a:p>
          <a:p>
            <a:pPr fontAlgn="base"/>
            <a:r>
              <a:rPr lang="en-US" sz="1500" dirty="0"/>
              <a:t>The LCDC maintained oversight of SICAP 2024–2028 and monitored key indicators to ensure accountable programme delivery.​</a:t>
            </a:r>
          </a:p>
          <a:p>
            <a:pPr fontAlgn="base"/>
            <a:r>
              <a:rPr lang="en-US" sz="1500" b="1" dirty="0"/>
              <a:t>Funding and Community Support</a:t>
            </a:r>
            <a:r>
              <a:rPr lang="en-US" sz="1500" dirty="0"/>
              <a:t>​</a:t>
            </a:r>
          </a:p>
          <a:p>
            <a:pPr fontAlgn="base"/>
            <a:r>
              <a:rPr lang="en-US" sz="1500" dirty="0"/>
              <a:t>Significant funding streams like the Local Enhancement Programme supported community organisations facing rising costs.​</a:t>
            </a:r>
          </a:p>
          <a:p>
            <a:pPr fontAlgn="base"/>
            <a:r>
              <a:rPr lang="en-US" sz="1500" b="1" dirty="0"/>
              <a:t>Partnerships and Engagement</a:t>
            </a:r>
            <a:r>
              <a:rPr lang="en-US" sz="1500" dirty="0"/>
              <a:t>​</a:t>
            </a:r>
          </a:p>
          <a:p>
            <a:pPr fontAlgn="base"/>
            <a:r>
              <a:rPr lang="en-US" sz="1500" dirty="0"/>
              <a:t>Strong partnerships with stakeholders and participation in national consultations reinforced local development leadership.​</a:t>
            </a:r>
          </a:p>
          <a:p>
            <a:endParaRPr lang="en-IE" sz="1500" dirty="0"/>
          </a:p>
        </p:txBody>
      </p:sp>
    </p:spTree>
    <p:extLst>
      <p:ext uri="{BB962C8B-B14F-4D97-AF65-F5344CB8AC3E}">
        <p14:creationId xmlns:p14="http://schemas.microsoft.com/office/powerpoint/2010/main" val="236269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D2D8BB21-BB70-24A3-3190-2DEF6B669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GB" sz="8000" dirty="0"/>
              <a:t>2025 at a Glance</a:t>
            </a:r>
            <a:endParaRPr lang="en-IE" sz="80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Content Placeholder 8">
            <a:extLst>
              <a:ext uri="{FF2B5EF4-FFF2-40B4-BE49-F238E27FC236}">
                <a16:creationId xmlns:a16="http://schemas.microsoft.com/office/drawing/2014/main" id="{62CBE741-DD85-7A38-2A6B-0910E06174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5292319"/>
              </p:ext>
            </p:extLst>
          </p:nvPr>
        </p:nvGraphicFramePr>
        <p:xfrm>
          <a:off x="5108536" y="274319"/>
          <a:ext cx="6245265" cy="63796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6418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0B9EE3F3-89B7-43C3-8651-C4C968309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92368A-A977-A9D5-0F59-5B2DE9FF6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" y="991443"/>
            <a:ext cx="4443154" cy="108781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Local Economic &amp; Community Plan 2024 - 2025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3AE4636-AEEC-45D6-84D4-7AC2DA48E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49223" y="38793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D9CE0F4-2EB2-4F1F-8AAC-DB3571D9F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480" y="2285541"/>
            <a:ext cx="43891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886065-36BD-0CBE-FC5D-0FB246BFBC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1480" y="2684095"/>
            <a:ext cx="4443154" cy="349286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800" dirty="0"/>
              <a:t>South Dublin County Council adopted the LECP in December 2024. </a:t>
            </a:r>
          </a:p>
          <a:p>
            <a:r>
              <a:rPr lang="en-US" sz="1800" dirty="0"/>
              <a:t>2025 was the first year of implementation — turning strategy into action through an evidence-based, integrated approach to economic and community development.</a:t>
            </a:r>
          </a:p>
          <a:p>
            <a:r>
              <a:rPr lang="en-US" sz="1800" dirty="0"/>
              <a:t>6-year statutory framework covering economic growth, social inclusion, sustainability and community wellbeing</a:t>
            </a:r>
          </a:p>
          <a:p>
            <a:endParaRPr lang="en-US" sz="1800" dirty="0"/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055C934D-274D-D846-63D4-DF7A07ECCBF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67940427"/>
              </p:ext>
            </p:extLst>
          </p:nvPr>
        </p:nvGraphicFramePr>
        <p:xfrm>
          <a:off x="6187440" y="1117600"/>
          <a:ext cx="5166360" cy="5059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Content Placeholder 2">
            <a:extLst>
              <a:ext uri="{FF2B5EF4-FFF2-40B4-BE49-F238E27FC236}">
                <a16:creationId xmlns:a16="http://schemas.microsoft.com/office/drawing/2014/main" id="{FD86EF7D-25A4-0C3A-4108-456F98790E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6851905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51127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4429A83-EFBF-10ED-D0C0-AC441A624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SICAP Highlights and Performance</a:t>
            </a:r>
            <a:endParaRPr lang="en-IE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DAF4823-9FD5-EBD5-783F-A5AACE5AB5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Delivery and Oversight</a:t>
            </a:r>
            <a:endParaRPr lang="en-IE" dirty="0"/>
          </a:p>
          <a:p>
            <a:endParaRPr lang="en-IE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75694B3-D799-C4DE-F808-7EE7F716A09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62368360"/>
              </p:ext>
            </p:extLst>
          </p:nvPr>
        </p:nvGraphicFramePr>
        <p:xfrm>
          <a:off x="721360" y="2062480"/>
          <a:ext cx="5276215" cy="4127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3E235AD-4FFB-EBBD-8FA3-9578F230F9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/>
              <a:t>     SICAP Programme Highlights</a:t>
            </a:r>
          </a:p>
          <a:p>
            <a:endParaRPr lang="en-IE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6644AEDC-F175-CF41-32DD-7DFF20F56B1F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7"/>
          <a:stretch>
            <a:fillRect/>
          </a:stretch>
        </p:blipFill>
        <p:spPr>
          <a:xfrm>
            <a:off x="4968240" y="2010128"/>
            <a:ext cx="6898640" cy="42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821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5C9D962-F904-4553-A140-500CF3EFC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2FE0FA2-B10C-4B9F-B9CC-E5D9AD4004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1314048">
            <a:off x="-271537" y="-884980"/>
            <a:ext cx="12642772" cy="6248341"/>
          </a:xfrm>
          <a:custGeom>
            <a:avLst/>
            <a:gdLst>
              <a:gd name="connsiteX0" fmla="*/ 12642772 w 12642772"/>
              <a:gd name="connsiteY0" fmla="*/ 4432052 h 6248341"/>
              <a:gd name="connsiteX1" fmla="*/ 586822 w 12642772"/>
              <a:gd name="connsiteY1" fmla="*/ 6248341 h 6248341"/>
              <a:gd name="connsiteX2" fmla="*/ 0 w 12642772"/>
              <a:gd name="connsiteY2" fmla="*/ 2394542 h 6248341"/>
              <a:gd name="connsiteX3" fmla="*/ 52893 w 12642772"/>
              <a:gd name="connsiteY3" fmla="*/ 2306669 h 6248341"/>
              <a:gd name="connsiteX4" fmla="*/ 131535 w 12642772"/>
              <a:gd name="connsiteY4" fmla="*/ 2293621 h 6248341"/>
              <a:gd name="connsiteX5" fmla="*/ 244153 w 12642772"/>
              <a:gd name="connsiteY5" fmla="*/ 2272261 h 6248341"/>
              <a:gd name="connsiteX6" fmla="*/ 324401 w 12642772"/>
              <a:gd name="connsiteY6" fmla="*/ 2233208 h 6248341"/>
              <a:gd name="connsiteX7" fmla="*/ 463569 w 12642772"/>
              <a:gd name="connsiteY7" fmla="*/ 2158308 h 6248341"/>
              <a:gd name="connsiteX8" fmla="*/ 582537 w 12642772"/>
              <a:gd name="connsiteY8" fmla="*/ 2095961 h 6248341"/>
              <a:gd name="connsiteX9" fmla="*/ 638937 w 12642772"/>
              <a:gd name="connsiteY9" fmla="*/ 2008169 h 6248341"/>
              <a:gd name="connsiteX10" fmla="*/ 749855 w 12642772"/>
              <a:gd name="connsiteY10" fmla="*/ 1936088 h 6248341"/>
              <a:gd name="connsiteX11" fmla="*/ 856553 w 12642772"/>
              <a:gd name="connsiteY11" fmla="*/ 1892728 h 6248341"/>
              <a:gd name="connsiteX12" fmla="*/ 939338 w 12642772"/>
              <a:gd name="connsiteY12" fmla="*/ 1863906 h 6248341"/>
              <a:gd name="connsiteX13" fmla="*/ 987836 w 12642772"/>
              <a:gd name="connsiteY13" fmla="*/ 1848470 h 6248341"/>
              <a:gd name="connsiteX14" fmla="*/ 1086094 w 12642772"/>
              <a:gd name="connsiteY14" fmla="*/ 1834336 h 6248341"/>
              <a:gd name="connsiteX15" fmla="*/ 1155607 w 12642772"/>
              <a:gd name="connsiteY15" fmla="*/ 1814299 h 6248341"/>
              <a:gd name="connsiteX16" fmla="*/ 1219621 w 12642772"/>
              <a:gd name="connsiteY16" fmla="*/ 1774472 h 6248341"/>
              <a:gd name="connsiteX17" fmla="*/ 1275113 w 12642772"/>
              <a:gd name="connsiteY17" fmla="*/ 1734756 h 6248341"/>
              <a:gd name="connsiteX18" fmla="*/ 1337800 w 12642772"/>
              <a:gd name="connsiteY18" fmla="*/ 1684579 h 6248341"/>
              <a:gd name="connsiteX19" fmla="*/ 1526287 w 12642772"/>
              <a:gd name="connsiteY19" fmla="*/ 1602057 h 6248341"/>
              <a:gd name="connsiteX20" fmla="*/ 1579126 w 12642772"/>
              <a:gd name="connsiteY20" fmla="*/ 1559561 h 6248341"/>
              <a:gd name="connsiteX21" fmla="*/ 1651242 w 12642772"/>
              <a:gd name="connsiteY21" fmla="*/ 1546569 h 6248341"/>
              <a:gd name="connsiteX22" fmla="*/ 1712038 w 12642772"/>
              <a:gd name="connsiteY22" fmla="*/ 1533432 h 6248341"/>
              <a:gd name="connsiteX23" fmla="*/ 1758402 w 12642772"/>
              <a:gd name="connsiteY23" fmla="*/ 1525816 h 6248341"/>
              <a:gd name="connsiteX24" fmla="*/ 1831776 w 12642772"/>
              <a:gd name="connsiteY24" fmla="*/ 1504679 h 6248341"/>
              <a:gd name="connsiteX25" fmla="*/ 1963032 w 12642772"/>
              <a:gd name="connsiteY25" fmla="*/ 1472999 h 6248341"/>
              <a:gd name="connsiteX26" fmla="*/ 2006520 w 12642772"/>
              <a:gd name="connsiteY26" fmla="*/ 1464281 h 6248341"/>
              <a:gd name="connsiteX27" fmla="*/ 2049195 w 12642772"/>
              <a:gd name="connsiteY27" fmla="*/ 1459572 h 6248341"/>
              <a:gd name="connsiteX28" fmla="*/ 2125117 w 12642772"/>
              <a:gd name="connsiteY28" fmla="*/ 1432093 h 6248341"/>
              <a:gd name="connsiteX29" fmla="*/ 2234987 w 12642772"/>
              <a:gd name="connsiteY29" fmla="*/ 1408543 h 6248341"/>
              <a:gd name="connsiteX30" fmla="*/ 2349979 w 12642772"/>
              <a:gd name="connsiteY30" fmla="*/ 1370325 h 6248341"/>
              <a:gd name="connsiteX31" fmla="*/ 2490342 w 12642772"/>
              <a:gd name="connsiteY31" fmla="*/ 1337371 h 6248341"/>
              <a:gd name="connsiteX32" fmla="*/ 2721983 w 12642772"/>
              <a:gd name="connsiteY32" fmla="*/ 1255221 h 6248341"/>
              <a:gd name="connsiteX33" fmla="*/ 2740778 w 12642772"/>
              <a:gd name="connsiteY33" fmla="*/ 1232389 h 6248341"/>
              <a:gd name="connsiteX34" fmla="*/ 2772006 w 12642772"/>
              <a:gd name="connsiteY34" fmla="*/ 1218123 h 6248341"/>
              <a:gd name="connsiteX35" fmla="*/ 2850754 w 12642772"/>
              <a:gd name="connsiteY35" fmla="*/ 1180094 h 6248341"/>
              <a:gd name="connsiteX36" fmla="*/ 2872381 w 12642772"/>
              <a:gd name="connsiteY36" fmla="*/ 1159349 h 6248341"/>
              <a:gd name="connsiteX37" fmla="*/ 2877664 w 12642772"/>
              <a:gd name="connsiteY37" fmla="*/ 1153429 h 6248341"/>
              <a:gd name="connsiteX38" fmla="*/ 2898982 w 12642772"/>
              <a:gd name="connsiteY38" fmla="*/ 1143332 h 6248341"/>
              <a:gd name="connsiteX39" fmla="*/ 2900154 w 12642772"/>
              <a:gd name="connsiteY39" fmla="*/ 1144257 h 6248341"/>
              <a:gd name="connsiteX40" fmla="*/ 2913224 w 12642772"/>
              <a:gd name="connsiteY40" fmla="*/ 1144530 h 6248341"/>
              <a:gd name="connsiteX41" fmla="*/ 2936660 w 12642772"/>
              <a:gd name="connsiteY41" fmla="*/ 1142412 h 6248341"/>
              <a:gd name="connsiteX42" fmla="*/ 2997572 w 12642772"/>
              <a:gd name="connsiteY42" fmla="*/ 1141831 h 6248341"/>
              <a:gd name="connsiteX43" fmla="*/ 3044472 w 12642772"/>
              <a:gd name="connsiteY43" fmla="*/ 1131369 h 6248341"/>
              <a:gd name="connsiteX44" fmla="*/ 3044790 w 12642772"/>
              <a:gd name="connsiteY44" fmla="*/ 1131569 h 6248341"/>
              <a:gd name="connsiteX45" fmla="*/ 3053469 w 12642772"/>
              <a:gd name="connsiteY45" fmla="*/ 1129009 h 6248341"/>
              <a:gd name="connsiteX46" fmla="*/ 3058924 w 12642772"/>
              <a:gd name="connsiteY46" fmla="*/ 1126056 h 6248341"/>
              <a:gd name="connsiteX47" fmla="*/ 3074299 w 12642772"/>
              <a:gd name="connsiteY47" fmla="*/ 1120405 h 6248341"/>
              <a:gd name="connsiteX48" fmla="*/ 3080657 w 12642772"/>
              <a:gd name="connsiteY48" fmla="*/ 1120171 h 6248341"/>
              <a:gd name="connsiteX49" fmla="*/ 3085901 w 12642772"/>
              <a:gd name="connsiteY49" fmla="*/ 1121681 h 6248341"/>
              <a:gd name="connsiteX50" fmla="*/ 3109448 w 12642772"/>
              <a:gd name="connsiteY50" fmla="*/ 1097576 h 6248341"/>
              <a:gd name="connsiteX51" fmla="*/ 3120280 w 12642772"/>
              <a:gd name="connsiteY51" fmla="*/ 1092673 h 6248341"/>
              <a:gd name="connsiteX52" fmla="*/ 3151969 w 12642772"/>
              <a:gd name="connsiteY52" fmla="*/ 1093148 h 6248341"/>
              <a:gd name="connsiteX53" fmla="*/ 3156202 w 12642772"/>
              <a:gd name="connsiteY53" fmla="*/ 1091941 h 6248341"/>
              <a:gd name="connsiteX54" fmla="*/ 3218578 w 12642772"/>
              <a:gd name="connsiteY54" fmla="*/ 1084695 h 6248341"/>
              <a:gd name="connsiteX55" fmla="*/ 3291572 w 12642772"/>
              <a:gd name="connsiteY55" fmla="*/ 1074108 h 6248341"/>
              <a:gd name="connsiteX56" fmla="*/ 3335322 w 12642772"/>
              <a:gd name="connsiteY56" fmla="*/ 1065344 h 6248341"/>
              <a:gd name="connsiteX57" fmla="*/ 3444471 w 12642772"/>
              <a:gd name="connsiteY57" fmla="*/ 1040037 h 6248341"/>
              <a:gd name="connsiteX58" fmla="*/ 3516736 w 12642772"/>
              <a:gd name="connsiteY58" fmla="*/ 1044495 h 6248341"/>
              <a:gd name="connsiteX59" fmla="*/ 3529913 w 12642772"/>
              <a:gd name="connsiteY59" fmla="*/ 1036395 h 6248341"/>
              <a:gd name="connsiteX60" fmla="*/ 3534215 w 12642772"/>
              <a:gd name="connsiteY60" fmla="*/ 1032644 h 6248341"/>
              <a:gd name="connsiteX61" fmla="*/ 3541901 w 12642772"/>
              <a:gd name="connsiteY61" fmla="*/ 1028655 h 6248341"/>
              <a:gd name="connsiteX62" fmla="*/ 3542297 w 12642772"/>
              <a:gd name="connsiteY62" fmla="*/ 1028781 h 6248341"/>
              <a:gd name="connsiteX63" fmla="*/ 3549091 w 12642772"/>
              <a:gd name="connsiteY63" fmla="*/ 1024603 h 6248341"/>
              <a:gd name="connsiteX64" fmla="*/ 3668564 w 12642772"/>
              <a:gd name="connsiteY64" fmla="*/ 992085 h 6248341"/>
              <a:gd name="connsiteX65" fmla="*/ 3681760 w 12642772"/>
              <a:gd name="connsiteY65" fmla="*/ 989897 h 6248341"/>
              <a:gd name="connsiteX66" fmla="*/ 3683298 w 12642772"/>
              <a:gd name="connsiteY66" fmla="*/ 990533 h 6248341"/>
              <a:gd name="connsiteX67" fmla="*/ 3701238 w 12642772"/>
              <a:gd name="connsiteY67" fmla="*/ 978370 h 6248341"/>
              <a:gd name="connsiteX68" fmla="*/ 3727029 w 12642772"/>
              <a:gd name="connsiteY68" fmla="*/ 982634 h 6248341"/>
              <a:gd name="connsiteX69" fmla="*/ 3827462 w 12642772"/>
              <a:gd name="connsiteY69" fmla="*/ 983777 h 6248341"/>
              <a:gd name="connsiteX70" fmla="*/ 3939255 w 12642772"/>
              <a:gd name="connsiteY70" fmla="*/ 962526 h 6248341"/>
              <a:gd name="connsiteX71" fmla="*/ 3976764 w 12642772"/>
              <a:gd name="connsiteY71" fmla="*/ 943975 h 6248341"/>
              <a:gd name="connsiteX72" fmla="*/ 4039745 w 12642772"/>
              <a:gd name="connsiteY72" fmla="*/ 913576 h 6248341"/>
              <a:gd name="connsiteX73" fmla="*/ 4081478 w 12642772"/>
              <a:gd name="connsiteY73" fmla="*/ 863744 h 6248341"/>
              <a:gd name="connsiteX74" fmla="*/ 4136255 w 12642772"/>
              <a:gd name="connsiteY74" fmla="*/ 849070 h 6248341"/>
              <a:gd name="connsiteX75" fmla="*/ 4155885 w 12642772"/>
              <a:gd name="connsiteY75" fmla="*/ 880724 h 6248341"/>
              <a:gd name="connsiteX76" fmla="*/ 4212239 w 12642772"/>
              <a:gd name="connsiteY76" fmla="*/ 853648 h 6248341"/>
              <a:gd name="connsiteX77" fmla="*/ 4296968 w 12642772"/>
              <a:gd name="connsiteY77" fmla="*/ 808725 h 6248341"/>
              <a:gd name="connsiteX78" fmla="*/ 4347619 w 12642772"/>
              <a:gd name="connsiteY78" fmla="*/ 791871 h 6248341"/>
              <a:gd name="connsiteX79" fmla="*/ 4484035 w 12642772"/>
              <a:gd name="connsiteY79" fmla="*/ 736001 h 6248341"/>
              <a:gd name="connsiteX80" fmla="*/ 4619194 w 12642772"/>
              <a:gd name="connsiteY80" fmla="*/ 672546 h 6248341"/>
              <a:gd name="connsiteX81" fmla="*/ 4648276 w 12642772"/>
              <a:gd name="connsiteY81" fmla="*/ 677255 h 6248341"/>
              <a:gd name="connsiteX82" fmla="*/ 4658535 w 12642772"/>
              <a:gd name="connsiteY82" fmla="*/ 658404 h 6248341"/>
              <a:gd name="connsiteX83" fmla="*/ 4684435 w 12642772"/>
              <a:gd name="connsiteY83" fmla="*/ 658040 h 6248341"/>
              <a:gd name="connsiteX84" fmla="*/ 4685966 w 12642772"/>
              <a:gd name="connsiteY84" fmla="*/ 659300 h 6248341"/>
              <a:gd name="connsiteX85" fmla="*/ 4773323 w 12642772"/>
              <a:gd name="connsiteY85" fmla="*/ 620033 h 6248341"/>
              <a:gd name="connsiteX86" fmla="*/ 4789881 w 12642772"/>
              <a:gd name="connsiteY86" fmla="*/ 612833 h 6248341"/>
              <a:gd name="connsiteX87" fmla="*/ 4793116 w 12642772"/>
              <a:gd name="connsiteY87" fmla="*/ 606807 h 6248341"/>
              <a:gd name="connsiteX88" fmla="*/ 4818294 w 12642772"/>
              <a:gd name="connsiteY88" fmla="*/ 598208 h 6248341"/>
              <a:gd name="connsiteX89" fmla="*/ 4889379 w 12642772"/>
              <a:gd name="connsiteY89" fmla="*/ 574856 h 6248341"/>
              <a:gd name="connsiteX90" fmla="*/ 4967000 w 12642772"/>
              <a:gd name="connsiteY90" fmla="*/ 563548 h 6248341"/>
              <a:gd name="connsiteX91" fmla="*/ 5011397 w 12642772"/>
              <a:gd name="connsiteY91" fmla="*/ 546508 h 6248341"/>
              <a:gd name="connsiteX92" fmla="*/ 5017511 w 12642772"/>
              <a:gd name="connsiteY92" fmla="*/ 542737 h 6248341"/>
              <a:gd name="connsiteX93" fmla="*/ 5022951 w 12642772"/>
              <a:gd name="connsiteY93" fmla="*/ 543578 h 6248341"/>
              <a:gd name="connsiteX94" fmla="*/ 5028686 w 12642772"/>
              <a:gd name="connsiteY94" fmla="*/ 550797 h 6248341"/>
              <a:gd name="connsiteX95" fmla="*/ 5055222 w 12642772"/>
              <a:gd name="connsiteY95" fmla="*/ 551685 h 6248341"/>
              <a:gd name="connsiteX96" fmla="*/ 5058043 w 12642772"/>
              <a:gd name="connsiteY96" fmla="*/ 549365 h 6248341"/>
              <a:gd name="connsiteX97" fmla="*/ 5080769 w 12642772"/>
              <a:gd name="connsiteY97" fmla="*/ 559110 h 6248341"/>
              <a:gd name="connsiteX98" fmla="*/ 5100831 w 12642772"/>
              <a:gd name="connsiteY98" fmla="*/ 578170 h 6248341"/>
              <a:gd name="connsiteX99" fmla="*/ 5323302 w 12642772"/>
              <a:gd name="connsiteY99" fmla="*/ 551607 h 6248341"/>
              <a:gd name="connsiteX100" fmla="*/ 5524173 w 12642772"/>
              <a:gd name="connsiteY100" fmla="*/ 623428 h 6248341"/>
              <a:gd name="connsiteX101" fmla="*/ 5644692 w 12642772"/>
              <a:gd name="connsiteY101" fmla="*/ 606574 h 6248341"/>
              <a:gd name="connsiteX102" fmla="*/ 5984259 w 12642772"/>
              <a:gd name="connsiteY102" fmla="*/ 559264 h 6248341"/>
              <a:gd name="connsiteX103" fmla="*/ 6059790 w 12642772"/>
              <a:gd name="connsiteY103" fmla="*/ 538457 h 6248341"/>
              <a:gd name="connsiteX104" fmla="*/ 6130495 w 12642772"/>
              <a:gd name="connsiteY104" fmla="*/ 565308 h 6248341"/>
              <a:gd name="connsiteX105" fmla="*/ 6157089 w 12642772"/>
              <a:gd name="connsiteY105" fmla="*/ 547229 h 6248341"/>
              <a:gd name="connsiteX106" fmla="*/ 6161628 w 12642772"/>
              <a:gd name="connsiteY106" fmla="*/ 543616 h 6248341"/>
              <a:gd name="connsiteX107" fmla="*/ 6180804 w 12642772"/>
              <a:gd name="connsiteY107" fmla="*/ 539939 h 6248341"/>
              <a:gd name="connsiteX108" fmla="*/ 6184951 w 12642772"/>
              <a:gd name="connsiteY108" fmla="*/ 525424 h 6248341"/>
              <a:gd name="connsiteX109" fmla="*/ 6212909 w 12642772"/>
              <a:gd name="connsiteY109" fmla="*/ 510232 h 6248341"/>
              <a:gd name="connsiteX110" fmla="*/ 6248556 w 12642772"/>
              <a:gd name="connsiteY110" fmla="*/ 507226 h 6248341"/>
              <a:gd name="connsiteX111" fmla="*/ 6419167 w 12642772"/>
              <a:gd name="connsiteY111" fmla="*/ 508015 h 6248341"/>
              <a:gd name="connsiteX112" fmla="*/ 6520553 w 12642772"/>
              <a:gd name="connsiteY112" fmla="*/ 499890 h 6248341"/>
              <a:gd name="connsiteX113" fmla="*/ 6557985 w 12642772"/>
              <a:gd name="connsiteY113" fmla="*/ 483298 h 6248341"/>
              <a:gd name="connsiteX114" fmla="*/ 6610986 w 12642772"/>
              <a:gd name="connsiteY114" fmla="*/ 469207 h 6248341"/>
              <a:gd name="connsiteX115" fmla="*/ 6703685 w 12642772"/>
              <a:gd name="connsiteY115" fmla="*/ 433885 h 6248341"/>
              <a:gd name="connsiteX116" fmla="*/ 6829686 w 12642772"/>
              <a:gd name="connsiteY116" fmla="*/ 404609 h 6248341"/>
              <a:gd name="connsiteX117" fmla="*/ 6926071 w 12642772"/>
              <a:gd name="connsiteY117" fmla="*/ 440952 h 6248341"/>
              <a:gd name="connsiteX118" fmla="*/ 6933459 w 12642772"/>
              <a:gd name="connsiteY118" fmla="*/ 430117 h 6248341"/>
              <a:gd name="connsiteX119" fmla="*/ 6997730 w 12642772"/>
              <a:gd name="connsiteY119" fmla="*/ 427075 h 6248341"/>
              <a:gd name="connsiteX120" fmla="*/ 7228068 w 12642772"/>
              <a:gd name="connsiteY120" fmla="*/ 485987 h 6248341"/>
              <a:gd name="connsiteX121" fmla="*/ 7353524 w 12642772"/>
              <a:gd name="connsiteY121" fmla="*/ 478122 h 6248341"/>
              <a:gd name="connsiteX122" fmla="*/ 7397216 w 12642772"/>
              <a:gd name="connsiteY122" fmla="*/ 464113 h 6248341"/>
              <a:gd name="connsiteX123" fmla="*/ 7470470 w 12642772"/>
              <a:gd name="connsiteY123" fmla="*/ 441338 h 6248341"/>
              <a:gd name="connsiteX124" fmla="*/ 7523162 w 12642772"/>
              <a:gd name="connsiteY124" fmla="*/ 396692 h 6248341"/>
              <a:gd name="connsiteX125" fmla="*/ 7585229 w 12642772"/>
              <a:gd name="connsiteY125" fmla="*/ 388596 h 6248341"/>
              <a:gd name="connsiteX126" fmla="*/ 7602312 w 12642772"/>
              <a:gd name="connsiteY126" fmla="*/ 422441 h 6248341"/>
              <a:gd name="connsiteX127" fmla="*/ 7667842 w 12642772"/>
              <a:gd name="connsiteY127" fmla="*/ 402184 h 6248341"/>
              <a:gd name="connsiteX128" fmla="*/ 7766955 w 12642772"/>
              <a:gd name="connsiteY128" fmla="*/ 367538 h 6248341"/>
              <a:gd name="connsiteX129" fmla="*/ 7824808 w 12642772"/>
              <a:gd name="connsiteY129" fmla="*/ 356782 h 6248341"/>
              <a:gd name="connsiteX130" fmla="*/ 7982082 w 12642772"/>
              <a:gd name="connsiteY130" fmla="*/ 317381 h 6248341"/>
              <a:gd name="connsiteX131" fmla="*/ 8139042 w 12642772"/>
              <a:gd name="connsiteY131" fmla="*/ 270278 h 6248341"/>
              <a:gd name="connsiteX132" fmla="*/ 8188479 w 12642772"/>
              <a:gd name="connsiteY132" fmla="*/ 250893 h 6248341"/>
              <a:gd name="connsiteX133" fmla="*/ 8197460 w 12642772"/>
              <a:gd name="connsiteY133" fmla="*/ 227412 h 6248341"/>
              <a:gd name="connsiteX134" fmla="*/ 8236543 w 12642772"/>
              <a:gd name="connsiteY134" fmla="*/ 231896 h 6248341"/>
              <a:gd name="connsiteX135" fmla="*/ 8288656 w 12642772"/>
              <a:gd name="connsiteY135" fmla="*/ 233518 h 6248341"/>
              <a:gd name="connsiteX136" fmla="*/ 8365194 w 12642772"/>
              <a:gd name="connsiteY136" fmla="*/ 255354 h 6248341"/>
              <a:gd name="connsiteX137" fmla="*/ 8371093 w 12642772"/>
              <a:gd name="connsiteY137" fmla="*/ 253056 h 6248341"/>
              <a:gd name="connsiteX138" fmla="*/ 8380079 w 12642772"/>
              <a:gd name="connsiteY138" fmla="*/ 251533 h 6248341"/>
              <a:gd name="connsiteX139" fmla="*/ 8380352 w 12642772"/>
              <a:gd name="connsiteY139" fmla="*/ 251771 h 6248341"/>
              <a:gd name="connsiteX140" fmla="*/ 8388670 w 12642772"/>
              <a:gd name="connsiteY140" fmla="*/ 249803 h 6248341"/>
              <a:gd name="connsiteX141" fmla="*/ 8439400 w 12642772"/>
              <a:gd name="connsiteY141" fmla="*/ 252189 h 6248341"/>
              <a:gd name="connsiteX142" fmla="*/ 8502127 w 12642772"/>
              <a:gd name="connsiteY142" fmla="*/ 246524 h 6248341"/>
              <a:gd name="connsiteX143" fmla="*/ 8575600 w 12642772"/>
              <a:gd name="connsiteY143" fmla="*/ 247912 h 6248341"/>
              <a:gd name="connsiteX144" fmla="*/ 8609423 w 12642772"/>
              <a:gd name="connsiteY144" fmla="*/ 225288 h 6248341"/>
              <a:gd name="connsiteX145" fmla="*/ 8628794 w 12642772"/>
              <a:gd name="connsiteY145" fmla="*/ 220632 h 6248341"/>
              <a:gd name="connsiteX146" fmla="*/ 8631243 w 12642772"/>
              <a:gd name="connsiteY146" fmla="*/ 221270 h 6248341"/>
              <a:gd name="connsiteX147" fmla="*/ 8708752 w 12642772"/>
              <a:gd name="connsiteY147" fmla="*/ 203517 h 6248341"/>
              <a:gd name="connsiteX148" fmla="*/ 8825952 w 12642772"/>
              <a:gd name="connsiteY148" fmla="*/ 177822 h 6248341"/>
              <a:gd name="connsiteX149" fmla="*/ 8862166 w 12642772"/>
              <a:gd name="connsiteY149" fmla="*/ 170735 h 6248341"/>
              <a:gd name="connsiteX150" fmla="*/ 8884490 w 12642772"/>
              <a:gd name="connsiteY150" fmla="*/ 165616 h 6248341"/>
              <a:gd name="connsiteX151" fmla="*/ 8918298 w 12642772"/>
              <a:gd name="connsiteY151" fmla="*/ 194546 h 6248341"/>
              <a:gd name="connsiteX152" fmla="*/ 8948572 w 12642772"/>
              <a:gd name="connsiteY152" fmla="*/ 207940 h 6248341"/>
              <a:gd name="connsiteX153" fmla="*/ 9104724 w 12642772"/>
              <a:gd name="connsiteY153" fmla="*/ 178319 h 6248341"/>
              <a:gd name="connsiteX154" fmla="*/ 9198328 w 12642772"/>
              <a:gd name="connsiteY154" fmla="*/ 159122 h 6248341"/>
              <a:gd name="connsiteX155" fmla="*/ 9339412 w 12642772"/>
              <a:gd name="connsiteY155" fmla="*/ 203422 h 6248341"/>
              <a:gd name="connsiteX156" fmla="*/ 9409165 w 12642772"/>
              <a:gd name="connsiteY156" fmla="*/ 216989 h 6248341"/>
              <a:gd name="connsiteX157" fmla="*/ 9516379 w 12642772"/>
              <a:gd name="connsiteY157" fmla="*/ 220757 h 6248341"/>
              <a:gd name="connsiteX158" fmla="*/ 9615958 w 12642772"/>
              <a:gd name="connsiteY158" fmla="*/ 196389 h 6248341"/>
              <a:gd name="connsiteX159" fmla="*/ 9860346 w 12642772"/>
              <a:gd name="connsiteY159" fmla="*/ 177067 h 6248341"/>
              <a:gd name="connsiteX160" fmla="*/ 10071193 w 12642772"/>
              <a:gd name="connsiteY160" fmla="*/ 142345 h 6248341"/>
              <a:gd name="connsiteX161" fmla="*/ 10270876 w 12642772"/>
              <a:gd name="connsiteY161" fmla="*/ 164464 h 6248341"/>
              <a:gd name="connsiteX162" fmla="*/ 10338607 w 12642772"/>
              <a:gd name="connsiteY162" fmla="*/ 202846 h 6248341"/>
              <a:gd name="connsiteX163" fmla="*/ 10370927 w 12642772"/>
              <a:gd name="connsiteY163" fmla="*/ 198630 h 6248341"/>
              <a:gd name="connsiteX164" fmla="*/ 10423650 w 12642772"/>
              <a:gd name="connsiteY164" fmla="*/ 187033 h 6248341"/>
              <a:gd name="connsiteX165" fmla="*/ 10507238 w 12642772"/>
              <a:gd name="connsiteY165" fmla="*/ 199359 h 6248341"/>
              <a:gd name="connsiteX166" fmla="*/ 10712234 w 12642772"/>
              <a:gd name="connsiteY166" fmla="*/ 202150 h 6248341"/>
              <a:gd name="connsiteX167" fmla="*/ 10955598 w 12642772"/>
              <a:gd name="connsiteY167" fmla="*/ 236823 h 6248341"/>
              <a:gd name="connsiteX168" fmla="*/ 11210395 w 12642772"/>
              <a:gd name="connsiteY168" fmla="*/ 197924 h 6248341"/>
              <a:gd name="connsiteX169" fmla="*/ 11355556 w 12642772"/>
              <a:gd name="connsiteY169" fmla="*/ 131371 h 6248341"/>
              <a:gd name="connsiteX170" fmla="*/ 11531644 w 12642772"/>
              <a:gd name="connsiteY170" fmla="*/ 99364 h 6248341"/>
              <a:gd name="connsiteX171" fmla="*/ 11719114 w 12642772"/>
              <a:gd name="connsiteY171" fmla="*/ 62439 h 6248341"/>
              <a:gd name="connsiteX172" fmla="*/ 11814686 w 12642772"/>
              <a:gd name="connsiteY172" fmla="*/ 38458 h 6248341"/>
              <a:gd name="connsiteX173" fmla="*/ 11865687 w 12642772"/>
              <a:gd name="connsiteY173" fmla="*/ 10088 h 6248341"/>
              <a:gd name="connsiteX174" fmla="*/ 11957454 w 12642772"/>
              <a:gd name="connsiteY174" fmla="*/ 4020 h 6248341"/>
              <a:gd name="connsiteX175" fmla="*/ 11975060 w 12642772"/>
              <a:gd name="connsiteY175" fmla="*/ 0 h 6248341"/>
              <a:gd name="connsiteX176" fmla="*/ 12006839 w 12642772"/>
              <a:gd name="connsiteY176" fmla="*/ 210943 h 6248341"/>
              <a:gd name="connsiteX177" fmla="*/ 12642772 w 12642772"/>
              <a:gd name="connsiteY177" fmla="*/ 4432052 h 6248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</a:cxnLst>
            <a:rect l="l" t="t" r="r" b="b"/>
            <a:pathLst>
              <a:path w="12642772" h="6248341">
                <a:moveTo>
                  <a:pt x="12642772" y="4432052"/>
                </a:moveTo>
                <a:lnTo>
                  <a:pt x="586822" y="6248341"/>
                </a:lnTo>
                <a:cubicBezTo>
                  <a:pt x="413471" y="5111477"/>
                  <a:pt x="173350" y="3531407"/>
                  <a:pt x="0" y="2394542"/>
                </a:cubicBezTo>
                <a:lnTo>
                  <a:pt x="52893" y="2306669"/>
                </a:lnTo>
                <a:cubicBezTo>
                  <a:pt x="67266" y="2306793"/>
                  <a:pt x="118504" y="2297204"/>
                  <a:pt x="131535" y="2293621"/>
                </a:cubicBezTo>
                <a:cubicBezTo>
                  <a:pt x="235982" y="2302858"/>
                  <a:pt x="197087" y="2291745"/>
                  <a:pt x="244153" y="2272261"/>
                </a:cubicBezTo>
                <a:cubicBezTo>
                  <a:pt x="288465" y="2263813"/>
                  <a:pt x="287831" y="2252199"/>
                  <a:pt x="324401" y="2233208"/>
                </a:cubicBezTo>
                <a:lnTo>
                  <a:pt x="463569" y="2158308"/>
                </a:lnTo>
                <a:cubicBezTo>
                  <a:pt x="506591" y="2135434"/>
                  <a:pt x="546976" y="2145326"/>
                  <a:pt x="582537" y="2095961"/>
                </a:cubicBezTo>
                <a:lnTo>
                  <a:pt x="638937" y="2008169"/>
                </a:lnTo>
                <a:cubicBezTo>
                  <a:pt x="686285" y="1999141"/>
                  <a:pt x="708248" y="1959382"/>
                  <a:pt x="749855" y="1936088"/>
                </a:cubicBezTo>
                <a:cubicBezTo>
                  <a:pt x="791527" y="1909991"/>
                  <a:pt x="819909" y="1906478"/>
                  <a:pt x="856553" y="1892728"/>
                </a:cubicBezTo>
                <a:cubicBezTo>
                  <a:pt x="872688" y="1896553"/>
                  <a:pt x="926797" y="1876988"/>
                  <a:pt x="939338" y="1863906"/>
                </a:cubicBezTo>
                <a:cubicBezTo>
                  <a:pt x="981108" y="1859053"/>
                  <a:pt x="963180" y="1865189"/>
                  <a:pt x="987836" y="1848470"/>
                </a:cubicBezTo>
                <a:cubicBezTo>
                  <a:pt x="1023003" y="1873965"/>
                  <a:pt x="1058671" y="1841751"/>
                  <a:pt x="1086094" y="1834336"/>
                </a:cubicBezTo>
                <a:cubicBezTo>
                  <a:pt x="1102835" y="1828051"/>
                  <a:pt x="1139360" y="1818268"/>
                  <a:pt x="1155607" y="1814299"/>
                </a:cubicBezTo>
                <a:cubicBezTo>
                  <a:pt x="1183758" y="1810365"/>
                  <a:pt x="1218373" y="1759163"/>
                  <a:pt x="1219621" y="1774472"/>
                </a:cubicBezTo>
                <a:cubicBezTo>
                  <a:pt x="1242899" y="1773567"/>
                  <a:pt x="1244829" y="1741322"/>
                  <a:pt x="1275113" y="1734756"/>
                </a:cubicBezTo>
                <a:cubicBezTo>
                  <a:pt x="1334421" y="1687737"/>
                  <a:pt x="1295937" y="1706696"/>
                  <a:pt x="1337800" y="1684579"/>
                </a:cubicBezTo>
                <a:cubicBezTo>
                  <a:pt x="1379663" y="1662462"/>
                  <a:pt x="1466954" y="1627202"/>
                  <a:pt x="1526287" y="1602057"/>
                </a:cubicBezTo>
                <a:cubicBezTo>
                  <a:pt x="1553390" y="1592996"/>
                  <a:pt x="1540999" y="1570289"/>
                  <a:pt x="1579126" y="1559561"/>
                </a:cubicBezTo>
                <a:cubicBezTo>
                  <a:pt x="1602892" y="1557552"/>
                  <a:pt x="1622220" y="1540740"/>
                  <a:pt x="1651242" y="1546569"/>
                </a:cubicBezTo>
                <a:cubicBezTo>
                  <a:pt x="1661191" y="1549244"/>
                  <a:pt x="1688001" y="1544372"/>
                  <a:pt x="1712038" y="1533432"/>
                </a:cubicBezTo>
                <a:cubicBezTo>
                  <a:pt x="1722220" y="1540383"/>
                  <a:pt x="1747544" y="1527611"/>
                  <a:pt x="1758402" y="1525816"/>
                </a:cubicBezTo>
                <a:cubicBezTo>
                  <a:pt x="1772533" y="1530625"/>
                  <a:pt x="1819420" y="1514186"/>
                  <a:pt x="1831776" y="1504679"/>
                </a:cubicBezTo>
                <a:lnTo>
                  <a:pt x="1963032" y="1472999"/>
                </a:lnTo>
                <a:lnTo>
                  <a:pt x="2006520" y="1464281"/>
                </a:lnTo>
                <a:cubicBezTo>
                  <a:pt x="2014344" y="1465241"/>
                  <a:pt x="2041522" y="1459774"/>
                  <a:pt x="2049195" y="1459572"/>
                </a:cubicBezTo>
                <a:cubicBezTo>
                  <a:pt x="2087954" y="1443290"/>
                  <a:pt x="2101777" y="1440700"/>
                  <a:pt x="2125117" y="1432093"/>
                </a:cubicBezTo>
                <a:cubicBezTo>
                  <a:pt x="2165647" y="1425840"/>
                  <a:pt x="2196015" y="1424572"/>
                  <a:pt x="2234987" y="1408543"/>
                </a:cubicBezTo>
                <a:lnTo>
                  <a:pt x="2349979" y="1370325"/>
                </a:lnTo>
                <a:cubicBezTo>
                  <a:pt x="2404061" y="1372089"/>
                  <a:pt x="2474940" y="1352732"/>
                  <a:pt x="2490342" y="1337371"/>
                </a:cubicBezTo>
                <a:cubicBezTo>
                  <a:pt x="2552946" y="1313179"/>
                  <a:pt x="2651266" y="1271354"/>
                  <a:pt x="2721983" y="1255221"/>
                </a:cubicBezTo>
                <a:lnTo>
                  <a:pt x="2740778" y="1232389"/>
                </a:lnTo>
                <a:lnTo>
                  <a:pt x="2772006" y="1218123"/>
                </a:lnTo>
                <a:cubicBezTo>
                  <a:pt x="2798565" y="1204582"/>
                  <a:pt x="2824316" y="1189775"/>
                  <a:pt x="2850754" y="1180094"/>
                </a:cubicBezTo>
                <a:cubicBezTo>
                  <a:pt x="2858486" y="1174495"/>
                  <a:pt x="2865479" y="1167162"/>
                  <a:pt x="2872381" y="1159349"/>
                </a:cubicBezTo>
                <a:lnTo>
                  <a:pt x="2877664" y="1153429"/>
                </a:lnTo>
                <a:lnTo>
                  <a:pt x="2898982" y="1143332"/>
                </a:lnTo>
                <a:lnTo>
                  <a:pt x="2900154" y="1144257"/>
                </a:lnTo>
                <a:cubicBezTo>
                  <a:pt x="2903604" y="1145940"/>
                  <a:pt x="2907687" y="1146454"/>
                  <a:pt x="2913224" y="1144530"/>
                </a:cubicBezTo>
                <a:cubicBezTo>
                  <a:pt x="2914663" y="1164458"/>
                  <a:pt x="2920456" y="1149846"/>
                  <a:pt x="2936660" y="1142412"/>
                </a:cubicBezTo>
                <a:cubicBezTo>
                  <a:pt x="2942509" y="1171704"/>
                  <a:pt x="2981016" y="1130300"/>
                  <a:pt x="2997572" y="1141831"/>
                </a:cubicBezTo>
                <a:lnTo>
                  <a:pt x="3044472" y="1131369"/>
                </a:lnTo>
                <a:lnTo>
                  <a:pt x="3044790" y="1131569"/>
                </a:lnTo>
                <a:cubicBezTo>
                  <a:pt x="3046855" y="1131486"/>
                  <a:pt x="3049590" y="1130734"/>
                  <a:pt x="3053469" y="1129009"/>
                </a:cubicBezTo>
                <a:lnTo>
                  <a:pt x="3058924" y="1126056"/>
                </a:lnTo>
                <a:lnTo>
                  <a:pt x="3074299" y="1120405"/>
                </a:lnTo>
                <a:lnTo>
                  <a:pt x="3080657" y="1120171"/>
                </a:lnTo>
                <a:lnTo>
                  <a:pt x="3085901" y="1121681"/>
                </a:lnTo>
                <a:cubicBezTo>
                  <a:pt x="3089424" y="1117040"/>
                  <a:pt x="3098046" y="1105705"/>
                  <a:pt x="3109448" y="1097576"/>
                </a:cubicBezTo>
                <a:lnTo>
                  <a:pt x="3120280" y="1092673"/>
                </a:lnTo>
                <a:lnTo>
                  <a:pt x="3151969" y="1093148"/>
                </a:lnTo>
                <a:lnTo>
                  <a:pt x="3156202" y="1091941"/>
                </a:lnTo>
                <a:lnTo>
                  <a:pt x="3218578" y="1084695"/>
                </a:lnTo>
                <a:cubicBezTo>
                  <a:pt x="3245764" y="1081888"/>
                  <a:pt x="3273631" y="1078650"/>
                  <a:pt x="3291572" y="1074108"/>
                </a:cubicBezTo>
                <a:cubicBezTo>
                  <a:pt x="3322176" y="1058413"/>
                  <a:pt x="3296217" y="1076449"/>
                  <a:pt x="3335322" y="1065344"/>
                </a:cubicBezTo>
                <a:cubicBezTo>
                  <a:pt x="3368156" y="1040199"/>
                  <a:pt x="3402741" y="1051987"/>
                  <a:pt x="3444471" y="1040037"/>
                </a:cubicBezTo>
                <a:lnTo>
                  <a:pt x="3516736" y="1044495"/>
                </a:lnTo>
                <a:lnTo>
                  <a:pt x="3529913" y="1036395"/>
                </a:lnTo>
                <a:lnTo>
                  <a:pt x="3534215" y="1032644"/>
                </a:lnTo>
                <a:cubicBezTo>
                  <a:pt x="3537422" y="1030324"/>
                  <a:pt x="3539868" y="1029116"/>
                  <a:pt x="3541901" y="1028655"/>
                </a:cubicBezTo>
                <a:lnTo>
                  <a:pt x="3542297" y="1028781"/>
                </a:lnTo>
                <a:lnTo>
                  <a:pt x="3549091" y="1024603"/>
                </a:lnTo>
                <a:lnTo>
                  <a:pt x="3668564" y="992085"/>
                </a:lnTo>
                <a:cubicBezTo>
                  <a:pt x="3673354" y="989271"/>
                  <a:pt x="3677647" y="988983"/>
                  <a:pt x="3681760" y="989897"/>
                </a:cubicBezTo>
                <a:lnTo>
                  <a:pt x="3683298" y="990533"/>
                </a:lnTo>
                <a:lnTo>
                  <a:pt x="3701238" y="978370"/>
                </a:lnTo>
                <a:lnTo>
                  <a:pt x="3727029" y="982634"/>
                </a:lnTo>
                <a:cubicBezTo>
                  <a:pt x="3762166" y="985324"/>
                  <a:pt x="3795029" y="982802"/>
                  <a:pt x="3827462" y="983777"/>
                </a:cubicBezTo>
                <a:cubicBezTo>
                  <a:pt x="3899741" y="979875"/>
                  <a:pt x="3841175" y="923865"/>
                  <a:pt x="3939255" y="962526"/>
                </a:cubicBezTo>
                <a:cubicBezTo>
                  <a:pt x="3944820" y="939198"/>
                  <a:pt x="3955882" y="936428"/>
                  <a:pt x="3976764" y="943975"/>
                </a:cubicBezTo>
                <a:cubicBezTo>
                  <a:pt x="4011587" y="940445"/>
                  <a:pt x="3998825" y="885884"/>
                  <a:pt x="4039745" y="913576"/>
                </a:cubicBezTo>
                <a:cubicBezTo>
                  <a:pt x="4028069" y="885008"/>
                  <a:pt x="4103064" y="891976"/>
                  <a:pt x="4081478" y="863744"/>
                </a:cubicBezTo>
                <a:cubicBezTo>
                  <a:pt x="4098995" y="833348"/>
                  <a:pt x="4118253" y="875924"/>
                  <a:pt x="4136255" y="849070"/>
                </a:cubicBezTo>
                <a:cubicBezTo>
                  <a:pt x="4160412" y="839702"/>
                  <a:pt x="4127630" y="882883"/>
                  <a:pt x="4155885" y="880724"/>
                </a:cubicBezTo>
                <a:cubicBezTo>
                  <a:pt x="4189159" y="872776"/>
                  <a:pt x="4199073" y="926940"/>
                  <a:pt x="4212239" y="853648"/>
                </a:cubicBezTo>
                <a:cubicBezTo>
                  <a:pt x="4250628" y="864621"/>
                  <a:pt x="4251711" y="832443"/>
                  <a:pt x="4296968" y="808725"/>
                </a:cubicBezTo>
                <a:cubicBezTo>
                  <a:pt x="4320354" y="822560"/>
                  <a:pt x="4334944" y="811306"/>
                  <a:pt x="4347619" y="791871"/>
                </a:cubicBezTo>
                <a:cubicBezTo>
                  <a:pt x="4395320" y="788176"/>
                  <a:pt x="4433289" y="755394"/>
                  <a:pt x="4484035" y="736001"/>
                </a:cubicBezTo>
                <a:cubicBezTo>
                  <a:pt x="4544675" y="745654"/>
                  <a:pt x="4564925" y="693074"/>
                  <a:pt x="4619194" y="672546"/>
                </a:cubicBezTo>
                <a:cubicBezTo>
                  <a:pt x="4633191" y="680042"/>
                  <a:pt x="4642217" y="680768"/>
                  <a:pt x="4648276" y="677255"/>
                </a:cubicBezTo>
                <a:lnTo>
                  <a:pt x="4658535" y="658404"/>
                </a:lnTo>
                <a:lnTo>
                  <a:pt x="4684435" y="658040"/>
                </a:lnTo>
                <a:lnTo>
                  <a:pt x="4685966" y="659300"/>
                </a:lnTo>
                <a:lnTo>
                  <a:pt x="4773323" y="620033"/>
                </a:lnTo>
                <a:lnTo>
                  <a:pt x="4789881" y="612833"/>
                </a:lnTo>
                <a:lnTo>
                  <a:pt x="4793116" y="606807"/>
                </a:lnTo>
                <a:cubicBezTo>
                  <a:pt x="4797413" y="602517"/>
                  <a:pt x="4804603" y="599222"/>
                  <a:pt x="4818294" y="598208"/>
                </a:cubicBezTo>
                <a:lnTo>
                  <a:pt x="4889379" y="574856"/>
                </a:lnTo>
                <a:cubicBezTo>
                  <a:pt x="4924646" y="568531"/>
                  <a:pt x="4935327" y="565911"/>
                  <a:pt x="4967000" y="563548"/>
                </a:cubicBezTo>
                <a:cubicBezTo>
                  <a:pt x="4986586" y="557770"/>
                  <a:pt x="5000668" y="551967"/>
                  <a:pt x="5011397" y="546508"/>
                </a:cubicBezTo>
                <a:lnTo>
                  <a:pt x="5017511" y="542737"/>
                </a:lnTo>
                <a:lnTo>
                  <a:pt x="5022951" y="543578"/>
                </a:lnTo>
                <a:lnTo>
                  <a:pt x="5028686" y="550797"/>
                </a:lnTo>
                <a:cubicBezTo>
                  <a:pt x="5034551" y="555023"/>
                  <a:pt x="5042525" y="556487"/>
                  <a:pt x="5055222" y="551685"/>
                </a:cubicBezTo>
                <a:lnTo>
                  <a:pt x="5058043" y="549365"/>
                </a:lnTo>
                <a:lnTo>
                  <a:pt x="5080769" y="559110"/>
                </a:lnTo>
                <a:cubicBezTo>
                  <a:pt x="5088231" y="563815"/>
                  <a:pt x="5095030" y="569979"/>
                  <a:pt x="5100831" y="578170"/>
                </a:cubicBezTo>
                <a:cubicBezTo>
                  <a:pt x="5170380" y="527737"/>
                  <a:pt x="5243922" y="564793"/>
                  <a:pt x="5323302" y="551607"/>
                </a:cubicBezTo>
                <a:cubicBezTo>
                  <a:pt x="5351315" y="478451"/>
                  <a:pt x="5497865" y="556036"/>
                  <a:pt x="5524173" y="623428"/>
                </a:cubicBezTo>
                <a:cubicBezTo>
                  <a:pt x="5517268" y="543117"/>
                  <a:pt x="5711665" y="703794"/>
                  <a:pt x="5644692" y="606574"/>
                </a:cubicBezTo>
                <a:lnTo>
                  <a:pt x="5984259" y="559264"/>
                </a:lnTo>
                <a:cubicBezTo>
                  <a:pt x="6030154" y="495862"/>
                  <a:pt x="6007425" y="553220"/>
                  <a:pt x="6059790" y="538457"/>
                </a:cubicBezTo>
                <a:cubicBezTo>
                  <a:pt x="6050344" y="594649"/>
                  <a:pt x="6121744" y="503179"/>
                  <a:pt x="6130495" y="565308"/>
                </a:cubicBezTo>
                <a:cubicBezTo>
                  <a:pt x="6139748" y="560655"/>
                  <a:pt x="6148435" y="554186"/>
                  <a:pt x="6157089" y="547229"/>
                </a:cubicBezTo>
                <a:lnTo>
                  <a:pt x="6161628" y="543616"/>
                </a:lnTo>
                <a:lnTo>
                  <a:pt x="6180804" y="539939"/>
                </a:lnTo>
                <a:lnTo>
                  <a:pt x="6184951" y="525424"/>
                </a:lnTo>
                <a:lnTo>
                  <a:pt x="6212909" y="510232"/>
                </a:lnTo>
                <a:cubicBezTo>
                  <a:pt x="6223574" y="506625"/>
                  <a:pt x="6235279" y="505181"/>
                  <a:pt x="6248556" y="507226"/>
                </a:cubicBezTo>
                <a:cubicBezTo>
                  <a:pt x="6294288" y="537334"/>
                  <a:pt x="6362573" y="467613"/>
                  <a:pt x="6419167" y="508015"/>
                </a:cubicBezTo>
                <a:cubicBezTo>
                  <a:pt x="6440234" y="517921"/>
                  <a:pt x="6506991" y="518278"/>
                  <a:pt x="6520553" y="499890"/>
                </a:cubicBezTo>
                <a:cubicBezTo>
                  <a:pt x="6534665" y="496161"/>
                  <a:pt x="6550555" y="503153"/>
                  <a:pt x="6557985" y="483298"/>
                </a:cubicBezTo>
                <a:cubicBezTo>
                  <a:pt x="6569810" y="459469"/>
                  <a:pt x="6616472" y="497766"/>
                  <a:pt x="6610986" y="469207"/>
                </a:cubicBezTo>
                <a:cubicBezTo>
                  <a:pt x="6644167" y="495476"/>
                  <a:pt x="6674091" y="445680"/>
                  <a:pt x="6703685" y="433885"/>
                </a:cubicBezTo>
                <a:cubicBezTo>
                  <a:pt x="6729555" y="459786"/>
                  <a:pt x="6766135" y="409500"/>
                  <a:pt x="6829686" y="404609"/>
                </a:cubicBezTo>
                <a:cubicBezTo>
                  <a:pt x="6858065" y="434525"/>
                  <a:pt x="6872501" y="400914"/>
                  <a:pt x="6926071" y="440952"/>
                </a:cubicBezTo>
                <a:cubicBezTo>
                  <a:pt x="6928018" y="437011"/>
                  <a:pt x="6930506" y="433362"/>
                  <a:pt x="6933459" y="430117"/>
                </a:cubicBezTo>
                <a:cubicBezTo>
                  <a:pt x="6950612" y="411270"/>
                  <a:pt x="6979388" y="409908"/>
                  <a:pt x="6997730" y="427075"/>
                </a:cubicBezTo>
                <a:cubicBezTo>
                  <a:pt x="7082631" y="480403"/>
                  <a:pt x="7157271" y="476334"/>
                  <a:pt x="7228068" y="485987"/>
                </a:cubicBezTo>
                <a:cubicBezTo>
                  <a:pt x="7307806" y="490694"/>
                  <a:pt x="7251469" y="427974"/>
                  <a:pt x="7353524" y="478122"/>
                </a:cubicBezTo>
                <a:cubicBezTo>
                  <a:pt x="7362883" y="455559"/>
                  <a:pt x="7375392" y="454116"/>
                  <a:pt x="7397216" y="464113"/>
                </a:cubicBezTo>
                <a:cubicBezTo>
                  <a:pt x="7435863" y="464738"/>
                  <a:pt x="7429507" y="408907"/>
                  <a:pt x="7470470" y="441338"/>
                </a:cubicBezTo>
                <a:cubicBezTo>
                  <a:pt x="7461672" y="411511"/>
                  <a:pt x="7542865" y="427363"/>
                  <a:pt x="7523162" y="396692"/>
                </a:cubicBezTo>
                <a:cubicBezTo>
                  <a:pt x="7546603" y="368516"/>
                  <a:pt x="7561752" y="413189"/>
                  <a:pt x="7585229" y="388596"/>
                </a:cubicBezTo>
                <a:cubicBezTo>
                  <a:pt x="7613007" y="382141"/>
                  <a:pt x="7571052" y="421230"/>
                  <a:pt x="7602312" y="422441"/>
                </a:cubicBezTo>
                <a:cubicBezTo>
                  <a:pt x="7639880" y="418484"/>
                  <a:pt x="7643170" y="473582"/>
                  <a:pt x="7667842" y="402184"/>
                </a:cubicBezTo>
                <a:cubicBezTo>
                  <a:pt x="7708368" y="417673"/>
                  <a:pt x="7714055" y="385770"/>
                  <a:pt x="7766955" y="367538"/>
                </a:cubicBezTo>
                <a:cubicBezTo>
                  <a:pt x="7790642" y="384091"/>
                  <a:pt x="7808202" y="374622"/>
                  <a:pt x="7824808" y="356782"/>
                </a:cubicBezTo>
                <a:cubicBezTo>
                  <a:pt x="7877588" y="358773"/>
                  <a:pt x="7923771" y="330652"/>
                  <a:pt x="7982082" y="317381"/>
                </a:cubicBezTo>
                <a:cubicBezTo>
                  <a:pt x="8047173" y="334199"/>
                  <a:pt x="8076711" y="284263"/>
                  <a:pt x="8139042" y="270278"/>
                </a:cubicBezTo>
                <a:cubicBezTo>
                  <a:pt x="8171699" y="291139"/>
                  <a:pt x="8180849" y="273703"/>
                  <a:pt x="8188479" y="250893"/>
                </a:cubicBezTo>
                <a:lnTo>
                  <a:pt x="8197460" y="227412"/>
                </a:lnTo>
                <a:lnTo>
                  <a:pt x="8236543" y="231896"/>
                </a:lnTo>
                <a:cubicBezTo>
                  <a:pt x="8252245" y="232878"/>
                  <a:pt x="8267047" y="233030"/>
                  <a:pt x="8288656" y="233518"/>
                </a:cubicBezTo>
                <a:lnTo>
                  <a:pt x="8365194" y="255354"/>
                </a:lnTo>
                <a:lnTo>
                  <a:pt x="8371093" y="253056"/>
                </a:lnTo>
                <a:cubicBezTo>
                  <a:pt x="8375220" y="251794"/>
                  <a:pt x="8378040" y="251369"/>
                  <a:pt x="8380079" y="251533"/>
                </a:cubicBezTo>
                <a:lnTo>
                  <a:pt x="8380352" y="251771"/>
                </a:lnTo>
                <a:lnTo>
                  <a:pt x="8388670" y="249803"/>
                </a:lnTo>
                <a:cubicBezTo>
                  <a:pt x="8402579" y="245856"/>
                  <a:pt x="8426713" y="256901"/>
                  <a:pt x="8439400" y="252189"/>
                </a:cubicBezTo>
                <a:cubicBezTo>
                  <a:pt x="8461985" y="253229"/>
                  <a:pt x="8486049" y="243125"/>
                  <a:pt x="8502127" y="246524"/>
                </a:cubicBezTo>
                <a:lnTo>
                  <a:pt x="8575600" y="247912"/>
                </a:lnTo>
                <a:lnTo>
                  <a:pt x="8609423" y="225288"/>
                </a:lnTo>
                <a:cubicBezTo>
                  <a:pt x="8613054" y="222366"/>
                  <a:pt x="8618682" y="220403"/>
                  <a:pt x="8628794" y="220632"/>
                </a:cubicBezTo>
                <a:lnTo>
                  <a:pt x="8631243" y="221270"/>
                </a:lnTo>
                <a:cubicBezTo>
                  <a:pt x="8636121" y="217981"/>
                  <a:pt x="8676301" y="210759"/>
                  <a:pt x="8708752" y="203517"/>
                </a:cubicBezTo>
                <a:cubicBezTo>
                  <a:pt x="8760405" y="193315"/>
                  <a:pt x="8765450" y="184312"/>
                  <a:pt x="8825952" y="177822"/>
                </a:cubicBezTo>
                <a:cubicBezTo>
                  <a:pt x="8840694" y="175283"/>
                  <a:pt x="8852337" y="172902"/>
                  <a:pt x="8862166" y="170735"/>
                </a:cubicBezTo>
                <a:lnTo>
                  <a:pt x="8884490" y="165616"/>
                </a:lnTo>
                <a:lnTo>
                  <a:pt x="8918298" y="194546"/>
                </a:lnTo>
                <a:cubicBezTo>
                  <a:pt x="8929331" y="203143"/>
                  <a:pt x="8939711" y="209096"/>
                  <a:pt x="8948572" y="207940"/>
                </a:cubicBezTo>
                <a:cubicBezTo>
                  <a:pt x="9007398" y="191013"/>
                  <a:pt x="9066382" y="123071"/>
                  <a:pt x="9104724" y="178319"/>
                </a:cubicBezTo>
                <a:cubicBezTo>
                  <a:pt x="9146350" y="170182"/>
                  <a:pt x="9159213" y="154939"/>
                  <a:pt x="9198328" y="159122"/>
                </a:cubicBezTo>
                <a:cubicBezTo>
                  <a:pt x="9243361" y="178179"/>
                  <a:pt x="9337410" y="133426"/>
                  <a:pt x="9339412" y="203422"/>
                </a:cubicBezTo>
                <a:cubicBezTo>
                  <a:pt x="9356193" y="242785"/>
                  <a:pt x="9404145" y="172882"/>
                  <a:pt x="9409165" y="216989"/>
                </a:cubicBezTo>
                <a:cubicBezTo>
                  <a:pt x="9430000" y="185563"/>
                  <a:pt x="9477391" y="226977"/>
                  <a:pt x="9516379" y="220757"/>
                </a:cubicBezTo>
                <a:cubicBezTo>
                  <a:pt x="9525989" y="239713"/>
                  <a:pt x="9601557" y="209033"/>
                  <a:pt x="9615958" y="196389"/>
                </a:cubicBezTo>
                <a:cubicBezTo>
                  <a:pt x="9740300" y="170539"/>
                  <a:pt x="9758977" y="138949"/>
                  <a:pt x="9860346" y="177067"/>
                </a:cubicBezTo>
                <a:cubicBezTo>
                  <a:pt x="9889677" y="171165"/>
                  <a:pt x="10006630" y="193672"/>
                  <a:pt x="10071193" y="142345"/>
                </a:cubicBezTo>
                <a:cubicBezTo>
                  <a:pt x="10108399" y="184331"/>
                  <a:pt x="10235527" y="166620"/>
                  <a:pt x="10270876" y="164464"/>
                </a:cubicBezTo>
                <a:cubicBezTo>
                  <a:pt x="10282938" y="193487"/>
                  <a:pt x="10335459" y="157175"/>
                  <a:pt x="10338607" y="202846"/>
                </a:cubicBezTo>
                <a:cubicBezTo>
                  <a:pt x="10349171" y="220353"/>
                  <a:pt x="10366124" y="217011"/>
                  <a:pt x="10370927" y="198630"/>
                </a:cubicBezTo>
                <a:cubicBezTo>
                  <a:pt x="10391994" y="198716"/>
                  <a:pt x="10408613" y="218644"/>
                  <a:pt x="10423650" y="187033"/>
                </a:cubicBezTo>
                <a:cubicBezTo>
                  <a:pt x="10452431" y="186111"/>
                  <a:pt x="10492877" y="246749"/>
                  <a:pt x="10507238" y="199359"/>
                </a:cubicBezTo>
                <a:cubicBezTo>
                  <a:pt x="10543427" y="261875"/>
                  <a:pt x="10653987" y="201249"/>
                  <a:pt x="10712234" y="202150"/>
                </a:cubicBezTo>
                <a:cubicBezTo>
                  <a:pt x="10824446" y="218073"/>
                  <a:pt x="10878410" y="233516"/>
                  <a:pt x="10955598" y="236823"/>
                </a:cubicBezTo>
                <a:cubicBezTo>
                  <a:pt x="11045848" y="210188"/>
                  <a:pt x="11132536" y="208078"/>
                  <a:pt x="11210395" y="197924"/>
                </a:cubicBezTo>
                <a:cubicBezTo>
                  <a:pt x="11248542" y="205602"/>
                  <a:pt x="11317163" y="98606"/>
                  <a:pt x="11355556" y="131371"/>
                </a:cubicBezTo>
                <a:cubicBezTo>
                  <a:pt x="11409097" y="114944"/>
                  <a:pt x="11452001" y="121965"/>
                  <a:pt x="11531644" y="99364"/>
                </a:cubicBezTo>
                <a:cubicBezTo>
                  <a:pt x="11597142" y="88300"/>
                  <a:pt x="11671940" y="72591"/>
                  <a:pt x="11719114" y="62439"/>
                </a:cubicBezTo>
                <a:cubicBezTo>
                  <a:pt x="11727434" y="40579"/>
                  <a:pt x="11796069" y="38621"/>
                  <a:pt x="11814686" y="38458"/>
                </a:cubicBezTo>
                <a:cubicBezTo>
                  <a:pt x="11821248" y="1152"/>
                  <a:pt x="11853228" y="33244"/>
                  <a:pt x="11865687" y="10088"/>
                </a:cubicBezTo>
                <a:cubicBezTo>
                  <a:pt x="11893768" y="15302"/>
                  <a:pt x="11926464" y="10706"/>
                  <a:pt x="11957454" y="4020"/>
                </a:cubicBezTo>
                <a:lnTo>
                  <a:pt x="11975060" y="0"/>
                </a:lnTo>
                <a:lnTo>
                  <a:pt x="12006839" y="210943"/>
                </a:lnTo>
                <a:cubicBezTo>
                  <a:pt x="12204146" y="1520595"/>
                  <a:pt x="12452801" y="3171091"/>
                  <a:pt x="12642772" y="4432052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DF0532-34EA-EFA3-1E03-6F9F34F29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744" y="442551"/>
            <a:ext cx="9859618" cy="71331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Local Enhancement Funding (LEP) 2025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3389D0BC-BA1D-4360-88F9-D9ECCBDAB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379" y="1764254"/>
            <a:ext cx="10937021" cy="4455571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08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FEC98E9-FBB3-8A56-3F26-E5A07FC4BD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1417" y="1909483"/>
            <a:ext cx="9052885" cy="414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35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6" name="Rectangle 55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86737E-C7C9-FD0A-BE60-F1D493FA7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en-GB" dirty="0"/>
              <a:t>Empowering Communities Programme</a:t>
            </a:r>
            <a:endParaRPr lang="en-IE" dirty="0"/>
          </a:p>
        </p:txBody>
      </p:sp>
      <p:graphicFrame>
        <p:nvGraphicFramePr>
          <p:cNvPr id="34" name="Content Placeholder 5">
            <a:extLst>
              <a:ext uri="{FF2B5EF4-FFF2-40B4-BE49-F238E27FC236}">
                <a16:creationId xmlns:a16="http://schemas.microsoft.com/office/drawing/2014/main" id="{15F82970-6602-CF32-02CC-7E00D1F56B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7080132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0019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AC477752-ACCA-41C1-9B1D-D0CED1F9C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A023BE-A8F0-5D6E-0AC0-F536B81D0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664"/>
            <a:ext cx="6163624" cy="130647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Healthy Ireland &amp; Sláintecare Healthy Communities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3C69688-196B-596C-83F6-F5E6C4928D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5157" y="1845426"/>
            <a:ext cx="9418632" cy="445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128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52B078-B1A2-13A1-9CE9-5E75C4282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en-GB" sz="5200" dirty="0"/>
              <a:t>Health Inequalities Research: Tallaght &amp; Clondalkin</a:t>
            </a:r>
            <a:endParaRPr lang="en-IE" sz="52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B84842-0D94-7F4A-E10D-05F6538CA8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1542037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8574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668</Words>
  <Application>Microsoft Office PowerPoint</Application>
  <PresentationFormat>Widescreen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South Dublin County LCDC Annual Report 2025</vt:lpstr>
      <vt:lpstr>2025 Overview – A Year of Momentum</vt:lpstr>
      <vt:lpstr>2025 at a Glance</vt:lpstr>
      <vt:lpstr>Local Economic &amp; Community Plan 2024 - 2025</vt:lpstr>
      <vt:lpstr>SICAP Highlights and Performance</vt:lpstr>
      <vt:lpstr>Local Enhancement Funding (LEP) 2025</vt:lpstr>
      <vt:lpstr>Empowering Communities Programme</vt:lpstr>
      <vt:lpstr>Healthy Ireland &amp; Sláintecare Healthy Communities</vt:lpstr>
      <vt:lpstr>Health Inequalities Research: Tallaght &amp; Clondalkin</vt:lpstr>
      <vt:lpstr>LEADER Programme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Nugent</dc:creator>
  <cp:lastModifiedBy>Maria Nugent</cp:lastModifiedBy>
  <cp:revision>4</cp:revision>
  <dcterms:created xsi:type="dcterms:W3CDTF">2026-05-29T17:55:15Z</dcterms:created>
  <dcterms:modified xsi:type="dcterms:W3CDTF">2026-06-02T11:05:43Z</dcterms:modified>
</cp:coreProperties>
</file>