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04" r:id="rId2"/>
    <p:sldId id="256" r:id="rId3"/>
    <p:sldId id="259" r:id="rId4"/>
    <p:sldId id="314" r:id="rId5"/>
    <p:sldId id="316" r:id="rId6"/>
    <p:sldId id="317" r:id="rId7"/>
    <p:sldId id="315" r:id="rId8"/>
    <p:sldId id="274" r:id="rId9"/>
  </p:sldIdLst>
  <p:sldSz cx="12192000" cy="6858000"/>
  <p:notesSz cx="6808788" cy="9940925"/>
  <p:defaultTextStyle>
    <a:defPPr>
      <a:defRPr kern="0"/>
    </a:def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1B5B"/>
    <a:srgbClr val="52534D"/>
    <a:srgbClr val="C7E634"/>
    <a:srgbClr val="8AD6F7"/>
    <a:srgbClr val="52534C"/>
    <a:srgbClr val="535555"/>
    <a:srgbClr val="FFF689"/>
    <a:srgbClr val="363A92"/>
    <a:srgbClr val="7DA6D7"/>
    <a:srgbClr val="FFA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1041" autoAdjust="0"/>
  </p:normalViewPr>
  <p:slideViewPr>
    <p:cSldViewPr>
      <p:cViewPr varScale="1">
        <p:scale>
          <a:sx n="57" d="100"/>
          <a:sy n="57" d="100"/>
        </p:scale>
        <p:origin x="1016" y="48"/>
      </p:cViewPr>
      <p:guideLst/>
    </p:cSldViewPr>
  </p:slideViewPr>
  <p:notesTextViewPr>
    <p:cViewPr>
      <p:scale>
        <a:sx n="3" d="2"/>
        <a:sy n="3" d="2"/>
      </p:scale>
      <p:origin x="0" y="0"/>
    </p:cViewPr>
  </p:notesTextViewPr>
  <p:notesViewPr>
    <p:cSldViewPr>
      <p:cViewPr varScale="1">
        <p:scale>
          <a:sx n="77" d="100"/>
          <a:sy n="77" d="100"/>
        </p:scale>
        <p:origin x="40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https://sdublincoco-my.sharepoint.com/personal/richieosullivan_sdublincoco_ie/Documents/Documents/Richie/Survey%20result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sdublincoco-my.sharepoint.com/personal/richieosullivan_sdublincoco_ie/Documents/Documents/Richie/Survey%20results.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en-IE" dirty="0"/>
              <a:t>What area of South Dublin do you currently live in?</a:t>
            </a:r>
          </a:p>
        </c:rich>
      </c:tx>
      <c:layout>
        <c:manualLayout>
          <c:xMode val="edge"/>
          <c:yMode val="edge"/>
          <c:x val="0.19046334595301376"/>
          <c:y val="7.1808573900829689E-2"/>
        </c:manualLayout>
      </c:layout>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6329836214779556"/>
          <c:y val="0.21288912233661941"/>
          <c:w val="0.82035286461126966"/>
          <c:h val="0.67447886594273287"/>
        </c:manualLayout>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Sheet1!$C$1:$K$1</c:f>
              <c:strCache>
                <c:ptCount val="9"/>
                <c:pt idx="0">
                  <c:v>Adamstown</c:v>
                </c:pt>
                <c:pt idx="1">
                  <c:v>Citywest</c:v>
                </c:pt>
                <c:pt idx="2">
                  <c:v>Clondalkin</c:v>
                </c:pt>
                <c:pt idx="3">
                  <c:v>Firhouse</c:v>
                </c:pt>
                <c:pt idx="4">
                  <c:v>Lucan</c:v>
                </c:pt>
                <c:pt idx="5">
                  <c:v>Rathcoole</c:v>
                </c:pt>
                <c:pt idx="6">
                  <c:v>Rathfarnham</c:v>
                </c:pt>
                <c:pt idx="7">
                  <c:v>Tallaght</c:v>
                </c:pt>
                <c:pt idx="8">
                  <c:v>Templeogue</c:v>
                </c:pt>
              </c:strCache>
            </c:strRef>
          </c:cat>
          <c:val>
            <c:numRef>
              <c:f>Sheet1!$C$2:$K$2</c:f>
              <c:numCache>
                <c:formatCode>0%</c:formatCode>
                <c:ptCount val="9"/>
                <c:pt idx="0">
                  <c:v>0.01</c:v>
                </c:pt>
                <c:pt idx="1">
                  <c:v>0.01</c:v>
                </c:pt>
                <c:pt idx="2">
                  <c:v>0.11</c:v>
                </c:pt>
                <c:pt idx="3">
                  <c:v>0.05</c:v>
                </c:pt>
                <c:pt idx="4">
                  <c:v>0.18</c:v>
                </c:pt>
                <c:pt idx="5">
                  <c:v>0.04</c:v>
                </c:pt>
                <c:pt idx="6">
                  <c:v>0.14000000000000001</c:v>
                </c:pt>
                <c:pt idx="7">
                  <c:v>0.28000000000000003</c:v>
                </c:pt>
                <c:pt idx="8">
                  <c:v>0.14000000000000001</c:v>
                </c:pt>
              </c:numCache>
            </c:numRef>
          </c:val>
          <c:extLst>
            <c:ext xmlns:c16="http://schemas.microsoft.com/office/drawing/2014/chart" uri="{C3380CC4-5D6E-409C-BE32-E72D297353CC}">
              <c16:uniqueId val="{00000000-918A-4C48-AF0E-020A5527F8A6}"/>
            </c:ext>
          </c:extLst>
        </c:ser>
        <c:dLbls>
          <c:dLblPos val="ctr"/>
          <c:showLegendKey val="0"/>
          <c:showVal val="1"/>
          <c:showCatName val="0"/>
          <c:showSerName val="0"/>
          <c:showPercent val="0"/>
          <c:showBubbleSize val="0"/>
        </c:dLbls>
        <c:gapWidth val="79"/>
        <c:overlap val="100"/>
        <c:axId val="2071118111"/>
        <c:axId val="2071108991"/>
      </c:barChart>
      <c:catAx>
        <c:axId val="207111811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1" i="0" u="none" strike="noStrike" kern="1200" cap="all" spc="120" normalizeH="0" baseline="0">
                <a:solidFill>
                  <a:schemeClr val="tx1">
                    <a:lumMod val="65000"/>
                    <a:lumOff val="35000"/>
                  </a:schemeClr>
                </a:solidFill>
                <a:latin typeface="+mn-lt"/>
                <a:ea typeface="+mn-ea"/>
                <a:cs typeface="+mn-cs"/>
              </a:defRPr>
            </a:pPr>
            <a:endParaRPr lang="en-US"/>
          </a:p>
        </c:txPr>
        <c:crossAx val="2071108991"/>
        <c:crosses val="autoZero"/>
        <c:auto val="1"/>
        <c:lblAlgn val="ctr"/>
        <c:lblOffset val="100"/>
        <c:noMultiLvlLbl val="0"/>
      </c:catAx>
      <c:valAx>
        <c:axId val="2071108991"/>
        <c:scaling>
          <c:orientation val="minMax"/>
        </c:scaling>
        <c:delete val="1"/>
        <c:axPos val="b"/>
        <c:numFmt formatCode="0%" sourceLinked="1"/>
        <c:majorTickMark val="none"/>
        <c:minorTickMark val="none"/>
        <c:tickLblPos val="nextTo"/>
        <c:crossAx val="2071118111"/>
        <c:crosses val="autoZero"/>
        <c:crossBetween val="between"/>
      </c:valAx>
      <c:spPr>
        <a:solidFill>
          <a:schemeClr val="accent2"/>
        </a:solid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accent2"/>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IE"/>
              <a:t>Breakdown of responses by Artform</a:t>
            </a:r>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en-US"/>
        </a:p>
      </c:txPr>
    </c:title>
    <c:autoTitleDeleted val="0"/>
    <c:plotArea>
      <c:layout/>
      <c:barChart>
        <c:barDir val="bar"/>
        <c:grouping val="clustered"/>
        <c:varyColors val="0"/>
        <c:ser>
          <c:idx val="0"/>
          <c:order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Sheet1!$C$4:$L$4</c:f>
              <c:strCache>
                <c:ptCount val="10"/>
                <c:pt idx="0">
                  <c:v>Visual Arts (e.g. Painting, Drawing, Illustration)</c:v>
                </c:pt>
                <c:pt idx="1">
                  <c:v>Sculpture</c:v>
                </c:pt>
                <c:pt idx="2">
                  <c:v>Craft &amp; Design (e.g. Ceramics, Textiles etc)</c:v>
                </c:pt>
                <c:pt idx="3">
                  <c:v>Music</c:v>
                </c:pt>
                <c:pt idx="4">
                  <c:v>Theatre / Dance / Performance</c:v>
                </c:pt>
                <c:pt idx="5">
                  <c:v>Film / Photography / Media</c:v>
                </c:pt>
                <c:pt idx="6">
                  <c:v>Digital Media</c:v>
                </c:pt>
                <c:pt idx="7">
                  <c:v>Literature / Writing</c:v>
                </c:pt>
                <c:pt idx="8">
                  <c:v>Performance Art</c:v>
                </c:pt>
                <c:pt idx="9">
                  <c:v>Other</c:v>
                </c:pt>
              </c:strCache>
            </c:strRef>
          </c:cat>
          <c:val>
            <c:numRef>
              <c:f>Sheet1!$C$5:$L$5</c:f>
              <c:numCache>
                <c:formatCode>0%</c:formatCode>
                <c:ptCount val="10"/>
                <c:pt idx="0">
                  <c:v>0.35</c:v>
                </c:pt>
                <c:pt idx="1">
                  <c:v>0.08</c:v>
                </c:pt>
                <c:pt idx="2">
                  <c:v>7.0000000000000007E-2</c:v>
                </c:pt>
                <c:pt idx="3">
                  <c:v>0.05</c:v>
                </c:pt>
                <c:pt idx="4">
                  <c:v>0.1</c:v>
                </c:pt>
                <c:pt idx="5">
                  <c:v>0.08</c:v>
                </c:pt>
                <c:pt idx="6">
                  <c:v>0.03</c:v>
                </c:pt>
                <c:pt idx="7">
                  <c:v>0.1</c:v>
                </c:pt>
                <c:pt idx="8">
                  <c:v>0.05</c:v>
                </c:pt>
                <c:pt idx="9">
                  <c:v>0.05</c:v>
                </c:pt>
              </c:numCache>
            </c:numRef>
          </c:val>
          <c:extLst>
            <c:ext xmlns:c16="http://schemas.microsoft.com/office/drawing/2014/chart" uri="{C3380CC4-5D6E-409C-BE32-E72D297353CC}">
              <c16:uniqueId val="{00000000-0012-4073-A6EE-00E38E4B1578}"/>
            </c:ext>
          </c:extLst>
        </c:ser>
        <c:dLbls>
          <c:dLblPos val="inEnd"/>
          <c:showLegendKey val="0"/>
          <c:showVal val="1"/>
          <c:showCatName val="0"/>
          <c:showSerName val="0"/>
          <c:showPercent val="0"/>
          <c:showBubbleSize val="0"/>
        </c:dLbls>
        <c:gapWidth val="100"/>
        <c:axId val="2086951231"/>
        <c:axId val="2086951711"/>
      </c:barChart>
      <c:catAx>
        <c:axId val="2086951231"/>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2086951711"/>
        <c:crosses val="autoZero"/>
        <c:auto val="1"/>
        <c:lblAlgn val="ctr"/>
        <c:lblOffset val="100"/>
        <c:noMultiLvlLbl val="0"/>
      </c:catAx>
      <c:valAx>
        <c:axId val="2086951711"/>
        <c:scaling>
          <c:orientation val="minMax"/>
        </c:scaling>
        <c:delete val="0"/>
        <c:axPos val="b"/>
        <c:majorGridlines>
          <c:spPr>
            <a:ln w="9525" cap="flat" cmpd="sng" algn="ctr">
              <a:solidFill>
                <a:schemeClr val="tx2">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2086951231"/>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accent2"/>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20">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618" cy="498163"/>
          </a:xfrm>
          <a:prstGeom prst="rect">
            <a:avLst/>
          </a:prstGeom>
        </p:spPr>
        <p:txBody>
          <a:bodyPr vert="horz" lIns="48756" tIns="24378" rIns="48756" bIns="24378" rtlCol="0"/>
          <a:lstStyle>
            <a:lvl1pPr algn="l">
              <a:defRPr sz="600"/>
            </a:lvl1pPr>
          </a:lstStyle>
          <a:p>
            <a:endParaRPr lang="en-US"/>
          </a:p>
        </p:txBody>
      </p:sp>
      <p:sp>
        <p:nvSpPr>
          <p:cNvPr id="3" name="Date Placeholder 2"/>
          <p:cNvSpPr>
            <a:spLocks noGrp="1"/>
          </p:cNvSpPr>
          <p:nvPr>
            <p:ph type="dt" idx="1"/>
          </p:nvPr>
        </p:nvSpPr>
        <p:spPr>
          <a:xfrm>
            <a:off x="3856557" y="0"/>
            <a:ext cx="2950618" cy="498163"/>
          </a:xfrm>
          <a:prstGeom prst="rect">
            <a:avLst/>
          </a:prstGeom>
        </p:spPr>
        <p:txBody>
          <a:bodyPr vert="horz" lIns="48756" tIns="24378" rIns="48756" bIns="24378" rtlCol="0"/>
          <a:lstStyle>
            <a:lvl1pPr algn="r">
              <a:defRPr sz="600"/>
            </a:lvl1pPr>
          </a:lstStyle>
          <a:p>
            <a:fld id="{9F6A2F78-8593-D34B-A54B-A913B4ADD88D}" type="datetimeFigureOut">
              <a:rPr lang="en-US" smtClean="0"/>
              <a:t>5/20/2026</a:t>
            </a:fld>
            <a:endParaRPr lang="en-US"/>
          </a:p>
        </p:txBody>
      </p:sp>
      <p:sp>
        <p:nvSpPr>
          <p:cNvPr id="4" name="Slide Image Placeholder 3"/>
          <p:cNvSpPr>
            <a:spLocks noGrp="1" noRot="1" noChangeAspect="1"/>
          </p:cNvSpPr>
          <p:nvPr>
            <p:ph type="sldImg" idx="2"/>
          </p:nvPr>
        </p:nvSpPr>
        <p:spPr>
          <a:xfrm>
            <a:off x="422275" y="1243013"/>
            <a:ext cx="5964238" cy="3354387"/>
          </a:xfrm>
          <a:prstGeom prst="rect">
            <a:avLst/>
          </a:prstGeom>
          <a:noFill/>
          <a:ln w="12700">
            <a:solidFill>
              <a:prstClr val="black"/>
            </a:solidFill>
          </a:ln>
        </p:spPr>
        <p:txBody>
          <a:bodyPr vert="horz" lIns="48756" tIns="24378" rIns="48756" bIns="24378" rtlCol="0" anchor="ctr"/>
          <a:lstStyle/>
          <a:p>
            <a:endParaRPr lang="en-US"/>
          </a:p>
        </p:txBody>
      </p:sp>
      <p:sp>
        <p:nvSpPr>
          <p:cNvPr id="5" name="Notes Placeholder 4"/>
          <p:cNvSpPr>
            <a:spLocks noGrp="1"/>
          </p:cNvSpPr>
          <p:nvPr>
            <p:ph type="body" sz="quarter" idx="3"/>
          </p:nvPr>
        </p:nvSpPr>
        <p:spPr>
          <a:xfrm>
            <a:off x="680664" y="4783478"/>
            <a:ext cx="5447460" cy="3915530"/>
          </a:xfrm>
          <a:prstGeom prst="rect">
            <a:avLst/>
          </a:prstGeom>
        </p:spPr>
        <p:txBody>
          <a:bodyPr vert="horz" lIns="48756" tIns="24378" rIns="48756" bIns="24378" rtlCol="0"/>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6" name="Footer Placeholder 5"/>
          <p:cNvSpPr>
            <a:spLocks noGrp="1"/>
          </p:cNvSpPr>
          <p:nvPr>
            <p:ph type="ftr" sz="quarter" idx="4"/>
          </p:nvPr>
        </p:nvSpPr>
        <p:spPr>
          <a:xfrm>
            <a:off x="0" y="9442763"/>
            <a:ext cx="2950618" cy="498162"/>
          </a:xfrm>
          <a:prstGeom prst="rect">
            <a:avLst/>
          </a:prstGeom>
        </p:spPr>
        <p:txBody>
          <a:bodyPr vert="horz" lIns="48756" tIns="24378" rIns="48756" bIns="24378" rtlCol="0" anchor="b"/>
          <a:lstStyle>
            <a:lvl1pPr algn="l">
              <a:defRPr sz="600"/>
            </a:lvl1pPr>
          </a:lstStyle>
          <a:p>
            <a:endParaRPr lang="en-US"/>
          </a:p>
        </p:txBody>
      </p:sp>
      <p:sp>
        <p:nvSpPr>
          <p:cNvPr id="7" name="Slide Number Placeholder 6"/>
          <p:cNvSpPr>
            <a:spLocks noGrp="1"/>
          </p:cNvSpPr>
          <p:nvPr>
            <p:ph type="sldNum" sz="quarter" idx="5"/>
          </p:nvPr>
        </p:nvSpPr>
        <p:spPr>
          <a:xfrm>
            <a:off x="3856557" y="9442763"/>
            <a:ext cx="2950618" cy="498162"/>
          </a:xfrm>
          <a:prstGeom prst="rect">
            <a:avLst/>
          </a:prstGeom>
        </p:spPr>
        <p:txBody>
          <a:bodyPr vert="horz" lIns="48756" tIns="24378" rIns="48756" bIns="24378" rtlCol="0" anchor="b"/>
          <a:lstStyle>
            <a:lvl1pPr algn="r">
              <a:defRPr sz="600"/>
            </a:lvl1pPr>
          </a:lstStyle>
          <a:p>
            <a:fld id="{F374F5B9-8B24-7A4E-B5A9-4C8F6F8C6B31}" type="slidenum">
              <a:rPr lang="en-US" smtClean="0"/>
              <a:t>‹#›</a:t>
            </a:fld>
            <a:endParaRPr lang="en-US"/>
          </a:p>
        </p:txBody>
      </p:sp>
    </p:spTree>
    <p:extLst>
      <p:ext uri="{BB962C8B-B14F-4D97-AF65-F5344CB8AC3E}">
        <p14:creationId xmlns:p14="http://schemas.microsoft.com/office/powerpoint/2010/main" val="1869470124"/>
      </p:ext>
    </p:extLst>
  </p:cSld>
  <p:clrMap bg1="lt1" tx1="dk1" bg2="lt2" tx2="dk2" accent1="accent1" accent2="accent2" accent3="accent3" accent4="accent4" accent5="accent5" accent6="accent6" hlink="hlink" folHlink="folHlink"/>
  <p:notesStyle>
    <a:lvl1pPr marL="0" algn="l" defTabSz="554401" rtl="0" eaLnBrk="1" latinLnBrk="0" hangingPunct="1">
      <a:defRPr sz="728" kern="1200">
        <a:solidFill>
          <a:schemeClr val="tx1"/>
        </a:solidFill>
        <a:latin typeface="+mn-lt"/>
        <a:ea typeface="+mn-ea"/>
        <a:cs typeface="+mn-cs"/>
      </a:defRPr>
    </a:lvl1pPr>
    <a:lvl2pPr marL="277200" algn="l" defTabSz="554401" rtl="0" eaLnBrk="1" latinLnBrk="0" hangingPunct="1">
      <a:defRPr sz="728" kern="1200">
        <a:solidFill>
          <a:schemeClr val="tx1"/>
        </a:solidFill>
        <a:latin typeface="+mn-lt"/>
        <a:ea typeface="+mn-ea"/>
        <a:cs typeface="+mn-cs"/>
      </a:defRPr>
    </a:lvl2pPr>
    <a:lvl3pPr marL="554401" algn="l" defTabSz="554401" rtl="0" eaLnBrk="1" latinLnBrk="0" hangingPunct="1">
      <a:defRPr sz="728" kern="1200">
        <a:solidFill>
          <a:schemeClr val="tx1"/>
        </a:solidFill>
        <a:latin typeface="+mn-lt"/>
        <a:ea typeface="+mn-ea"/>
        <a:cs typeface="+mn-cs"/>
      </a:defRPr>
    </a:lvl3pPr>
    <a:lvl4pPr marL="831601" algn="l" defTabSz="554401" rtl="0" eaLnBrk="1" latinLnBrk="0" hangingPunct="1">
      <a:defRPr sz="728" kern="1200">
        <a:solidFill>
          <a:schemeClr val="tx1"/>
        </a:solidFill>
        <a:latin typeface="+mn-lt"/>
        <a:ea typeface="+mn-ea"/>
        <a:cs typeface="+mn-cs"/>
      </a:defRPr>
    </a:lvl4pPr>
    <a:lvl5pPr marL="1108801" algn="l" defTabSz="554401" rtl="0" eaLnBrk="1" latinLnBrk="0" hangingPunct="1">
      <a:defRPr sz="728" kern="1200">
        <a:solidFill>
          <a:schemeClr val="tx1"/>
        </a:solidFill>
        <a:latin typeface="+mn-lt"/>
        <a:ea typeface="+mn-ea"/>
        <a:cs typeface="+mn-cs"/>
      </a:defRPr>
    </a:lvl5pPr>
    <a:lvl6pPr marL="1386002" algn="l" defTabSz="554401" rtl="0" eaLnBrk="1" latinLnBrk="0" hangingPunct="1">
      <a:defRPr sz="728" kern="1200">
        <a:solidFill>
          <a:schemeClr val="tx1"/>
        </a:solidFill>
        <a:latin typeface="+mn-lt"/>
        <a:ea typeface="+mn-ea"/>
        <a:cs typeface="+mn-cs"/>
      </a:defRPr>
    </a:lvl6pPr>
    <a:lvl7pPr marL="1663202" algn="l" defTabSz="554401" rtl="0" eaLnBrk="1" latinLnBrk="0" hangingPunct="1">
      <a:defRPr sz="728" kern="1200">
        <a:solidFill>
          <a:schemeClr val="tx1"/>
        </a:solidFill>
        <a:latin typeface="+mn-lt"/>
        <a:ea typeface="+mn-ea"/>
        <a:cs typeface="+mn-cs"/>
      </a:defRPr>
    </a:lvl7pPr>
    <a:lvl8pPr marL="1940403" algn="l" defTabSz="554401" rtl="0" eaLnBrk="1" latinLnBrk="0" hangingPunct="1">
      <a:defRPr sz="728" kern="1200">
        <a:solidFill>
          <a:schemeClr val="tx1"/>
        </a:solidFill>
        <a:latin typeface="+mn-lt"/>
        <a:ea typeface="+mn-ea"/>
        <a:cs typeface="+mn-cs"/>
      </a:defRPr>
    </a:lvl8pPr>
    <a:lvl9pPr marL="2217603" algn="l" defTabSz="554401" rtl="0" eaLnBrk="1" latinLnBrk="0" hangingPunct="1">
      <a:defRPr sz="72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F374F5B9-8B24-7A4E-B5A9-4C8F6F8C6B31}" type="slidenum">
              <a:rPr lang="en-US" smtClean="0"/>
              <a:t>1</a:t>
            </a:fld>
            <a:endParaRPr lang="en-US"/>
          </a:p>
        </p:txBody>
      </p:sp>
    </p:spTree>
    <p:extLst>
      <p:ext uri="{BB962C8B-B14F-4D97-AF65-F5344CB8AC3E}">
        <p14:creationId xmlns:p14="http://schemas.microsoft.com/office/powerpoint/2010/main" val="2272885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F374F5B9-8B24-7A4E-B5A9-4C8F6F8C6B31}" type="slidenum">
              <a:rPr lang="en-US" smtClean="0"/>
              <a:t>2</a:t>
            </a:fld>
            <a:endParaRPr lang="en-US"/>
          </a:p>
        </p:txBody>
      </p:sp>
    </p:spTree>
    <p:extLst>
      <p:ext uri="{BB962C8B-B14F-4D97-AF65-F5344CB8AC3E}">
        <p14:creationId xmlns:p14="http://schemas.microsoft.com/office/powerpoint/2010/main" val="892774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i="1" dirty="0"/>
              <a:t>A full day of free events will take place across South Dublin this June 6</a:t>
            </a:r>
            <a:r>
              <a:rPr lang="en-GB" sz="1200" i="1" baseline="30000" dirty="0"/>
              <a:t>th</a:t>
            </a:r>
            <a:r>
              <a:rPr lang="en-GB" sz="1200" i="1" dirty="0"/>
              <a:t> for </a:t>
            </a:r>
            <a:r>
              <a:rPr lang="en-GB" sz="1200" i="1" dirty="0" err="1"/>
              <a:t>Cruinniú</a:t>
            </a:r>
            <a:r>
              <a:rPr lang="en-GB" sz="1200" i="1" dirty="0"/>
              <a:t> </a:t>
            </a:r>
            <a:r>
              <a:rPr lang="en-GB" sz="1200" i="1" dirty="0" err="1"/>
              <a:t>na</a:t>
            </a:r>
            <a:r>
              <a:rPr lang="en-GB" sz="1200" i="1" dirty="0"/>
              <a:t> </a:t>
            </a:r>
            <a:r>
              <a:rPr lang="en-GB" sz="1200" i="1" dirty="0" err="1"/>
              <a:t>nÓg</a:t>
            </a:r>
            <a:r>
              <a:rPr lang="en-GB" sz="1200" i="1" dirty="0"/>
              <a:t>: our national day of free creativity for children and young people.</a:t>
            </a:r>
          </a:p>
          <a:p>
            <a:endParaRPr lang="en-GB" sz="1200" i="1" dirty="0"/>
          </a:p>
          <a:p>
            <a:r>
              <a:rPr lang="en-GB" sz="1200" dirty="0"/>
              <a:t>Events at Lucan House will include Ceol in Colour, </a:t>
            </a:r>
            <a:r>
              <a:rPr lang="en-GB" sz="1200" dirty="0" err="1"/>
              <a:t>Ruaille</a:t>
            </a:r>
            <a:r>
              <a:rPr lang="en-GB" sz="1200" dirty="0"/>
              <a:t> </a:t>
            </a:r>
            <a:r>
              <a:rPr lang="en-GB" sz="1200" dirty="0" err="1"/>
              <a:t>Buaille</a:t>
            </a:r>
            <a:r>
              <a:rPr lang="en-GB" sz="1200" dirty="0"/>
              <a:t> Meet the Performers, Tumble Circus, The </a:t>
            </a:r>
            <a:r>
              <a:rPr lang="en-GB" sz="1200" dirty="0" err="1"/>
              <a:t>Whistleblast</a:t>
            </a:r>
            <a:r>
              <a:rPr lang="en-GB" sz="1200" dirty="0"/>
              <a:t> Quartet and the Mobile Library will be there throughout the day. </a:t>
            </a:r>
          </a:p>
          <a:p>
            <a:endParaRPr lang="en-GB" sz="1200" dirty="0"/>
          </a:p>
          <a:p>
            <a:r>
              <a:rPr lang="en-GB" sz="1200" dirty="0"/>
              <a:t>SDCC libraries, including Lucan and North Clondalkin, will host “Pass the Dance” events where children can learn some new dance moves, and be part of creating a new dance. </a:t>
            </a:r>
            <a:br>
              <a:rPr lang="en-GB" sz="1200" dirty="0"/>
            </a:br>
            <a:br>
              <a:rPr lang="en-GB" sz="1200" dirty="0"/>
            </a:br>
            <a:r>
              <a:rPr lang="en-GB" sz="1200" dirty="0"/>
              <a:t>We strongly encourage children from across the county to come along to any of the 40 free events taking place in South Dublin this year all, it’s a wonderful opportunity to try something new and creative. All events are live for booking from 18</a:t>
            </a:r>
            <a:r>
              <a:rPr lang="en-GB" sz="1200" baseline="30000" dirty="0"/>
              <a:t>th</a:t>
            </a:r>
            <a:r>
              <a:rPr lang="en-GB" sz="1200" dirty="0"/>
              <a:t> May at https://cruinniu.gov.ie</a:t>
            </a:r>
          </a:p>
          <a:p>
            <a:endParaRPr lang="en-IE" dirty="0"/>
          </a:p>
        </p:txBody>
      </p:sp>
      <p:sp>
        <p:nvSpPr>
          <p:cNvPr id="4" name="Slide Number Placeholder 3"/>
          <p:cNvSpPr>
            <a:spLocks noGrp="1"/>
          </p:cNvSpPr>
          <p:nvPr>
            <p:ph type="sldNum" sz="quarter" idx="5"/>
          </p:nvPr>
        </p:nvSpPr>
        <p:spPr/>
        <p:txBody>
          <a:bodyPr/>
          <a:lstStyle/>
          <a:p>
            <a:fld id="{F374F5B9-8B24-7A4E-B5A9-4C8F6F8C6B31}" type="slidenum">
              <a:rPr lang="en-US" smtClean="0"/>
              <a:t>3</a:t>
            </a:fld>
            <a:endParaRPr lang="en-US"/>
          </a:p>
        </p:txBody>
      </p:sp>
    </p:spTree>
    <p:extLst>
      <p:ext uri="{BB962C8B-B14F-4D97-AF65-F5344CB8AC3E}">
        <p14:creationId xmlns:p14="http://schemas.microsoft.com/office/powerpoint/2010/main" val="182003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F374F5B9-8B24-7A4E-B5A9-4C8F6F8C6B31}" type="slidenum">
              <a:rPr lang="en-US" smtClean="0"/>
              <a:t>4</a:t>
            </a:fld>
            <a:endParaRPr lang="en-US"/>
          </a:p>
        </p:txBody>
      </p:sp>
      <p:sp>
        <p:nvSpPr>
          <p:cNvPr id="5" name="Notes Placeholder 2">
            <a:extLst>
              <a:ext uri="{FF2B5EF4-FFF2-40B4-BE49-F238E27FC236}">
                <a16:creationId xmlns:a16="http://schemas.microsoft.com/office/drawing/2014/main" id="{00C3E333-006A-A0BC-8CBB-1FE5F16B1F10}"/>
              </a:ext>
            </a:extLst>
          </p:cNvPr>
          <p:cNvSpPr>
            <a:spLocks noGrp="1"/>
          </p:cNvSpPr>
          <p:nvPr>
            <p:ph type="body" idx="1"/>
          </p:nvPr>
        </p:nvSpPr>
        <p:spPr>
          <a:xfrm>
            <a:off x="681038" y="4783138"/>
            <a:ext cx="5446712" cy="3916362"/>
          </a:xfrm>
        </p:spPr>
        <p:txBody>
          <a:bodyPr/>
          <a:lstStyle/>
          <a:p>
            <a:r>
              <a:rPr lang="en-GB" sz="1400" dirty="0"/>
              <a:t>The Arts Office recently ran a survey to understand the practical needs of artist requirements, establish what resources are currently available, and what gaps exist in these areas within South Dublin. </a:t>
            </a:r>
          </a:p>
          <a:p>
            <a:endParaRPr lang="en-GB" sz="1400" dirty="0"/>
          </a:p>
          <a:p>
            <a:r>
              <a:rPr lang="en-GB" sz="1400" dirty="0"/>
              <a:t>72 responses were received from artists living in South Dublin from the following areas: </a:t>
            </a:r>
          </a:p>
          <a:p>
            <a:endParaRPr lang="en-GB" sz="1400" dirty="0"/>
          </a:p>
          <a:p>
            <a:pPr marL="171450" indent="-171450">
              <a:buFontTx/>
              <a:buChar char="-"/>
            </a:pPr>
            <a:r>
              <a:rPr lang="en-GB" sz="1400" dirty="0"/>
              <a:t>Templeogue 		14%</a:t>
            </a:r>
          </a:p>
          <a:p>
            <a:pPr marL="171450" indent="-171450">
              <a:buFontTx/>
              <a:buChar char="-"/>
            </a:pPr>
            <a:r>
              <a:rPr lang="en-GB" sz="1400" dirty="0"/>
              <a:t>Tallaght		28%</a:t>
            </a:r>
          </a:p>
          <a:p>
            <a:pPr marL="171450" indent="-171450">
              <a:buFontTx/>
              <a:buChar char="-"/>
            </a:pPr>
            <a:r>
              <a:rPr lang="en-GB" sz="1400" dirty="0"/>
              <a:t>Rathfarnham	14%	</a:t>
            </a:r>
          </a:p>
          <a:p>
            <a:pPr marL="171450" indent="-171450">
              <a:buFontTx/>
              <a:buChar char="-"/>
            </a:pPr>
            <a:r>
              <a:rPr lang="en-GB" sz="1400" dirty="0"/>
              <a:t>Rathcoole		4%</a:t>
            </a:r>
          </a:p>
          <a:p>
            <a:pPr marL="171450" indent="-171450">
              <a:buFontTx/>
              <a:buChar char="-"/>
            </a:pPr>
            <a:r>
              <a:rPr lang="en-GB" sz="1400" dirty="0"/>
              <a:t>Lucan		18%</a:t>
            </a:r>
          </a:p>
          <a:p>
            <a:pPr marL="171450" indent="-171450">
              <a:buFontTx/>
              <a:buChar char="-"/>
            </a:pPr>
            <a:r>
              <a:rPr lang="en-GB" sz="1400" dirty="0"/>
              <a:t>Firhouse		5%</a:t>
            </a:r>
          </a:p>
          <a:p>
            <a:pPr marL="171450" indent="-171450">
              <a:buFontTx/>
              <a:buChar char="-"/>
            </a:pPr>
            <a:r>
              <a:rPr lang="en-GB" sz="1400" dirty="0"/>
              <a:t>Clondalkin		11%</a:t>
            </a:r>
          </a:p>
          <a:p>
            <a:pPr marL="171450" indent="-171450">
              <a:buFontTx/>
              <a:buChar char="-"/>
            </a:pPr>
            <a:r>
              <a:rPr lang="en-GB" sz="1400" dirty="0"/>
              <a:t>Citywest		1%</a:t>
            </a:r>
          </a:p>
          <a:p>
            <a:pPr marL="171450" indent="-171450">
              <a:buFontTx/>
              <a:buChar char="-"/>
            </a:pPr>
            <a:r>
              <a:rPr lang="en-GB" sz="1400" dirty="0"/>
              <a:t>Adamstown		1%</a:t>
            </a:r>
          </a:p>
          <a:p>
            <a:endParaRPr lang="en-IE" sz="1400" dirty="0"/>
          </a:p>
          <a:p>
            <a:r>
              <a:rPr lang="en-IE" sz="1400" dirty="0"/>
              <a:t>The survey will be used as part of the development of the new Arts Infrastructure Strategy which is currently underway. </a:t>
            </a:r>
          </a:p>
        </p:txBody>
      </p:sp>
    </p:spTree>
    <p:extLst>
      <p:ext uri="{BB962C8B-B14F-4D97-AF65-F5344CB8AC3E}">
        <p14:creationId xmlns:p14="http://schemas.microsoft.com/office/powerpoint/2010/main" val="34708665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F374F5B9-8B24-7A4E-B5A9-4C8F6F8C6B31}" type="slidenum">
              <a:rPr lang="en-US" smtClean="0"/>
              <a:t>5</a:t>
            </a:fld>
            <a:endParaRPr lang="en-US"/>
          </a:p>
        </p:txBody>
      </p:sp>
      <p:sp>
        <p:nvSpPr>
          <p:cNvPr id="5" name="Notes Placeholder 2">
            <a:extLst>
              <a:ext uri="{FF2B5EF4-FFF2-40B4-BE49-F238E27FC236}">
                <a16:creationId xmlns:a16="http://schemas.microsoft.com/office/drawing/2014/main" id="{103CFA8F-F494-0A99-AC31-C130393FDC47}"/>
              </a:ext>
            </a:extLst>
          </p:cNvPr>
          <p:cNvSpPr>
            <a:spLocks noGrp="1"/>
          </p:cNvSpPr>
          <p:nvPr>
            <p:ph type="body" idx="1"/>
          </p:nvPr>
        </p:nvSpPr>
        <p:spPr>
          <a:xfrm>
            <a:off x="681038" y="4783138"/>
            <a:ext cx="5446712" cy="3916362"/>
          </a:xfrm>
        </p:spPr>
        <p:txBody>
          <a:bodyPr/>
          <a:lstStyle/>
          <a:p>
            <a:r>
              <a:rPr lang="en-GB" sz="2000" dirty="0"/>
              <a:t>Here is a breakdown of responses received by Artform, the highest notably being Visual Arts at 35% of all responses, followed by Literature/Writing (10%) and Theatre, Dance and Performance at 10%.</a:t>
            </a:r>
          </a:p>
          <a:p>
            <a:endParaRPr lang="en-GB" sz="2000" dirty="0"/>
          </a:p>
          <a:p>
            <a:r>
              <a:rPr lang="en-GB" sz="2000" dirty="0"/>
              <a:t>5% of artist respondents listed “Other” as their chosen artform which included Socially-engaged art practice, Resin Art, Mixed Media, Fiber Art, Netsuke, Comedy, Community Engagement, Installation, and Education &amp; Workshops. </a:t>
            </a:r>
            <a:endParaRPr lang="en-IE" sz="2000" dirty="0"/>
          </a:p>
        </p:txBody>
      </p:sp>
    </p:spTree>
    <p:extLst>
      <p:ext uri="{BB962C8B-B14F-4D97-AF65-F5344CB8AC3E}">
        <p14:creationId xmlns:p14="http://schemas.microsoft.com/office/powerpoint/2010/main" val="954140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F374F5B9-8B24-7A4E-B5A9-4C8F6F8C6B31}" type="slidenum">
              <a:rPr lang="en-US" smtClean="0"/>
              <a:t>6</a:t>
            </a:fld>
            <a:endParaRPr lang="en-US"/>
          </a:p>
        </p:txBody>
      </p:sp>
      <p:sp>
        <p:nvSpPr>
          <p:cNvPr id="5" name="Notes Placeholder 2">
            <a:extLst>
              <a:ext uri="{FF2B5EF4-FFF2-40B4-BE49-F238E27FC236}">
                <a16:creationId xmlns:a16="http://schemas.microsoft.com/office/drawing/2014/main" id="{1E92D420-4832-4CA6-A414-075E330BB44F}"/>
              </a:ext>
            </a:extLst>
          </p:cNvPr>
          <p:cNvSpPr>
            <a:spLocks noGrp="1"/>
          </p:cNvSpPr>
          <p:nvPr>
            <p:ph type="body" idx="1"/>
          </p:nvPr>
        </p:nvSpPr>
        <p:spPr>
          <a:xfrm>
            <a:off x="681038" y="4783138"/>
            <a:ext cx="5446712" cy="3916362"/>
          </a:xfrm>
        </p:spPr>
        <p:txBody>
          <a:bodyPr/>
          <a:lstStyle/>
          <a:p>
            <a:r>
              <a:rPr lang="en-GB" sz="1400" dirty="0"/>
              <a:t>This survey highlights the need for the development of more affordable and accessible workspaces for artists in South Dublin. </a:t>
            </a:r>
          </a:p>
          <a:p>
            <a:endParaRPr lang="en-GB" sz="1400" dirty="0"/>
          </a:p>
          <a:p>
            <a:r>
              <a:rPr lang="en-GB" sz="1400" dirty="0"/>
              <a:t>Some key statistics from the survey regarding workspaces include:</a:t>
            </a:r>
          </a:p>
          <a:p>
            <a:endParaRPr lang="en-GB" sz="1400" dirty="0"/>
          </a:p>
          <a:p>
            <a:pPr marL="285750" indent="-285750">
              <a:buFont typeface="Arial" panose="020B0604020202020204" pitchFamily="34" charset="0"/>
              <a:buChar char="•"/>
            </a:pPr>
            <a:r>
              <a:rPr lang="en-GB" sz="1400" b="1" dirty="0"/>
              <a:t>63% of respondents </a:t>
            </a:r>
            <a:r>
              <a:rPr lang="en-GB" sz="1400" dirty="0"/>
              <a:t>stated</a:t>
            </a:r>
            <a:r>
              <a:rPr lang="en-GB" sz="1400" b="1" dirty="0"/>
              <a:t> </a:t>
            </a:r>
            <a:r>
              <a:rPr lang="en-GB" sz="1400" dirty="0"/>
              <a:t>that they currently undertake their arts practice from home</a:t>
            </a:r>
          </a:p>
          <a:p>
            <a:pPr marL="285750" indent="-285750">
              <a:buFont typeface="Arial" panose="020B0604020202020204" pitchFamily="34" charset="0"/>
              <a:buChar char="•"/>
            </a:pPr>
            <a:r>
              <a:rPr lang="en-GB" sz="1400" b="1" dirty="0"/>
              <a:t>49% of respondents </a:t>
            </a:r>
            <a:r>
              <a:rPr lang="en-GB" sz="1400" dirty="0"/>
              <a:t>stated they are either somewhat or very dissatisfied with the current workspace</a:t>
            </a:r>
          </a:p>
          <a:p>
            <a:pPr marL="285750" indent="-285750">
              <a:buFont typeface="Arial" panose="020B0604020202020204" pitchFamily="34" charset="0"/>
              <a:buChar char="•"/>
            </a:pPr>
            <a:r>
              <a:rPr lang="en-GB" sz="1400" b="1" dirty="0"/>
              <a:t>89% of respondents </a:t>
            </a:r>
            <a:r>
              <a:rPr lang="en-GB" sz="1400" dirty="0"/>
              <a:t>said that it was either very important or somewhat important that their workspace allows for public engagement. This included open studios, exhibition, performance and workshop spaces, and space for collaboration with other artists</a:t>
            </a:r>
          </a:p>
          <a:p>
            <a:pPr marL="285750" indent="-285750">
              <a:buFont typeface="Arial" panose="020B0604020202020204" pitchFamily="34" charset="0"/>
              <a:buChar char="•"/>
            </a:pPr>
            <a:r>
              <a:rPr lang="en-GB" sz="1400" b="1" dirty="0"/>
              <a:t>61% of respondents </a:t>
            </a:r>
            <a:r>
              <a:rPr lang="en-GB" sz="1400" dirty="0"/>
              <a:t>stated their ideal workspace would be between 1km and 5km from home</a:t>
            </a:r>
          </a:p>
          <a:p>
            <a:pPr marL="285750" indent="-285750">
              <a:buFont typeface="Arial" panose="020B0604020202020204" pitchFamily="34" charset="0"/>
              <a:buChar char="•"/>
            </a:pPr>
            <a:r>
              <a:rPr lang="en-GB" sz="1400" b="1" dirty="0"/>
              <a:t>56% of respondents </a:t>
            </a:r>
            <a:r>
              <a:rPr lang="en-GB" sz="1400" dirty="0"/>
              <a:t>said that it was very important to have flexibility in their workspace including out of hours access, adaptable spaces, and short/long-term leases</a:t>
            </a:r>
          </a:p>
          <a:p>
            <a:pPr marL="285750" indent="-285750">
              <a:buFont typeface="Arial" panose="020B0604020202020204" pitchFamily="34" charset="0"/>
              <a:buChar char="•"/>
            </a:pPr>
            <a:r>
              <a:rPr lang="en-GB" sz="1400" b="1" dirty="0"/>
              <a:t>Secure storage </a:t>
            </a:r>
            <a:r>
              <a:rPr lang="en-GB" sz="1400" dirty="0"/>
              <a:t>was highlighted as the most essential element of their workspace (</a:t>
            </a:r>
            <a:r>
              <a:rPr lang="en-GB" sz="1400" b="1" dirty="0"/>
              <a:t>28% of respondents</a:t>
            </a:r>
            <a:r>
              <a:rPr lang="en-GB" sz="1400" dirty="0"/>
              <a:t>)</a:t>
            </a:r>
          </a:p>
          <a:p>
            <a:endParaRPr lang="en-IE" dirty="0"/>
          </a:p>
          <a:p>
            <a:endParaRPr lang="en-IE" dirty="0"/>
          </a:p>
        </p:txBody>
      </p:sp>
    </p:spTree>
    <p:extLst>
      <p:ext uri="{BB962C8B-B14F-4D97-AF65-F5344CB8AC3E}">
        <p14:creationId xmlns:p14="http://schemas.microsoft.com/office/powerpoint/2010/main" val="6206724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F374F5B9-8B24-7A4E-B5A9-4C8F6F8C6B31}" type="slidenum">
              <a:rPr lang="en-US" smtClean="0"/>
              <a:t>7</a:t>
            </a:fld>
            <a:endParaRPr lang="en-US"/>
          </a:p>
        </p:txBody>
      </p:sp>
      <p:sp>
        <p:nvSpPr>
          <p:cNvPr id="5" name="Notes Placeholder 2">
            <a:extLst>
              <a:ext uri="{FF2B5EF4-FFF2-40B4-BE49-F238E27FC236}">
                <a16:creationId xmlns:a16="http://schemas.microsoft.com/office/drawing/2014/main" id="{BA37F6E7-7355-6666-9D61-A036647FE9C9}"/>
              </a:ext>
            </a:extLst>
          </p:cNvPr>
          <p:cNvSpPr>
            <a:spLocks noGrp="1"/>
          </p:cNvSpPr>
          <p:nvPr>
            <p:ph type="body" idx="1"/>
          </p:nvPr>
        </p:nvSpPr>
        <p:spPr>
          <a:xfrm>
            <a:off x="681038" y="4783138"/>
            <a:ext cx="5446712" cy="3916362"/>
          </a:xfrm>
        </p:spPr>
        <p:txBody>
          <a:bodyPr/>
          <a:lstStyle/>
          <a:p>
            <a:pPr marL="0" marR="0" lvl="0" indent="0" algn="l" defTabSz="554401" rtl="0" eaLnBrk="1" fontAlgn="auto" latinLnBrk="0" hangingPunct="1">
              <a:lnSpc>
                <a:spcPct val="100000"/>
              </a:lnSpc>
              <a:spcBef>
                <a:spcPts val="0"/>
              </a:spcBef>
              <a:spcAft>
                <a:spcPts val="0"/>
              </a:spcAft>
              <a:buClrTx/>
              <a:buSzTx/>
              <a:buFontTx/>
              <a:buNone/>
              <a:tabLst/>
              <a:defRPr/>
            </a:pPr>
            <a:r>
              <a:rPr lang="en-IE" sz="2400" dirty="0">
                <a:latin typeface="+mn-lt"/>
              </a:rPr>
              <a:t>When asked if you could design your ideal workspace in South Dublin County, what would it include that is missing today, ‘Space’ was the most common answer in what artists feel is missing from workspaces and appeared in various forms including affordable space, studio space, workshop space, rehearsal spaces, collaborative and exhibition spaces.  </a:t>
            </a:r>
          </a:p>
        </p:txBody>
      </p:sp>
    </p:spTree>
    <p:extLst>
      <p:ext uri="{BB962C8B-B14F-4D97-AF65-F5344CB8AC3E}">
        <p14:creationId xmlns:p14="http://schemas.microsoft.com/office/powerpoint/2010/main" val="26059528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F374F5B9-8B24-7A4E-B5A9-4C8F6F8C6B31}" type="slidenum">
              <a:rPr lang="en-US" smtClean="0"/>
              <a:t>8</a:t>
            </a:fld>
            <a:endParaRPr lang="en-US"/>
          </a:p>
        </p:txBody>
      </p:sp>
    </p:spTree>
    <p:extLst>
      <p:ext uri="{BB962C8B-B14F-4D97-AF65-F5344CB8AC3E}">
        <p14:creationId xmlns:p14="http://schemas.microsoft.com/office/powerpoint/2010/main" val="25162215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1D95CDCD-42B4-F2ED-08FF-8F67E72B46F6}"/>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sp>
        <p:nvSpPr>
          <p:cNvPr id="78" name="Date Placeholder 77">
            <a:extLst>
              <a:ext uri="{FF2B5EF4-FFF2-40B4-BE49-F238E27FC236}">
                <a16:creationId xmlns:a16="http://schemas.microsoft.com/office/drawing/2014/main" id="{262636F5-0CB7-769F-E345-661FECC807EB}"/>
              </a:ext>
            </a:extLst>
          </p:cNvPr>
          <p:cNvSpPr>
            <a:spLocks noGrp="1"/>
          </p:cNvSpPr>
          <p:nvPr>
            <p:ph type="dt" sz="half" idx="13"/>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1 image)">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141"/>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2905467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1903931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4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878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0270"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0270"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Tree>
    <p:extLst>
      <p:ext uri="{BB962C8B-B14F-4D97-AF65-F5344CB8AC3E}">
        <p14:creationId xmlns:p14="http://schemas.microsoft.com/office/powerpoint/2010/main" val="2420641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2 column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0667"/>
            <a:ext cx="3974145" cy="2143502"/>
          </a:xfrm>
          <a:prstGeom prst="rect">
            <a:avLst/>
          </a:prstGeom>
        </p:spPr>
        <p:txBody>
          <a:bodyPr lIns="0" tIns="0" rIns="0" bIns="0" anchor="t" anchorCtr="0"/>
          <a:lstStyle>
            <a:lvl1pPr>
              <a:defRPr sz="4609" b="0" i="0">
                <a:solidFill>
                  <a:srgbClr val="363A92"/>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rgbClr val="363A92"/>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Tree>
    <p:extLst>
      <p:ext uri="{BB962C8B-B14F-4D97-AF65-F5344CB8AC3E}">
        <p14:creationId xmlns:p14="http://schemas.microsoft.com/office/powerpoint/2010/main" val="792388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page">
    <p:bg>
      <p:bgPr>
        <a:solidFill>
          <a:srgbClr val="E6F5FD"/>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442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9676"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9676"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4883"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4883"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60090"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60090"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5298"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5298"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9676"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4883"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60090"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5298"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20647"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82436"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7015"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585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68288"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2867"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9106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54140"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871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6269"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239990"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456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lvl1pPr>
          </a:lstStyle>
          <a:p>
            <a:r>
              <a:rPr lang="en-US" dirty="0"/>
              <a:t>Meet the team</a:t>
            </a:r>
            <a:endParaRPr lang="en-GB" dirty="0"/>
          </a:p>
        </p:txBody>
      </p:sp>
    </p:spTree>
    <p:extLst>
      <p:ext uri="{BB962C8B-B14F-4D97-AF65-F5344CB8AC3E}">
        <p14:creationId xmlns:p14="http://schemas.microsoft.com/office/powerpoint/2010/main" val="24148368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chart/graph)">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lvl1pPr>
          </a:lstStyle>
          <a:p>
            <a:r>
              <a:rPr lang="en-US" dirty="0"/>
              <a:t>Page title goes here</a:t>
            </a:r>
            <a:endParaRPr lang="en-GB" dirty="0"/>
          </a:p>
        </p:txBody>
      </p:sp>
    </p:spTree>
    <p:extLst>
      <p:ext uri="{BB962C8B-B14F-4D97-AF65-F5344CB8AC3E}">
        <p14:creationId xmlns:p14="http://schemas.microsoft.com/office/powerpoint/2010/main" val="869744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1 image)">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628"/>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lvl1pPr>
              <a:defRPr>
                <a:solidFill>
                  <a:schemeClr val="bg1"/>
                </a:solidFill>
              </a:defRPr>
            </a:lvl1p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lvl1pPr>
              <a:defRPr>
                <a:solidFill>
                  <a:schemeClr val="bg1"/>
                </a:solidFill>
              </a:defRPr>
            </a:lvl1p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6C76B594-542C-67F1-F354-78EAA3BC3B70}"/>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083955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lvl1pPr>
              <a:defRPr>
                <a:solidFill>
                  <a:schemeClr val="bg1"/>
                </a:solidFill>
              </a:defRPr>
            </a:lvl1p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lvl1pPr>
              <a:defRPr>
                <a:solidFill>
                  <a:schemeClr val="bg1"/>
                </a:solidFill>
              </a:defRPr>
            </a:lvl1p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F9338E08-1F94-61DB-4B9B-CAE9DFE4227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178408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4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4858"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4858"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pic>
        <p:nvPicPr>
          <p:cNvPr id="5" name="Picture 287">
            <a:extLst>
              <a:ext uri="{FF2B5EF4-FFF2-40B4-BE49-F238E27FC236}">
                <a16:creationId xmlns:a16="http://schemas.microsoft.com/office/drawing/2014/main" id="{01D2843D-9561-7F5C-2BDC-AE788D5EAE97}"/>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24526401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column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4900"/>
            <a:ext cx="3974145" cy="2139269"/>
          </a:xfrm>
          <a:prstGeom prst="rect">
            <a:avLst/>
          </a:prstGeom>
        </p:spPr>
        <p:txBody>
          <a:bodyPr lIns="0" tIns="0" rIns="0" bIns="0" anchor="t" anchorCtr="0"/>
          <a:lstStyle>
            <a:lvl1pPr>
              <a:defRPr sz="4609" b="0" i="0">
                <a:solidFill>
                  <a:schemeClr val="bg1"/>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chemeClr val="bg1"/>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pic>
        <p:nvPicPr>
          <p:cNvPr id="6" name="Picture 287">
            <a:extLst>
              <a:ext uri="{FF2B5EF4-FFF2-40B4-BE49-F238E27FC236}">
                <a16:creationId xmlns:a16="http://schemas.microsoft.com/office/drawing/2014/main" id="{2434586A-F002-EA2E-B9B4-907E950234DD}"/>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823004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Light Blue &amp; Green">
    <p:bg>
      <p:bgPr>
        <a:solidFill>
          <a:schemeClr val="accent5"/>
        </a:solidFill>
        <a:effectLst/>
      </p:bgPr>
    </p:bg>
    <p:spTree>
      <p:nvGrpSpPr>
        <p:cNvPr id="1" name=""/>
        <p:cNvGrpSpPr/>
        <p:nvPr/>
      </p:nvGrpSpPr>
      <p:grpSpPr>
        <a:xfrm>
          <a:off x="0" y="0"/>
          <a:ext cx="0" cy="0"/>
          <a:chOff x="0" y="0"/>
          <a:chExt cx="0" cy="0"/>
        </a:xfrm>
      </p:grpSpPr>
      <p:grpSp>
        <p:nvGrpSpPr>
          <p:cNvPr id="68" name="Graphic 137">
            <a:extLst>
              <a:ext uri="{FF2B5EF4-FFF2-40B4-BE49-F238E27FC236}">
                <a16:creationId xmlns:a16="http://schemas.microsoft.com/office/drawing/2014/main" id="{476DD7FB-8F70-B10A-2421-9F7E04D5C772}"/>
              </a:ext>
            </a:extLst>
          </p:cNvPr>
          <p:cNvGrpSpPr/>
          <p:nvPr/>
        </p:nvGrpSpPr>
        <p:grpSpPr>
          <a:xfrm>
            <a:off x="-1752600" y="-2286000"/>
            <a:ext cx="10935202" cy="10600487"/>
            <a:chOff x="-2952030" y="-3864416"/>
            <a:chExt cx="18105979" cy="17553005"/>
          </a:xfrm>
        </p:grpSpPr>
        <p:sp>
          <p:nvSpPr>
            <p:cNvPr id="69" name="Freeform: Shape 68">
              <a:extLst>
                <a:ext uri="{FF2B5EF4-FFF2-40B4-BE49-F238E27FC236}">
                  <a16:creationId xmlns:a16="http://schemas.microsoft.com/office/drawing/2014/main" id="{C0B9BFEB-FBF0-5B9F-29AC-D7D94052A32C}"/>
                </a:ext>
              </a:extLst>
            </p:cNvPr>
            <p:cNvSpPr/>
            <p:nvPr/>
          </p:nvSpPr>
          <p:spPr>
            <a:xfrm>
              <a:off x="-1315057" y="-3864416"/>
              <a:ext cx="11159320" cy="11159321"/>
            </a:xfrm>
            <a:custGeom>
              <a:avLst/>
              <a:gdLst>
                <a:gd name="connsiteX0" fmla="*/ 11159321 w 11159320"/>
                <a:gd name="connsiteY0" fmla="*/ 5579661 h 11159321"/>
                <a:gd name="connsiteX1" fmla="*/ 5579660 w 11159320"/>
                <a:gd name="connsiteY1" fmla="*/ 11159322 h 11159321"/>
                <a:gd name="connsiteX2" fmla="*/ 0 w 11159320"/>
                <a:gd name="connsiteY2" fmla="*/ 5579661 h 11159321"/>
                <a:gd name="connsiteX3" fmla="*/ 5579660 w 11159320"/>
                <a:gd name="connsiteY3" fmla="*/ 0 h 11159321"/>
                <a:gd name="connsiteX4" fmla="*/ 11159321 w 11159320"/>
                <a:gd name="connsiteY4" fmla="*/ 5579661 h 11159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59320" h="11159321">
                  <a:moveTo>
                    <a:pt x="11159321" y="5579661"/>
                  </a:moveTo>
                  <a:cubicBezTo>
                    <a:pt x="11159321" y="8661223"/>
                    <a:pt x="8661222" y="11159322"/>
                    <a:pt x="5579660" y="11159322"/>
                  </a:cubicBezTo>
                  <a:cubicBezTo>
                    <a:pt x="2498099" y="11159322"/>
                    <a:pt x="0" y="8661223"/>
                    <a:pt x="0" y="5579661"/>
                  </a:cubicBezTo>
                  <a:cubicBezTo>
                    <a:pt x="0" y="2498100"/>
                    <a:pt x="2498099" y="0"/>
                    <a:pt x="5579660" y="0"/>
                  </a:cubicBezTo>
                  <a:cubicBezTo>
                    <a:pt x="8661222" y="0"/>
                    <a:pt x="11159321" y="2498100"/>
                    <a:pt x="11159321" y="5579661"/>
                  </a:cubicBezTo>
                  <a:close/>
                </a:path>
              </a:pathLst>
            </a:custGeom>
            <a:gradFill flip="none" rotWithShape="1">
              <a:gsLst>
                <a:gs pos="10000">
                  <a:schemeClr val="accent3"/>
                </a:gs>
                <a:gs pos="100000">
                  <a:srgbClr val="C7E634"/>
                </a:gs>
              </a:gsLst>
              <a:lin ang="13800000" scaled="0"/>
              <a:tileRect/>
            </a:gradFill>
            <a:ln w="10502"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65C7921D-1791-AAB4-C7A8-9339CEFF6813}"/>
                </a:ext>
              </a:extLst>
            </p:cNvPr>
            <p:cNvSpPr/>
            <p:nvPr/>
          </p:nvSpPr>
          <p:spPr>
            <a:xfrm>
              <a:off x="252163" y="-1213197"/>
              <a:ext cx="14901785" cy="14901786"/>
            </a:xfrm>
            <a:custGeom>
              <a:avLst/>
              <a:gdLst>
                <a:gd name="connsiteX0" fmla="*/ 14901786 w 14901785"/>
                <a:gd name="connsiteY0" fmla="*/ 7450893 h 14901786"/>
                <a:gd name="connsiteX1" fmla="*/ 7450893 w 14901785"/>
                <a:gd name="connsiteY1" fmla="*/ 14901787 h 14901786"/>
                <a:gd name="connsiteX2" fmla="*/ 0 w 14901785"/>
                <a:gd name="connsiteY2" fmla="*/ 7450893 h 14901786"/>
                <a:gd name="connsiteX3" fmla="*/ 7450893 w 14901785"/>
                <a:gd name="connsiteY3" fmla="*/ 0 h 14901786"/>
                <a:gd name="connsiteX4" fmla="*/ 14901786 w 14901785"/>
                <a:gd name="connsiteY4" fmla="*/ 7450893 h 1490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901785" h="14901786">
                  <a:moveTo>
                    <a:pt x="14901786" y="7450893"/>
                  </a:moveTo>
                  <a:cubicBezTo>
                    <a:pt x="14901786" y="11565908"/>
                    <a:pt x="11565908" y="14901787"/>
                    <a:pt x="7450893" y="14901787"/>
                  </a:cubicBezTo>
                  <a:cubicBezTo>
                    <a:pt x="3335879" y="14901787"/>
                    <a:pt x="0" y="11565908"/>
                    <a:pt x="0" y="7450893"/>
                  </a:cubicBezTo>
                  <a:cubicBezTo>
                    <a:pt x="0" y="3335879"/>
                    <a:pt x="3335879" y="0"/>
                    <a:pt x="7450893" y="0"/>
                  </a:cubicBezTo>
                  <a:cubicBezTo>
                    <a:pt x="11565907" y="0"/>
                    <a:pt x="14901786" y="3335879"/>
                    <a:pt x="14901786" y="7450893"/>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AFB4422B-CC74-C157-7ECF-970E5170A8B1}"/>
                </a:ext>
              </a:extLst>
            </p:cNvPr>
            <p:cNvSpPr/>
            <p:nvPr/>
          </p:nvSpPr>
          <p:spPr>
            <a:xfrm>
              <a:off x="-2952030" y="-3009740"/>
              <a:ext cx="12780432" cy="12780433"/>
            </a:xfrm>
            <a:custGeom>
              <a:avLst/>
              <a:gdLst>
                <a:gd name="connsiteX0" fmla="*/ 12780432 w 12780432"/>
                <a:gd name="connsiteY0" fmla="*/ 6390217 h 12780433"/>
                <a:gd name="connsiteX1" fmla="*/ 6390217 w 12780432"/>
                <a:gd name="connsiteY1" fmla="*/ 12780433 h 12780433"/>
                <a:gd name="connsiteX2" fmla="*/ 0 w 12780432"/>
                <a:gd name="connsiteY2" fmla="*/ 6390217 h 12780433"/>
                <a:gd name="connsiteX3" fmla="*/ 6390217 w 12780432"/>
                <a:gd name="connsiteY3" fmla="*/ 0 h 12780433"/>
                <a:gd name="connsiteX4" fmla="*/ 12780432 w 12780432"/>
                <a:gd name="connsiteY4" fmla="*/ 6390217 h 12780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80432" h="12780433">
                  <a:moveTo>
                    <a:pt x="12780432" y="6390217"/>
                  </a:moveTo>
                  <a:cubicBezTo>
                    <a:pt x="12780432" y="9919436"/>
                    <a:pt x="9919435" y="12780433"/>
                    <a:pt x="6390217" y="12780433"/>
                  </a:cubicBezTo>
                  <a:cubicBezTo>
                    <a:pt x="2860998" y="12780433"/>
                    <a:pt x="0" y="9919436"/>
                    <a:pt x="0" y="6390217"/>
                  </a:cubicBezTo>
                  <a:cubicBezTo>
                    <a:pt x="0" y="2860998"/>
                    <a:pt x="2860998" y="0"/>
                    <a:pt x="6390217" y="0"/>
                  </a:cubicBezTo>
                  <a:cubicBezTo>
                    <a:pt x="9919435" y="0"/>
                    <a:pt x="12780432" y="2860998"/>
                    <a:pt x="12780432" y="6390217"/>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rgbClr val="363A92"/>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25DCFB6D-EEB2-3482-B3C3-247739B1361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30BE0B4A-4B13-DD14-301E-6F92BD41F155}"/>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748AD6E7-39D2-D2E2-A60B-D756CA081880}"/>
              </a:ext>
            </a:extLst>
          </p:cNvPr>
          <p:cNvSpPr>
            <a:spLocks noGrp="1"/>
          </p:cNvSpPr>
          <p:nvPr>
            <p:ph type="dt" sz="half" idx="13"/>
          </p:nvPr>
        </p:nvSpPr>
        <p:spPr>
          <a:xfrm>
            <a:off x="319626" y="6206296"/>
            <a:ext cx="1023399" cy="360000"/>
          </a:xfrm>
          <a:prstGeom prst="roundRect">
            <a:avLst>
              <a:gd name="adj" fmla="val 50000"/>
            </a:avLst>
          </a:prstGeom>
          <a:solidFill>
            <a:srgbClr val="C7E634"/>
          </a:solidFill>
          <a:ln>
            <a:noFill/>
          </a:ln>
        </p:spPr>
        <p:txBody>
          <a:bodyPr anchor="ctr" anchorCtr="0"/>
          <a:lstStyle>
            <a:lvl1pPr>
              <a:defRPr sz="1250" cap="all" baseline="0"/>
            </a:lvl1pPr>
          </a:lstStyle>
          <a:p>
            <a:pPr algn="ctr"/>
            <a:r>
              <a:rPr lang="en-GB"/>
              <a:t>May 2025</a:t>
            </a:r>
            <a:endParaRPr lang="en-GB" dirty="0"/>
          </a:p>
        </p:txBody>
      </p:sp>
    </p:spTree>
    <p:extLst>
      <p:ext uri="{BB962C8B-B14F-4D97-AF65-F5344CB8AC3E}">
        <p14:creationId xmlns:p14="http://schemas.microsoft.com/office/powerpoint/2010/main" val="30650089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Team page">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6471"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8747"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8747"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3025"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3025"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57303"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57303"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1580"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1580"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8747"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3025"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57303"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1580"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19718"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70165"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6085"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3996"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43746"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1007"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8827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17327"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5929"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255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190907"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0851"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solidFill>
                  <a:schemeClr val="bg1"/>
                </a:solidFill>
              </a:defRPr>
            </a:lvl1pPr>
          </a:lstStyle>
          <a:p>
            <a:r>
              <a:rPr lang="en-US" dirty="0"/>
              <a:t>Meet the team</a:t>
            </a:r>
            <a:endParaRPr lang="en-GB" dirty="0"/>
          </a:p>
        </p:txBody>
      </p:sp>
      <p:pic>
        <p:nvPicPr>
          <p:cNvPr id="2" name="Picture 287">
            <a:extLst>
              <a:ext uri="{FF2B5EF4-FFF2-40B4-BE49-F238E27FC236}">
                <a16:creationId xmlns:a16="http://schemas.microsoft.com/office/drawing/2014/main" id="{95FB4A01-4184-0AA4-23AB-92F3A76DABFD}"/>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37748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chart/graph)">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solidFill>
                  <a:schemeClr val="bg1"/>
                </a:solidFill>
              </a:defRPr>
            </a:lvl1pPr>
          </a:lstStyle>
          <a:p>
            <a:r>
              <a:rPr lang="en-US" dirty="0"/>
              <a:t>Page title goes here</a:t>
            </a:r>
            <a:endParaRPr lang="en-GB" dirty="0"/>
          </a:p>
        </p:txBody>
      </p:sp>
      <p:pic>
        <p:nvPicPr>
          <p:cNvPr id="2" name="Picture 287">
            <a:extLst>
              <a:ext uri="{FF2B5EF4-FFF2-40B4-BE49-F238E27FC236}">
                <a16:creationId xmlns:a16="http://schemas.microsoft.com/office/drawing/2014/main" id="{82A2B3FA-EEE2-F7C1-379F-66EF350C4B91}"/>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740893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09562" y="273422"/>
            <a:ext cx="10971684" cy="1144631"/>
          </a:xfrm>
          <a:prstGeom prst="rect">
            <a:avLst/>
          </a:prstGeom>
          <a:noFill/>
          <a:ln w="0">
            <a:noFill/>
          </a:ln>
        </p:spPr>
        <p:txBody>
          <a:bodyPr lIns="0" tIns="0" rIns="0" bIns="0" anchor="ctr">
            <a:noAutofit/>
          </a:bodyPr>
          <a:lstStyle/>
          <a:p>
            <a:pPr algn="ctr">
              <a:buNone/>
            </a:pPr>
            <a:endParaRPr lang="en-GB" sz="5321" b="0" strike="noStrike" spc="-1">
              <a:latin typeface="Arial"/>
            </a:endParaRPr>
          </a:p>
        </p:txBody>
      </p:sp>
      <p:sp>
        <p:nvSpPr>
          <p:cNvPr id="6" name="PlaceHolder 2"/>
          <p:cNvSpPr>
            <a:spLocks noGrp="1"/>
          </p:cNvSpPr>
          <p:nvPr>
            <p:ph type="subTitle"/>
          </p:nvPr>
        </p:nvSpPr>
        <p:spPr>
          <a:xfrm>
            <a:off x="609562" y="1604399"/>
            <a:ext cx="10971684" cy="3976819"/>
          </a:xfrm>
          <a:prstGeom prst="rect">
            <a:avLst/>
          </a:prstGeom>
          <a:noFill/>
          <a:ln w="0">
            <a:noFill/>
          </a:ln>
        </p:spPr>
        <p:txBody>
          <a:bodyPr lIns="0" tIns="0" rIns="0" bIns="0" anchor="ctr">
            <a:noAutofit/>
          </a:bodyPr>
          <a:lstStyle/>
          <a:p>
            <a:pPr algn="ctr">
              <a:buNone/>
            </a:pPr>
            <a:endParaRPr lang="en-GB" sz="3870" b="0" strike="noStrike" spc="-1">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DE3476F3-8F62-48A5-9B4A-96B31845AE82}" type="slidenum">
              <a:t>‹#›</a:t>
            </a:fld>
            <a:endParaRPr/>
          </a:p>
        </p:txBody>
      </p:sp>
      <p:sp>
        <p:nvSpPr>
          <p:cNvPr id="3" name="PlaceHolder 5"/>
          <p:cNvSpPr>
            <a:spLocks noGrp="1"/>
          </p:cNvSpPr>
          <p:nvPr>
            <p:ph type="dt" idx="1"/>
          </p:nvPr>
        </p:nvSpPr>
        <p:spPr/>
        <p:txBody>
          <a:bodyPr/>
          <a:lstStyle/>
          <a:p>
            <a:endParaRPr/>
          </a:p>
        </p:txBody>
      </p:sp>
    </p:spTree>
    <p:extLst>
      <p:ext uri="{BB962C8B-B14F-4D97-AF65-F5344CB8AC3E}">
        <p14:creationId xmlns:p14="http://schemas.microsoft.com/office/powerpoint/2010/main" val="2207962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1"/>
        </a:solidFill>
        <a:effectLst/>
      </p:bgPr>
    </p:bg>
    <p:spTree>
      <p:nvGrpSpPr>
        <p:cNvPr id="1" name=""/>
        <p:cNvGrpSpPr/>
        <p:nvPr/>
      </p:nvGrpSpPr>
      <p:grpSpPr>
        <a:xfrm>
          <a:off x="0" y="0"/>
          <a:ext cx="0" cy="0"/>
          <a:chOff x="0" y="0"/>
          <a:chExt cx="0" cy="0"/>
        </a:xfrm>
      </p:grpSpPr>
      <p:grpSp>
        <p:nvGrpSpPr>
          <p:cNvPr id="67" name="Graphic 205">
            <a:extLst>
              <a:ext uri="{FF2B5EF4-FFF2-40B4-BE49-F238E27FC236}">
                <a16:creationId xmlns:a16="http://schemas.microsoft.com/office/drawing/2014/main" id="{D7F5DE37-9CC3-5D94-F7F3-3FF22F8C942B}"/>
              </a:ext>
            </a:extLst>
          </p:cNvPr>
          <p:cNvGrpSpPr/>
          <p:nvPr/>
        </p:nvGrpSpPr>
        <p:grpSpPr>
          <a:xfrm>
            <a:off x="1134286" y="1705674"/>
            <a:ext cx="15829624" cy="12687196"/>
            <a:chOff x="1837768" y="2789997"/>
            <a:chExt cx="26102390" cy="20922126"/>
          </a:xfrm>
          <a:solidFill>
            <a:srgbClr val="231F20"/>
          </a:solidFill>
        </p:grpSpPr>
        <p:sp>
          <p:nvSpPr>
            <p:cNvPr id="68" name="Freeform: Shape 67">
              <a:extLst>
                <a:ext uri="{FF2B5EF4-FFF2-40B4-BE49-F238E27FC236}">
                  <a16:creationId xmlns:a16="http://schemas.microsoft.com/office/drawing/2014/main" id="{96886C0C-1D27-E033-FD87-9625D78D2966}"/>
                </a:ext>
              </a:extLst>
            </p:cNvPr>
            <p:cNvSpPr/>
            <p:nvPr/>
          </p:nvSpPr>
          <p:spPr>
            <a:xfrm>
              <a:off x="10552711" y="2789997"/>
              <a:ext cx="17387446" cy="17387448"/>
            </a:xfrm>
            <a:custGeom>
              <a:avLst/>
              <a:gdLst>
                <a:gd name="connsiteX0" fmla="*/ 17387448 w 17387446"/>
                <a:gd name="connsiteY0" fmla="*/ 8693724 h 17387448"/>
                <a:gd name="connsiteX1" fmla="*/ 8693725 w 17387446"/>
                <a:gd name="connsiteY1" fmla="*/ 17387448 h 17387448"/>
                <a:gd name="connsiteX2" fmla="*/ 1 w 17387446"/>
                <a:gd name="connsiteY2" fmla="*/ 8693724 h 17387448"/>
                <a:gd name="connsiteX3" fmla="*/ 8693725 w 17387446"/>
                <a:gd name="connsiteY3" fmla="*/ 0 h 17387448"/>
                <a:gd name="connsiteX4" fmla="*/ 17387448 w 17387446"/>
                <a:gd name="connsiteY4" fmla="*/ 8693724 h 17387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7446" h="17387448">
                  <a:moveTo>
                    <a:pt x="17387448" y="8693724"/>
                  </a:moveTo>
                  <a:cubicBezTo>
                    <a:pt x="17387448" y="13495135"/>
                    <a:pt x="13495135" y="17387448"/>
                    <a:pt x="8693725" y="17387448"/>
                  </a:cubicBezTo>
                  <a:cubicBezTo>
                    <a:pt x="3892314" y="17387448"/>
                    <a:pt x="1" y="13495135"/>
                    <a:pt x="1" y="8693724"/>
                  </a:cubicBezTo>
                  <a:cubicBezTo>
                    <a:pt x="1" y="3892313"/>
                    <a:pt x="3892314" y="0"/>
                    <a:pt x="8693725" y="0"/>
                  </a:cubicBezTo>
                  <a:cubicBezTo>
                    <a:pt x="13495135" y="0"/>
                    <a:pt x="17387448" y="3892313"/>
                    <a:pt x="17387448" y="8693724"/>
                  </a:cubicBezTo>
                  <a:close/>
                </a:path>
              </a:pathLst>
            </a:custGeom>
            <a:gradFill>
              <a:gsLst>
                <a:gs pos="10000">
                  <a:srgbClr val="8AD6F7"/>
                </a:gs>
                <a:gs pos="70000">
                  <a:srgbClr val="8AD6F7">
                    <a:alpha val="0"/>
                  </a:srgbClr>
                </a:gs>
              </a:gsLst>
              <a:path path="circle">
                <a:fillToRect l="50000" t="50000" r="50000" b="50000"/>
              </a:path>
            </a:gradFill>
            <a:ln w="10502" cap="flat">
              <a:noFill/>
              <a:prstDash val="solid"/>
              <a:miter/>
            </a:ln>
          </p:spPr>
          <p:txBody>
            <a:bodyPr rtlCol="0" anchor="ctr"/>
            <a:lstStyle/>
            <a:p>
              <a:endParaRPr lang="en-GB"/>
            </a:p>
          </p:txBody>
        </p:sp>
        <p:sp>
          <p:nvSpPr>
            <p:cNvPr id="69" name="Freeform: Shape 68">
              <a:extLst>
                <a:ext uri="{FF2B5EF4-FFF2-40B4-BE49-F238E27FC236}">
                  <a16:creationId xmlns:a16="http://schemas.microsoft.com/office/drawing/2014/main" id="{9D961DA2-CD05-9D73-FB27-C2CFBA134F74}"/>
                </a:ext>
              </a:extLst>
            </p:cNvPr>
            <p:cNvSpPr/>
            <p:nvPr/>
          </p:nvSpPr>
          <p:spPr>
            <a:xfrm>
              <a:off x="1837768" y="3146742"/>
              <a:ext cx="20565379" cy="20565381"/>
            </a:xfrm>
            <a:custGeom>
              <a:avLst/>
              <a:gdLst>
                <a:gd name="connsiteX0" fmla="*/ 20565380 w 20565379"/>
                <a:gd name="connsiteY0" fmla="*/ 10282690 h 20565381"/>
                <a:gd name="connsiteX1" fmla="*/ 10282690 w 20565379"/>
                <a:gd name="connsiteY1" fmla="*/ 20565380 h 20565381"/>
                <a:gd name="connsiteX2" fmla="*/ 0 w 20565379"/>
                <a:gd name="connsiteY2" fmla="*/ 10282690 h 20565381"/>
                <a:gd name="connsiteX3" fmla="*/ 10282690 w 20565379"/>
                <a:gd name="connsiteY3" fmla="*/ 0 h 20565381"/>
                <a:gd name="connsiteX4" fmla="*/ 20565380 w 20565379"/>
                <a:gd name="connsiteY4" fmla="*/ 10282690 h 205653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65379" h="20565381">
                  <a:moveTo>
                    <a:pt x="20565380" y="10282690"/>
                  </a:moveTo>
                  <a:cubicBezTo>
                    <a:pt x="20565380" y="15961663"/>
                    <a:pt x="15961662" y="20565380"/>
                    <a:pt x="10282690" y="20565380"/>
                  </a:cubicBezTo>
                  <a:cubicBezTo>
                    <a:pt x="4603717" y="20565380"/>
                    <a:pt x="0" y="15961663"/>
                    <a:pt x="0" y="10282690"/>
                  </a:cubicBezTo>
                  <a:cubicBezTo>
                    <a:pt x="0" y="4603717"/>
                    <a:pt x="4603717" y="0"/>
                    <a:pt x="10282690" y="0"/>
                  </a:cubicBezTo>
                  <a:cubicBezTo>
                    <a:pt x="15961662" y="0"/>
                    <a:pt x="20565380" y="4603717"/>
                    <a:pt x="20565380" y="10282690"/>
                  </a:cubicBezTo>
                  <a:close/>
                </a:path>
              </a:pathLst>
            </a:custGeom>
            <a:gradFill>
              <a:gsLst>
                <a:gs pos="10000">
                  <a:schemeClr val="accent2"/>
                </a:gs>
                <a:gs pos="70000">
                  <a:schemeClr val="accent2">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p:ph type="ctrTitle" hasCustomPrompt="1"/>
          </p:nvPr>
        </p:nvSpPr>
        <p:spPr>
          <a:xfrm>
            <a:off x="365837" y="2622732"/>
            <a:ext cx="4759732" cy="1612535"/>
          </a:xfrm>
          <a:prstGeom prst="rect">
            <a:avLst/>
          </a:prstGeom>
        </p:spPr>
        <p:txBody>
          <a:bodyPr wrap="square" lIns="0" tIns="0" rIns="0" bIns="0" anchor="ctr">
            <a:spAutoFit/>
          </a:bodyPr>
          <a:lstStyle>
            <a:lvl1pPr>
              <a:lnSpc>
                <a:spcPct val="80000"/>
              </a:lnSpc>
              <a:defRPr sz="6549" b="0" i="0" spc="-91">
                <a:solidFill>
                  <a:schemeClr val="bg1"/>
                </a:solidFill>
                <a:latin typeface="+mj-lt"/>
                <a:cs typeface="Arial" panose="020B0604020202020204" pitchFamily="34" charset="0"/>
              </a:defRPr>
            </a:lvl1pPr>
          </a:lstStyle>
          <a:p>
            <a:r>
              <a:rPr lang="en-IE" dirty="0"/>
              <a:t>Title of Presentation</a:t>
            </a:r>
            <a:endParaRPr dirty="0"/>
          </a:p>
        </p:txBody>
      </p:sp>
      <p:sp>
        <p:nvSpPr>
          <p:cNvPr id="5" name="Freeform: Shape 4">
            <a:extLst>
              <a:ext uri="{FF2B5EF4-FFF2-40B4-BE49-F238E27FC236}">
                <a16:creationId xmlns:a16="http://schemas.microsoft.com/office/drawing/2014/main" id="{8A767D97-889C-2345-4D4F-B654C7CA3BAB}"/>
              </a:ext>
            </a:extLst>
          </p:cNvPr>
          <p:cNvSpPr/>
          <p:nvPr userDrawn="1"/>
        </p:nvSpPr>
        <p:spPr>
          <a:xfrm>
            <a:off x="-7467597" y="-7353302"/>
            <a:ext cx="27127195" cy="21564607"/>
          </a:xfrm>
          <a:custGeom>
            <a:avLst/>
            <a:gdLst>
              <a:gd name="connsiteX0" fmla="*/ 7466998 w 27127195"/>
              <a:gd name="connsiteY0" fmla="*/ 7353302 h 21564607"/>
              <a:gd name="connsiteX1" fmla="*/ 7466998 w 27127195"/>
              <a:gd name="connsiteY1" fmla="*/ 14211302 h 21564607"/>
              <a:gd name="connsiteX2" fmla="*/ 19660197 w 27127195"/>
              <a:gd name="connsiteY2" fmla="*/ 14211302 h 21564607"/>
              <a:gd name="connsiteX3" fmla="*/ 19660197 w 27127195"/>
              <a:gd name="connsiteY3" fmla="*/ 7353302 h 21564607"/>
              <a:gd name="connsiteX4" fmla="*/ 0 w 27127195"/>
              <a:gd name="connsiteY4" fmla="*/ 0 h 21564607"/>
              <a:gd name="connsiteX5" fmla="*/ 27127195 w 27127195"/>
              <a:gd name="connsiteY5" fmla="*/ 0 h 21564607"/>
              <a:gd name="connsiteX6" fmla="*/ 27127195 w 27127195"/>
              <a:gd name="connsiteY6" fmla="*/ 21564607 h 21564607"/>
              <a:gd name="connsiteX7" fmla="*/ 0 w 27127195"/>
              <a:gd name="connsiteY7" fmla="*/ 21564607 h 21564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127195" h="21564607">
                <a:moveTo>
                  <a:pt x="7466998" y="7353302"/>
                </a:moveTo>
                <a:lnTo>
                  <a:pt x="7466998" y="14211302"/>
                </a:lnTo>
                <a:lnTo>
                  <a:pt x="19660197" y="14211302"/>
                </a:lnTo>
                <a:lnTo>
                  <a:pt x="19660197" y="7353302"/>
                </a:lnTo>
                <a:close/>
                <a:moveTo>
                  <a:pt x="0" y="0"/>
                </a:moveTo>
                <a:lnTo>
                  <a:pt x="27127195" y="0"/>
                </a:lnTo>
                <a:lnTo>
                  <a:pt x="27127195" y="21564607"/>
                </a:lnTo>
                <a:lnTo>
                  <a:pt x="0" y="21564607"/>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04A275E1-BCD4-5F9A-9D95-6287391B40BB}"/>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C24F0A38-F350-0B1D-FC8B-0A843A038D03}"/>
              </a:ext>
            </a:extLst>
          </p:cNvPr>
          <p:cNvSpPr>
            <a:spLocks noGrp="1"/>
          </p:cNvSpPr>
          <p:nvPr>
            <p:ph type="dt" sz="half" idx="14"/>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
        <p:nvSpPr>
          <p:cNvPr id="4" name="Picture Placeholder 3">
            <a:extLst>
              <a:ext uri="{FF2B5EF4-FFF2-40B4-BE49-F238E27FC236}">
                <a16:creationId xmlns:a16="http://schemas.microsoft.com/office/drawing/2014/main" id="{0D39F2F9-695E-673C-434E-D3F76500BD2E}"/>
              </a:ext>
            </a:extLst>
          </p:cNvPr>
          <p:cNvSpPr>
            <a:spLocks noGrp="1"/>
          </p:cNvSpPr>
          <p:nvPr>
            <p:ph type="pic" sz="quarter" idx="13" hasCustomPrompt="1"/>
          </p:nvPr>
        </p:nvSpPr>
        <p:spPr>
          <a:xfrm>
            <a:off x="5818734" y="335970"/>
            <a:ext cx="6053640" cy="6186062"/>
          </a:xfrm>
          <a:prstGeom prst="roundRect">
            <a:avLst>
              <a:gd name="adj" fmla="val 9954"/>
            </a:avLst>
          </a:prstGeom>
        </p:spPr>
        <p:txBody>
          <a:bodyPr anchor="t"/>
          <a:lstStyle>
            <a:lvl1pPr algn="ctr">
              <a:defRPr sz="1455" b="1">
                <a:solidFill>
                  <a:schemeClr val="bg1"/>
                </a:solidFill>
                <a:latin typeface="+mn-lt"/>
                <a:cs typeface="Arial" panose="020B0604020202020204" pitchFamily="34" charset="0"/>
              </a:defRPr>
            </a:lvl1pPr>
          </a:lstStyle>
          <a:p>
            <a:r>
              <a:rPr lang="en-US" sz="1455" dirty="0">
                <a:latin typeface="Arial" panose="020B0604020202020204" pitchFamily="34" charset="0"/>
                <a:cs typeface="Arial" panose="020B0604020202020204" pitchFamily="34" charset="0"/>
              </a:rPr>
              <a:t>Click the icon to add a picture</a:t>
            </a:r>
            <a:endParaRPr lang="en-US" dirty="0"/>
          </a:p>
        </p:txBody>
      </p:sp>
    </p:spTree>
    <p:extLst>
      <p:ext uri="{BB962C8B-B14F-4D97-AF65-F5344CB8AC3E}">
        <p14:creationId xmlns:p14="http://schemas.microsoft.com/office/powerpoint/2010/main" val="15203675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Orange">
    <p:bg>
      <p:bgPr>
        <a:solidFill>
          <a:schemeClr val="accent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49C1F08-80E3-AE64-EBD1-75DD96482E8A}"/>
              </a:ext>
            </a:extLst>
          </p:cNvPr>
          <p:cNvGrpSpPr/>
          <p:nvPr userDrawn="1"/>
        </p:nvGrpSpPr>
        <p:grpSpPr>
          <a:xfrm>
            <a:off x="2280953" y="-2165350"/>
            <a:ext cx="11676754" cy="11341608"/>
            <a:chOff x="3750647" y="-3589043"/>
            <a:chExt cx="19254481" cy="18703151"/>
          </a:xfrm>
        </p:grpSpPr>
        <p:sp>
          <p:nvSpPr>
            <p:cNvPr id="5" name="Oval 4">
              <a:extLst>
                <a:ext uri="{FF2B5EF4-FFF2-40B4-BE49-F238E27FC236}">
                  <a16:creationId xmlns:a16="http://schemas.microsoft.com/office/drawing/2014/main" id="{477A4BCC-A4FE-4541-7B87-7A303B529BA9}"/>
                </a:ext>
              </a:extLst>
            </p:cNvPr>
            <p:cNvSpPr/>
            <p:nvPr/>
          </p:nvSpPr>
          <p:spPr>
            <a:xfrm>
              <a:off x="3750647" y="-3589043"/>
              <a:ext cx="17266235" cy="17266235"/>
            </a:xfrm>
            <a:prstGeom prst="ellipse">
              <a:avLst/>
            </a:prstGeom>
            <a:gradFill flip="none" rotWithShape="1">
              <a:gsLst>
                <a:gs pos="10000">
                  <a:schemeClr val="accent2"/>
                </a:gs>
                <a:gs pos="70000">
                  <a:schemeClr val="accent2">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C99459E3-C0CA-C463-4734-7BFAADBE922A}"/>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2"/>
            </a:solidFill>
            <a:ln w="10468" cap="flat">
              <a:noFill/>
              <a:prstDash val="solid"/>
              <a:miter/>
            </a:ln>
          </p:spPr>
          <p:txBody>
            <a:bodyPr rtlCol="0" anchor="ctr"/>
            <a:lstStyle/>
            <a:p>
              <a:endParaRPr lang="en-GB"/>
            </a:p>
          </p:txBody>
        </p:sp>
        <p:sp>
          <p:nvSpPr>
            <p:cNvPr id="8" name="Freeform: Shape 7">
              <a:extLst>
                <a:ext uri="{FF2B5EF4-FFF2-40B4-BE49-F238E27FC236}">
                  <a16:creationId xmlns:a16="http://schemas.microsoft.com/office/drawing/2014/main" id="{C8C9BF77-CC40-D956-6619-09F72B287008}"/>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sp>
        <p:nvSpPr>
          <p:cNvPr id="6" name="Holder 6"/>
          <p:cNvSpPr>
            <a:spLocks noGrp="1"/>
          </p:cNvSpPr>
          <p:nvPr>
            <p:ph type="sldNum" sz="quarter" idx="7"/>
          </p:nvPr>
        </p:nvSpPr>
        <p:spPr>
          <a:xfrm>
            <a:off x="8857262"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stretch>
            <a:fillRect/>
          </a:stretch>
        </p:blipFill>
        <p:spPr>
          <a:xfrm>
            <a:off x="504470" y="6261375"/>
            <a:ext cx="985498" cy="263545"/>
          </a:xfrm>
          <a:prstGeom prst="rect">
            <a:avLst/>
          </a:prstGeom>
        </p:spPr>
      </p:pic>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12" name="Freeform: Shape 11">
            <a:extLst>
              <a:ext uri="{FF2B5EF4-FFF2-40B4-BE49-F238E27FC236}">
                <a16:creationId xmlns:a16="http://schemas.microsoft.com/office/drawing/2014/main" id="{9C67C992-11E7-E0EC-BF3D-DC37C902564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718439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Light Blue">
    <p:bg>
      <p:bgPr>
        <a:solidFill>
          <a:schemeClr val="accent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3B4B51-43E4-6836-77BC-9C2E35378B61}"/>
              </a:ext>
            </a:extLst>
          </p:cNvPr>
          <p:cNvGrpSpPr/>
          <p:nvPr userDrawn="1"/>
        </p:nvGrpSpPr>
        <p:grpSpPr>
          <a:xfrm>
            <a:off x="2280953" y="-2165350"/>
            <a:ext cx="11676754" cy="11341608"/>
            <a:chOff x="3750647" y="-3589043"/>
            <a:chExt cx="19254481" cy="18703151"/>
          </a:xfrm>
        </p:grpSpPr>
        <p:sp>
          <p:nvSpPr>
            <p:cNvPr id="8" name="Freeform: Shape 7">
              <a:extLst>
                <a:ext uri="{FF2B5EF4-FFF2-40B4-BE49-F238E27FC236}">
                  <a16:creationId xmlns:a16="http://schemas.microsoft.com/office/drawing/2014/main" id="{8B6AF04B-BCAB-CC6E-7725-02DCE0AE7DE8}"/>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5"/>
            </a:solidFill>
            <a:ln w="10468" cap="flat">
              <a:noFill/>
              <a:prstDash val="solid"/>
              <a:miter/>
            </a:ln>
          </p:spPr>
          <p:txBody>
            <a:bodyPr rtlCol="0" anchor="ctr"/>
            <a:lstStyle/>
            <a:p>
              <a:endParaRPr lang="en-GB"/>
            </a:p>
          </p:txBody>
        </p:sp>
        <p:sp>
          <p:nvSpPr>
            <p:cNvPr id="6" name="Oval 5">
              <a:extLst>
                <a:ext uri="{FF2B5EF4-FFF2-40B4-BE49-F238E27FC236}">
                  <a16:creationId xmlns:a16="http://schemas.microsoft.com/office/drawing/2014/main" id="{B619595A-D422-0475-7B4F-A7622FD6FEE2}"/>
                </a:ext>
              </a:extLst>
            </p:cNvPr>
            <p:cNvSpPr/>
            <p:nvPr/>
          </p:nvSpPr>
          <p:spPr>
            <a:xfrm>
              <a:off x="3750647" y="-3589043"/>
              <a:ext cx="17266235" cy="17266235"/>
            </a:xfrm>
            <a:prstGeom prst="ellipse">
              <a:avLst/>
            </a:prstGeom>
            <a:gradFill flip="none" rotWithShape="1">
              <a:gsLst>
                <a:gs pos="10000">
                  <a:schemeClr val="accent5"/>
                </a:gs>
                <a:gs pos="70000">
                  <a:schemeClr val="accent5">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55EFB5AB-7E95-DBD0-7310-556679B39DCC}"/>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5"/>
                </a:gs>
                <a:gs pos="70000">
                  <a:schemeClr val="accent5">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13" name="Freeform: Shape 12">
            <a:extLst>
              <a:ext uri="{FF2B5EF4-FFF2-40B4-BE49-F238E27FC236}">
                <a16:creationId xmlns:a16="http://schemas.microsoft.com/office/drawing/2014/main" id="{E9323F44-3B9D-0D87-3F54-3CAA45D74BFB}"/>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B47020B3-BFF4-4871-0BCD-6AA394021CCA}"/>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5" name="Holder 2">
            <a:extLst>
              <a:ext uri="{FF2B5EF4-FFF2-40B4-BE49-F238E27FC236}">
                <a16:creationId xmlns:a16="http://schemas.microsoft.com/office/drawing/2014/main" id="{92456CCE-692B-2393-BE13-10332DDA04AE}"/>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pic>
        <p:nvPicPr>
          <p:cNvPr id="7" name="Picture 6">
            <a:extLst>
              <a:ext uri="{FF2B5EF4-FFF2-40B4-BE49-F238E27FC236}">
                <a16:creationId xmlns:a16="http://schemas.microsoft.com/office/drawing/2014/main" id="{E8109DF4-2779-F112-1FDB-16EBDB58F8A2}"/>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39728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Divider Light Blue &amp; Green">
    <p:bg>
      <p:bgPr>
        <a:solidFill>
          <a:schemeClr val="accent5"/>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4DB7AFF-01D2-6118-484B-C039048C55B8}"/>
              </a:ext>
            </a:extLst>
          </p:cNvPr>
          <p:cNvGrpSpPr/>
          <p:nvPr userDrawn="1"/>
        </p:nvGrpSpPr>
        <p:grpSpPr>
          <a:xfrm>
            <a:off x="2274398" y="-2171300"/>
            <a:ext cx="11689007" cy="11353509"/>
            <a:chOff x="3744035" y="-3598743"/>
            <a:chExt cx="19274686" cy="18722777"/>
          </a:xfrm>
        </p:grpSpPr>
        <p:sp>
          <p:nvSpPr>
            <p:cNvPr id="6" name="Freeform: Shape 5">
              <a:extLst>
                <a:ext uri="{FF2B5EF4-FFF2-40B4-BE49-F238E27FC236}">
                  <a16:creationId xmlns:a16="http://schemas.microsoft.com/office/drawing/2014/main" id="{F4762376-BD92-415F-0811-D7D48A2D63DE}"/>
                </a:ext>
              </a:extLst>
            </p:cNvPr>
            <p:cNvSpPr/>
            <p:nvPr/>
          </p:nvSpPr>
          <p:spPr>
            <a:xfrm>
              <a:off x="3744035" y="-3598743"/>
              <a:ext cx="17284353" cy="17284355"/>
            </a:xfrm>
            <a:custGeom>
              <a:avLst/>
              <a:gdLst>
                <a:gd name="connsiteX0" fmla="*/ 17284354 w 17284353"/>
                <a:gd name="connsiteY0" fmla="*/ 8642178 h 17284355"/>
                <a:gd name="connsiteX1" fmla="*/ 8642176 w 17284353"/>
                <a:gd name="connsiteY1" fmla="*/ 17284356 h 17284355"/>
                <a:gd name="connsiteX2" fmla="*/ -1 w 17284353"/>
                <a:gd name="connsiteY2" fmla="*/ 8642178 h 17284355"/>
                <a:gd name="connsiteX3" fmla="*/ 8642176 w 17284353"/>
                <a:gd name="connsiteY3" fmla="*/ 0 h 17284355"/>
                <a:gd name="connsiteX4" fmla="*/ 17284354 w 17284353"/>
                <a:gd name="connsiteY4" fmla="*/ 8642178 h 1728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4353" h="17284355">
                  <a:moveTo>
                    <a:pt x="17284354" y="8642178"/>
                  </a:moveTo>
                  <a:cubicBezTo>
                    <a:pt x="17284354" y="13415121"/>
                    <a:pt x="13415119" y="17284356"/>
                    <a:pt x="8642176" y="17284356"/>
                  </a:cubicBezTo>
                  <a:cubicBezTo>
                    <a:pt x="3869234" y="17284356"/>
                    <a:pt x="-1" y="13415121"/>
                    <a:pt x="-1" y="8642178"/>
                  </a:cubicBezTo>
                  <a:cubicBezTo>
                    <a:pt x="-1" y="3869235"/>
                    <a:pt x="3869234" y="0"/>
                    <a:pt x="8642176" y="0"/>
                  </a:cubicBezTo>
                  <a:cubicBezTo>
                    <a:pt x="13415118" y="0"/>
                    <a:pt x="17284354" y="3869235"/>
                    <a:pt x="17284354" y="8642178"/>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5D50729D-7816-EB05-7127-C00355CC3B30}"/>
                </a:ext>
              </a:extLst>
            </p:cNvPr>
            <p:cNvSpPr/>
            <p:nvPr/>
          </p:nvSpPr>
          <p:spPr>
            <a:xfrm>
              <a:off x="10265371" y="1517818"/>
              <a:ext cx="12753350" cy="12753352"/>
            </a:xfrm>
            <a:custGeom>
              <a:avLst/>
              <a:gdLst>
                <a:gd name="connsiteX0" fmla="*/ 12753351 w 12753350"/>
                <a:gd name="connsiteY0" fmla="*/ 6376676 h 12753352"/>
                <a:gd name="connsiteX1" fmla="*/ 6376675 w 12753350"/>
                <a:gd name="connsiteY1" fmla="*/ 12753352 h 12753352"/>
                <a:gd name="connsiteX2" fmla="*/ -1 w 12753350"/>
                <a:gd name="connsiteY2" fmla="*/ 6376676 h 12753352"/>
                <a:gd name="connsiteX3" fmla="*/ 6376675 w 12753350"/>
                <a:gd name="connsiteY3" fmla="*/ 0 h 12753352"/>
                <a:gd name="connsiteX4" fmla="*/ 12753351 w 12753350"/>
                <a:gd name="connsiteY4" fmla="*/ 6376676 h 127533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53350" h="12753352">
                  <a:moveTo>
                    <a:pt x="12753351" y="6376676"/>
                  </a:moveTo>
                  <a:cubicBezTo>
                    <a:pt x="12753351" y="9898417"/>
                    <a:pt x="9898416" y="12753352"/>
                    <a:pt x="6376675" y="12753352"/>
                  </a:cubicBezTo>
                  <a:cubicBezTo>
                    <a:pt x="2854934" y="12753352"/>
                    <a:pt x="-1" y="9898417"/>
                    <a:pt x="-1" y="6376676"/>
                  </a:cubicBezTo>
                  <a:cubicBezTo>
                    <a:pt x="-1" y="2854935"/>
                    <a:pt x="2854934" y="0"/>
                    <a:pt x="6376675" y="0"/>
                  </a:cubicBezTo>
                  <a:cubicBezTo>
                    <a:pt x="9898415" y="0"/>
                    <a:pt x="12753351" y="2854935"/>
                    <a:pt x="12753351" y="6376676"/>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179BF91C-4C2D-9FFC-FDFC-60EC080613E8}"/>
                </a:ext>
              </a:extLst>
            </p:cNvPr>
            <p:cNvSpPr/>
            <p:nvPr/>
          </p:nvSpPr>
          <p:spPr>
            <a:xfrm>
              <a:off x="10249542" y="3988359"/>
              <a:ext cx="11135674" cy="11135675"/>
            </a:xfrm>
            <a:custGeom>
              <a:avLst/>
              <a:gdLst>
                <a:gd name="connsiteX0" fmla="*/ 11135675 w 11135674"/>
                <a:gd name="connsiteY0" fmla="*/ 5567838 h 11135675"/>
                <a:gd name="connsiteX1" fmla="*/ 5567838 w 11135674"/>
                <a:gd name="connsiteY1" fmla="*/ 11135675 h 11135675"/>
                <a:gd name="connsiteX2" fmla="*/ 0 w 11135674"/>
                <a:gd name="connsiteY2" fmla="*/ 5567838 h 11135675"/>
                <a:gd name="connsiteX3" fmla="*/ 5567838 w 11135674"/>
                <a:gd name="connsiteY3" fmla="*/ -1 h 11135675"/>
                <a:gd name="connsiteX4" fmla="*/ 11135675 w 11135674"/>
                <a:gd name="connsiteY4" fmla="*/ 5567838 h 11135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35674" h="11135675">
                  <a:moveTo>
                    <a:pt x="11135675" y="5567838"/>
                  </a:moveTo>
                  <a:cubicBezTo>
                    <a:pt x="11135675" y="8642870"/>
                    <a:pt x="8642869" y="11135675"/>
                    <a:pt x="5567838" y="11135675"/>
                  </a:cubicBezTo>
                  <a:cubicBezTo>
                    <a:pt x="2492805" y="11135675"/>
                    <a:pt x="0" y="8642870"/>
                    <a:pt x="0" y="5567838"/>
                  </a:cubicBezTo>
                  <a:cubicBezTo>
                    <a:pt x="0" y="2492805"/>
                    <a:pt x="2492805" y="-1"/>
                    <a:pt x="5567838" y="-1"/>
                  </a:cubicBezTo>
                  <a:cubicBezTo>
                    <a:pt x="8642869" y="-1"/>
                    <a:pt x="11135675" y="2492806"/>
                    <a:pt x="11135675" y="5567838"/>
                  </a:cubicBezTo>
                  <a:close/>
                </a:path>
              </a:pathLst>
            </a:custGeom>
            <a:solidFill>
              <a:srgbClr val="7AD750"/>
            </a:solidFill>
            <a:ln w="10482" cap="flat">
              <a:noFill/>
              <a:prstDash val="solid"/>
              <a:miter/>
            </a:ln>
          </p:spPr>
          <p:txBody>
            <a:bodyPr rtlCol="0" anchor="ctr"/>
            <a:lstStyle/>
            <a:p>
              <a:endParaRPr lang="en-GB"/>
            </a:p>
          </p:txBody>
        </p:sp>
      </p:gr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rgbClr val="363A92"/>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E9A10D50-2D74-BC33-7E02-EB1C77D63567}"/>
              </a:ext>
            </a:extLst>
          </p:cNvPr>
          <p:cNvSpPr>
            <a:spLocks noGrp="1"/>
          </p:cNvSpPr>
          <p:nvPr>
            <p:ph type="sldNum" sz="quarter" idx="7"/>
          </p:nvPr>
        </p:nvSpPr>
        <p:spPr>
          <a:xfrm>
            <a:off x="887473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8" name="Picture 7">
            <a:extLst>
              <a:ext uri="{FF2B5EF4-FFF2-40B4-BE49-F238E27FC236}">
                <a16:creationId xmlns:a16="http://schemas.microsoft.com/office/drawing/2014/main" id="{2EE2D94B-28A4-D766-3E2A-469CB7FE38E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
        <p:nvSpPr>
          <p:cNvPr id="16" name="Holder 2">
            <a:extLst>
              <a:ext uri="{FF2B5EF4-FFF2-40B4-BE49-F238E27FC236}">
                <a16:creationId xmlns:a16="http://schemas.microsoft.com/office/drawing/2014/main" id="{61402B10-AEA1-A31D-67A0-06E5987C874F}"/>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rgbClr val="363A92"/>
                </a:solidFill>
                <a:latin typeface="+mj-lt"/>
                <a:cs typeface="Arial" panose="020B0604020202020204" pitchFamily="34" charset="0"/>
              </a:defRPr>
            </a:lvl1pPr>
          </a:lstStyle>
          <a:p>
            <a:r>
              <a:rPr lang="en-IE" dirty="0"/>
              <a:t>Section Divider Title Goes Here</a:t>
            </a:r>
            <a:endParaRPr dirty="0"/>
          </a:p>
        </p:txBody>
      </p:sp>
      <p:sp>
        <p:nvSpPr>
          <p:cNvPr id="12" name="Freeform: Shape 11">
            <a:extLst>
              <a:ext uri="{FF2B5EF4-FFF2-40B4-BE49-F238E27FC236}">
                <a16:creationId xmlns:a16="http://schemas.microsoft.com/office/drawing/2014/main" id="{0117FB28-8996-1B43-57DB-BF9AE3632DAC}"/>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1372767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ull quote Blue">
    <p:bg>
      <p:bgPr>
        <a:solidFill>
          <a:schemeClr val="accent1"/>
        </a:solidFill>
        <a:effectLst/>
      </p:bgPr>
    </p:bg>
    <p:spTree>
      <p:nvGrpSpPr>
        <p:cNvPr id="1" name=""/>
        <p:cNvGrpSpPr/>
        <p:nvPr/>
      </p:nvGrpSpPr>
      <p:grpSpPr>
        <a:xfrm>
          <a:off x="0" y="0"/>
          <a:ext cx="0" cy="0"/>
          <a:chOff x="0" y="0"/>
          <a:chExt cx="0" cy="0"/>
        </a:xfrm>
      </p:grpSpPr>
      <p:sp>
        <p:nvSpPr>
          <p:cNvPr id="286" name="Freeform: Shape 285">
            <a:extLst>
              <a:ext uri="{FF2B5EF4-FFF2-40B4-BE49-F238E27FC236}">
                <a16:creationId xmlns:a16="http://schemas.microsoft.com/office/drawing/2014/main" id="{78709986-16DE-CBBE-EB88-DE01F826BDAC}"/>
              </a:ext>
            </a:extLst>
          </p:cNvPr>
          <p:cNvSpPr/>
          <p:nvPr userDrawn="1"/>
        </p:nvSpPr>
        <p:spPr>
          <a:xfrm>
            <a:off x="-9437244" y="2971800"/>
            <a:ext cx="23426795" cy="13187276"/>
          </a:xfrm>
          <a:custGeom>
            <a:avLst/>
            <a:gdLst>
              <a:gd name="connsiteX0" fmla="*/ 14393799 w 14393798"/>
              <a:gd name="connsiteY0" fmla="*/ 4051237 h 8102473"/>
              <a:gd name="connsiteX1" fmla="*/ 7196900 w 14393798"/>
              <a:gd name="connsiteY1" fmla="*/ 8102473 h 8102473"/>
              <a:gd name="connsiteX2" fmla="*/ 0 w 14393798"/>
              <a:gd name="connsiteY2" fmla="*/ 4051237 h 8102473"/>
              <a:gd name="connsiteX3" fmla="*/ 7196900 w 14393798"/>
              <a:gd name="connsiteY3" fmla="*/ 0 h 8102473"/>
              <a:gd name="connsiteX4" fmla="*/ 14393799 w 14393798"/>
              <a:gd name="connsiteY4" fmla="*/ 4051237 h 8102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93798" h="8102473">
                <a:moveTo>
                  <a:pt x="14393799" y="4051237"/>
                </a:moveTo>
                <a:cubicBezTo>
                  <a:pt x="14393799" y="6288673"/>
                  <a:pt x="11171637" y="8102473"/>
                  <a:pt x="7196900" y="8102473"/>
                </a:cubicBezTo>
                <a:cubicBezTo>
                  <a:pt x="3222162" y="8102473"/>
                  <a:pt x="0" y="6288673"/>
                  <a:pt x="0" y="4051237"/>
                </a:cubicBezTo>
                <a:cubicBezTo>
                  <a:pt x="0" y="1813801"/>
                  <a:pt x="3222162" y="0"/>
                  <a:pt x="7196900" y="0"/>
                </a:cubicBezTo>
                <a:cubicBezTo>
                  <a:pt x="11171638" y="0"/>
                  <a:pt x="14393799" y="1813801"/>
                  <a:pt x="14393799" y="4051237"/>
                </a:cubicBezTo>
                <a:close/>
              </a:path>
            </a:pathLst>
          </a:custGeom>
          <a:gradFill>
            <a:gsLst>
              <a:gs pos="19000">
                <a:schemeClr val="accent2"/>
              </a:gs>
              <a:gs pos="51000">
                <a:schemeClr val="accent2">
                  <a:alpha val="0"/>
                </a:schemeClr>
              </a:gs>
            </a:gsLst>
            <a:path path="circle">
              <a:fillToRect l="50000" t="50000" r="50000" b="50000"/>
            </a:path>
          </a:gradFill>
          <a:ln w="6350" cap="flat">
            <a:noFill/>
            <a:prstDash val="solid"/>
            <a:miter/>
          </a:ln>
        </p:spPr>
        <p:txBody>
          <a:bodyPr rtlCol="0" anchor="ctr"/>
          <a:lstStyle/>
          <a:p>
            <a:endParaRPr lang="en-GB"/>
          </a:p>
        </p:txBody>
      </p:sp>
      <p:sp>
        <p:nvSpPr>
          <p:cNvPr id="2" name="Holder 2"/>
          <p:cNvSpPr>
            <a:spLocks noGrp="1"/>
          </p:cNvSpPr>
          <p:nvPr>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chemeClr val="bg1"/>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p:ph type="sldNum" sz="quarter" idx="7"/>
          </p:nvPr>
        </p:nvSpPr>
        <p:spPr>
          <a:xfrm>
            <a:off x="886396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p:ph type="body" sz="quarter" idx="12" hasCustomPrompt="1"/>
          </p:nvPr>
        </p:nvSpPr>
        <p:spPr>
          <a:xfrm>
            <a:off x="504470" y="609601"/>
            <a:ext cx="1012791" cy="352060"/>
          </a:xfrm>
          <a:prstGeom prst="roundRect">
            <a:avLst>
              <a:gd name="adj" fmla="val 50000"/>
            </a:avLst>
          </a:prstGeom>
          <a:solidFill>
            <a:schemeClr val="accent2"/>
          </a:solidFill>
        </p:spPr>
        <p:txBody>
          <a:bodyPr anchor="ctr"/>
          <a:lstStyle>
            <a:lvl1pPr algn="ctr">
              <a:defRPr sz="1273">
                <a:solidFill>
                  <a:srgbClr val="363A92"/>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p:ph type="body" sz="quarter" idx="13" hasCustomPrompt="1"/>
          </p:nvPr>
        </p:nvSpPr>
        <p:spPr>
          <a:xfrm>
            <a:off x="504918" y="4665359"/>
            <a:ext cx="4438181" cy="343670"/>
          </a:xfrm>
          <a:prstGeom prst="rect">
            <a:avLst/>
          </a:prstGeom>
        </p:spPr>
        <p:txBody>
          <a:bodyPr anchor="b"/>
          <a:lstStyle>
            <a:lvl1pPr algn="l">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sp>
        <p:nvSpPr>
          <p:cNvPr id="287" name="Freeform: Shape 286">
            <a:extLst>
              <a:ext uri="{FF2B5EF4-FFF2-40B4-BE49-F238E27FC236}">
                <a16:creationId xmlns:a16="http://schemas.microsoft.com/office/drawing/2014/main" id="{4F1B1314-1146-6AAC-0B3E-19921E6AD93B}"/>
              </a:ext>
            </a:extLst>
          </p:cNvPr>
          <p:cNvSpPr/>
          <p:nvPr userDrawn="1"/>
        </p:nvSpPr>
        <p:spPr>
          <a:xfrm>
            <a:off x="2674344" y="4189618"/>
            <a:ext cx="19278600" cy="10852173"/>
          </a:xfrm>
          <a:custGeom>
            <a:avLst/>
            <a:gdLst>
              <a:gd name="connsiteX0" fmla="*/ 13648182 w 13648182"/>
              <a:gd name="connsiteY0" fmla="*/ 3841369 h 7682738"/>
              <a:gd name="connsiteX1" fmla="*/ 6824091 w 13648182"/>
              <a:gd name="connsiteY1" fmla="*/ 7682738 h 7682738"/>
              <a:gd name="connsiteX2" fmla="*/ 0 w 13648182"/>
              <a:gd name="connsiteY2" fmla="*/ 3841369 h 7682738"/>
              <a:gd name="connsiteX3" fmla="*/ 6824091 w 13648182"/>
              <a:gd name="connsiteY3" fmla="*/ 0 h 7682738"/>
              <a:gd name="connsiteX4" fmla="*/ 13648182 w 13648182"/>
              <a:gd name="connsiteY4" fmla="*/ 3841369 h 76827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48182" h="7682738">
                <a:moveTo>
                  <a:pt x="13648182" y="3841369"/>
                </a:moveTo>
                <a:cubicBezTo>
                  <a:pt x="13648182" y="5962898"/>
                  <a:pt x="10592932" y="7682738"/>
                  <a:pt x="6824091" y="7682738"/>
                </a:cubicBezTo>
                <a:cubicBezTo>
                  <a:pt x="3055249" y="7682738"/>
                  <a:pt x="0" y="5962898"/>
                  <a:pt x="0" y="3841369"/>
                </a:cubicBezTo>
                <a:cubicBezTo>
                  <a:pt x="0" y="1719839"/>
                  <a:pt x="3055249" y="0"/>
                  <a:pt x="6824091" y="0"/>
                </a:cubicBezTo>
                <a:cubicBezTo>
                  <a:pt x="10592932" y="0"/>
                  <a:pt x="13648182" y="1719839"/>
                  <a:pt x="13648182" y="3841369"/>
                </a:cubicBezTo>
                <a:close/>
              </a:path>
            </a:pathLst>
          </a:custGeom>
          <a:gradFill>
            <a:gsLst>
              <a:gs pos="10000">
                <a:srgbClr val="8AD6F7"/>
              </a:gs>
              <a:gs pos="49000">
                <a:srgbClr val="8AD6F7">
                  <a:alpha val="0"/>
                </a:srgbClr>
              </a:gs>
            </a:gsLst>
            <a:path path="circle">
              <a:fillToRect l="50000" t="50000" r="50000" b="50000"/>
            </a:path>
          </a:gradFill>
          <a:ln w="6350" cap="flat">
            <a:noFill/>
            <a:prstDash val="solid"/>
            <a:miter/>
          </a:ln>
        </p:spPr>
        <p:txBody>
          <a:bodyPr rtlCol="0" anchor="ctr"/>
          <a:lstStyle/>
          <a:p>
            <a:endParaRPr lang="en-GB"/>
          </a:p>
        </p:txBody>
      </p:sp>
      <p:sp>
        <p:nvSpPr>
          <p:cNvPr id="5" name="Freeform: Shape 4">
            <a:extLst>
              <a:ext uri="{FF2B5EF4-FFF2-40B4-BE49-F238E27FC236}">
                <a16:creationId xmlns:a16="http://schemas.microsoft.com/office/drawing/2014/main" id="{C0352751-1872-1CD1-5081-FF4012D3C9B5}"/>
              </a:ext>
            </a:extLst>
          </p:cNvPr>
          <p:cNvSpPr/>
          <p:nvPr userDrawn="1"/>
        </p:nvSpPr>
        <p:spPr>
          <a:xfrm>
            <a:off x="-9708648" y="-9144000"/>
            <a:ext cx="31632408" cy="25146000"/>
          </a:xfrm>
          <a:custGeom>
            <a:avLst/>
            <a:gdLst>
              <a:gd name="connsiteX0" fmla="*/ 9708048 w 31632408"/>
              <a:gd name="connsiteY0" fmla="*/ 9144000 h 25146000"/>
              <a:gd name="connsiteX1" fmla="*/ 9708048 w 31632408"/>
              <a:gd name="connsiteY1" fmla="*/ 16002000 h 25146000"/>
              <a:gd name="connsiteX2" fmla="*/ 21901248 w 31632408"/>
              <a:gd name="connsiteY2" fmla="*/ 16002000 h 25146000"/>
              <a:gd name="connsiteX3" fmla="*/ 21901248 w 31632408"/>
              <a:gd name="connsiteY3" fmla="*/ 9144000 h 25146000"/>
              <a:gd name="connsiteX4" fmla="*/ 0 w 31632408"/>
              <a:gd name="connsiteY4" fmla="*/ 0 h 25146000"/>
              <a:gd name="connsiteX5" fmla="*/ 31632408 w 31632408"/>
              <a:gd name="connsiteY5" fmla="*/ 0 h 25146000"/>
              <a:gd name="connsiteX6" fmla="*/ 31632408 w 31632408"/>
              <a:gd name="connsiteY6" fmla="*/ 25146000 h 25146000"/>
              <a:gd name="connsiteX7" fmla="*/ 0 w 31632408"/>
              <a:gd name="connsiteY7" fmla="*/ 25146000 h 2514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32408" h="25146000">
                <a:moveTo>
                  <a:pt x="9708048" y="9144000"/>
                </a:moveTo>
                <a:lnTo>
                  <a:pt x="9708048" y="16002000"/>
                </a:lnTo>
                <a:lnTo>
                  <a:pt x="21901248" y="16002000"/>
                </a:lnTo>
                <a:lnTo>
                  <a:pt x="21901248" y="9144000"/>
                </a:lnTo>
                <a:close/>
                <a:moveTo>
                  <a:pt x="0" y="0"/>
                </a:moveTo>
                <a:lnTo>
                  <a:pt x="31632408" y="0"/>
                </a:lnTo>
                <a:lnTo>
                  <a:pt x="31632408" y="25146000"/>
                </a:lnTo>
                <a:lnTo>
                  <a:pt x="0" y="251460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40075565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Pull Quote Light Blue &amp; Green">
    <p:bg>
      <p:bgPr>
        <a:solidFill>
          <a:schemeClr val="accent5"/>
        </a:solidFill>
        <a:effectLst/>
      </p:bgPr>
    </p:bg>
    <p:spTree>
      <p:nvGrpSpPr>
        <p:cNvPr id="1" name=""/>
        <p:cNvGrpSpPr/>
        <p:nvPr/>
      </p:nvGrpSpPr>
      <p:grpSpPr>
        <a:xfrm>
          <a:off x="0" y="0"/>
          <a:ext cx="0" cy="0"/>
          <a:chOff x="0" y="0"/>
          <a:chExt cx="0" cy="0"/>
        </a:xfrm>
      </p:grpSpPr>
      <p:grpSp>
        <p:nvGrpSpPr>
          <p:cNvPr id="8" name="Graphic 38">
            <a:extLst>
              <a:ext uri="{FF2B5EF4-FFF2-40B4-BE49-F238E27FC236}">
                <a16:creationId xmlns:a16="http://schemas.microsoft.com/office/drawing/2014/main" id="{1F104258-7732-4A9E-98DF-F0AE92DF029C}"/>
              </a:ext>
            </a:extLst>
          </p:cNvPr>
          <p:cNvGrpSpPr/>
          <p:nvPr userDrawn="1"/>
        </p:nvGrpSpPr>
        <p:grpSpPr>
          <a:xfrm>
            <a:off x="2363971" y="-4800600"/>
            <a:ext cx="11569023" cy="12755546"/>
            <a:chOff x="3898089" y="-7927802"/>
            <a:chExt cx="19076837" cy="21034840"/>
          </a:xfrm>
        </p:grpSpPr>
        <p:sp>
          <p:nvSpPr>
            <p:cNvPr id="10" name="Freeform: Shape 9">
              <a:extLst>
                <a:ext uri="{FF2B5EF4-FFF2-40B4-BE49-F238E27FC236}">
                  <a16:creationId xmlns:a16="http://schemas.microsoft.com/office/drawing/2014/main" id="{53013346-83B1-8747-4E9B-78A45E3F9B72}"/>
                </a:ext>
              </a:extLst>
            </p:cNvPr>
            <p:cNvSpPr/>
            <p:nvPr/>
          </p:nvSpPr>
          <p:spPr>
            <a:xfrm>
              <a:off x="3898089" y="-265867"/>
              <a:ext cx="13372905" cy="13372905"/>
            </a:xfrm>
            <a:custGeom>
              <a:avLst/>
              <a:gdLst>
                <a:gd name="connsiteX0" fmla="*/ 13372905 w 13372905"/>
                <a:gd name="connsiteY0" fmla="*/ 6686453 h 13372905"/>
                <a:gd name="connsiteX1" fmla="*/ 6686452 w 13372905"/>
                <a:gd name="connsiteY1" fmla="*/ 13372905 h 13372905"/>
                <a:gd name="connsiteX2" fmla="*/ -1 w 13372905"/>
                <a:gd name="connsiteY2" fmla="*/ 6686452 h 13372905"/>
                <a:gd name="connsiteX3" fmla="*/ 6686452 w 13372905"/>
                <a:gd name="connsiteY3" fmla="*/ -1 h 13372905"/>
                <a:gd name="connsiteX4" fmla="*/ 13372905 w 13372905"/>
                <a:gd name="connsiteY4" fmla="*/ 6686453 h 13372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2905" h="13372905">
                  <a:moveTo>
                    <a:pt x="13372905" y="6686453"/>
                  </a:moveTo>
                  <a:cubicBezTo>
                    <a:pt x="13372905" y="10379278"/>
                    <a:pt x="10379278" y="13372905"/>
                    <a:pt x="6686452" y="13372905"/>
                  </a:cubicBezTo>
                  <a:cubicBezTo>
                    <a:pt x="2993626" y="13372905"/>
                    <a:pt x="-1" y="10379278"/>
                    <a:pt x="-1" y="6686452"/>
                  </a:cubicBezTo>
                  <a:cubicBezTo>
                    <a:pt x="-1" y="2993626"/>
                    <a:pt x="2993626" y="-1"/>
                    <a:pt x="6686452" y="-1"/>
                  </a:cubicBezTo>
                  <a:cubicBezTo>
                    <a:pt x="10379278" y="-1"/>
                    <a:pt x="13372905" y="2993626"/>
                    <a:pt x="13372905" y="6686453"/>
                  </a:cubicBezTo>
                  <a:close/>
                </a:path>
              </a:pathLst>
            </a:custGeom>
            <a:gradFill flip="none" rotWithShape="1">
              <a:gsLst>
                <a:gs pos="22000">
                  <a:schemeClr val="accent3"/>
                </a:gs>
                <a:gs pos="88000">
                  <a:srgbClr val="C7E634"/>
                </a:gs>
              </a:gsLst>
              <a:lin ang="8400000" scaled="0"/>
              <a:tileRect/>
            </a:gradFill>
            <a:ln w="10502" cap="flat">
              <a:noFill/>
              <a:prstDash val="solid"/>
              <a:miter/>
            </a:ln>
          </p:spPr>
          <p:txBody>
            <a:bodyPr rtlCol="0" anchor="ctr"/>
            <a:lstStyle/>
            <a:p>
              <a:endParaRPr lang="en-GB"/>
            </a:p>
          </p:txBody>
        </p:sp>
        <p:sp>
          <p:nvSpPr>
            <p:cNvPr id="11" name="Freeform: Shape 10">
              <a:extLst>
                <a:ext uri="{FF2B5EF4-FFF2-40B4-BE49-F238E27FC236}">
                  <a16:creationId xmlns:a16="http://schemas.microsoft.com/office/drawing/2014/main" id="{2F5CD514-47A9-83AD-F9A5-E62C1B578B4B}"/>
                </a:ext>
              </a:extLst>
            </p:cNvPr>
            <p:cNvSpPr/>
            <p:nvPr/>
          </p:nvSpPr>
          <p:spPr>
            <a:xfrm>
              <a:off x="5117073" y="-7927802"/>
              <a:ext cx="17857853" cy="17857853"/>
            </a:xfrm>
            <a:custGeom>
              <a:avLst/>
              <a:gdLst>
                <a:gd name="connsiteX0" fmla="*/ 17857852 w 17857853"/>
                <a:gd name="connsiteY0" fmla="*/ 8928927 h 17857853"/>
                <a:gd name="connsiteX1" fmla="*/ 8928926 w 17857853"/>
                <a:gd name="connsiteY1" fmla="*/ 17857854 h 17857853"/>
                <a:gd name="connsiteX2" fmla="*/ -1 w 17857853"/>
                <a:gd name="connsiteY2" fmla="*/ 8928926 h 17857853"/>
                <a:gd name="connsiteX3" fmla="*/ 8928926 w 17857853"/>
                <a:gd name="connsiteY3" fmla="*/ 0 h 17857853"/>
                <a:gd name="connsiteX4" fmla="*/ 17857852 w 17857853"/>
                <a:gd name="connsiteY4" fmla="*/ 8928927 h 178578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57853" h="17857853">
                  <a:moveTo>
                    <a:pt x="17857852" y="8928927"/>
                  </a:moveTo>
                  <a:cubicBezTo>
                    <a:pt x="17857852" y="13860236"/>
                    <a:pt x="13860236" y="17857854"/>
                    <a:pt x="8928926" y="17857854"/>
                  </a:cubicBezTo>
                  <a:cubicBezTo>
                    <a:pt x="3997616" y="17857854"/>
                    <a:pt x="-1" y="13860236"/>
                    <a:pt x="-1" y="8928926"/>
                  </a:cubicBezTo>
                  <a:cubicBezTo>
                    <a:pt x="-1" y="3997617"/>
                    <a:pt x="3997616" y="0"/>
                    <a:pt x="8928926" y="0"/>
                  </a:cubicBezTo>
                  <a:cubicBezTo>
                    <a:pt x="13860236" y="0"/>
                    <a:pt x="17857852" y="3997616"/>
                    <a:pt x="17857852" y="8928927"/>
                  </a:cubicBezTo>
                  <a:close/>
                </a:path>
              </a:pathLst>
            </a:custGeom>
            <a:gradFill>
              <a:gsLst>
                <a:gs pos="10000">
                  <a:schemeClr val="accent3"/>
                </a:gs>
                <a:gs pos="72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12" name="Freeform: Shape 11">
              <a:extLst>
                <a:ext uri="{FF2B5EF4-FFF2-40B4-BE49-F238E27FC236}">
                  <a16:creationId xmlns:a16="http://schemas.microsoft.com/office/drawing/2014/main" id="{E67C9612-7BDD-0778-AF69-DCBD70396E61}"/>
                </a:ext>
              </a:extLst>
            </p:cNvPr>
            <p:cNvSpPr/>
            <p:nvPr/>
          </p:nvSpPr>
          <p:spPr>
            <a:xfrm>
              <a:off x="5864600" y="-4939903"/>
              <a:ext cx="11882054" cy="11882054"/>
            </a:xfrm>
            <a:custGeom>
              <a:avLst/>
              <a:gdLst>
                <a:gd name="connsiteX0" fmla="*/ 11882054 w 11882054"/>
                <a:gd name="connsiteY0" fmla="*/ 5941028 h 11882054"/>
                <a:gd name="connsiteX1" fmla="*/ 5941027 w 11882054"/>
                <a:gd name="connsiteY1" fmla="*/ 11882055 h 11882054"/>
                <a:gd name="connsiteX2" fmla="*/ -1 w 11882054"/>
                <a:gd name="connsiteY2" fmla="*/ 5941028 h 11882054"/>
                <a:gd name="connsiteX3" fmla="*/ 5941027 w 11882054"/>
                <a:gd name="connsiteY3" fmla="*/ 0 h 11882054"/>
                <a:gd name="connsiteX4" fmla="*/ 11882054 w 11882054"/>
                <a:gd name="connsiteY4" fmla="*/ 5941028 h 11882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82054" h="11882054">
                  <a:moveTo>
                    <a:pt x="11882054" y="5941028"/>
                  </a:moveTo>
                  <a:cubicBezTo>
                    <a:pt x="11882054" y="9222166"/>
                    <a:pt x="9222166" y="11882055"/>
                    <a:pt x="5941027" y="11882055"/>
                  </a:cubicBezTo>
                  <a:cubicBezTo>
                    <a:pt x="2659888" y="11882055"/>
                    <a:pt x="-1" y="9222166"/>
                    <a:pt x="-1" y="5941028"/>
                  </a:cubicBezTo>
                  <a:cubicBezTo>
                    <a:pt x="-1" y="2659889"/>
                    <a:pt x="2659888" y="0"/>
                    <a:pt x="5941027" y="0"/>
                  </a:cubicBezTo>
                  <a:cubicBezTo>
                    <a:pt x="9222165" y="0"/>
                    <a:pt x="11882054" y="2659889"/>
                    <a:pt x="11882054" y="5941028"/>
                  </a:cubicBezTo>
                  <a:close/>
                </a:path>
              </a:pathLst>
            </a:custGeom>
            <a:gradFill>
              <a:gsLst>
                <a:gs pos="10000">
                  <a:schemeClr val="accent3"/>
                </a:gs>
                <a:gs pos="67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9" name="Freeform: Shape 8">
            <a:extLst>
              <a:ext uri="{FF2B5EF4-FFF2-40B4-BE49-F238E27FC236}">
                <a16:creationId xmlns:a16="http://schemas.microsoft.com/office/drawing/2014/main" id="{B6571B33-5BE8-79B6-9FEC-38933B1A7C57}"/>
              </a:ext>
            </a:extLst>
          </p:cNvPr>
          <p:cNvSpPr/>
          <p:nvPr userDrawn="1"/>
        </p:nvSpPr>
        <p:spPr>
          <a:xfrm>
            <a:off x="-4256423" y="-4800600"/>
            <a:ext cx="20704849" cy="16459200"/>
          </a:xfrm>
          <a:custGeom>
            <a:avLst/>
            <a:gdLst>
              <a:gd name="connsiteX0" fmla="*/ 4255824 w 20704849"/>
              <a:gd name="connsiteY0" fmla="*/ 4800600 h 16459200"/>
              <a:gd name="connsiteX1" fmla="*/ 4255824 w 20704849"/>
              <a:gd name="connsiteY1" fmla="*/ 11658600 h 16459200"/>
              <a:gd name="connsiteX2" fmla="*/ 16449024 w 20704849"/>
              <a:gd name="connsiteY2" fmla="*/ 11658600 h 16459200"/>
              <a:gd name="connsiteX3" fmla="*/ 16449024 w 20704849"/>
              <a:gd name="connsiteY3" fmla="*/ 4800600 h 16459200"/>
              <a:gd name="connsiteX4" fmla="*/ 0 w 20704849"/>
              <a:gd name="connsiteY4" fmla="*/ 0 h 16459200"/>
              <a:gd name="connsiteX5" fmla="*/ 20704849 w 20704849"/>
              <a:gd name="connsiteY5" fmla="*/ 0 h 16459200"/>
              <a:gd name="connsiteX6" fmla="*/ 20704849 w 20704849"/>
              <a:gd name="connsiteY6" fmla="*/ 16459200 h 16459200"/>
              <a:gd name="connsiteX7" fmla="*/ 0 w 20704849"/>
              <a:gd name="connsiteY7" fmla="*/ 16459200 h 1645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04849" h="16459200">
                <a:moveTo>
                  <a:pt x="4255824" y="4800600"/>
                </a:moveTo>
                <a:lnTo>
                  <a:pt x="4255824" y="11658600"/>
                </a:lnTo>
                <a:lnTo>
                  <a:pt x="16449024" y="11658600"/>
                </a:lnTo>
                <a:lnTo>
                  <a:pt x="16449024" y="4800600"/>
                </a:lnTo>
                <a:close/>
                <a:moveTo>
                  <a:pt x="0" y="0"/>
                </a:moveTo>
                <a:lnTo>
                  <a:pt x="20704849" y="0"/>
                </a:lnTo>
                <a:lnTo>
                  <a:pt x="20704849" y="16459200"/>
                </a:lnTo>
                <a:lnTo>
                  <a:pt x="0" y="164592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2" name="Holder 2"/>
          <p:cNvSpPr>
            <a:spLocks noGrp="1"/>
          </p:cNvSpPr>
          <p:nvPr userDrawn="1">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rgbClr val="363A92"/>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userDrawn="1">
            <p:ph type="sldNum" sz="quarter" idx="7"/>
          </p:nvPr>
        </p:nvSpPr>
        <p:spPr>
          <a:xfrm>
            <a:off x="886432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userDrawn="1">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userDrawn="1">
            <p:ph type="body" sz="quarter" idx="12" hasCustomPrompt="1"/>
          </p:nvPr>
        </p:nvSpPr>
        <p:spPr>
          <a:xfrm>
            <a:off x="504470" y="609601"/>
            <a:ext cx="1012791" cy="352060"/>
          </a:xfrm>
          <a:prstGeom prst="roundRect">
            <a:avLst>
              <a:gd name="adj" fmla="val 50000"/>
            </a:avLst>
          </a:prstGeom>
          <a:solidFill>
            <a:schemeClr val="accent1"/>
          </a:solidFill>
        </p:spPr>
        <p:txBody>
          <a:bodyPr anchor="ctr"/>
          <a:lstStyle>
            <a:lvl1pPr algn="ctr">
              <a:defRPr sz="1273">
                <a:solidFill>
                  <a:schemeClr val="bg1"/>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userDrawn="1">
            <p:ph type="body" sz="quarter" idx="13" hasCustomPrompt="1"/>
          </p:nvPr>
        </p:nvSpPr>
        <p:spPr>
          <a:xfrm>
            <a:off x="504918" y="4665359"/>
            <a:ext cx="4438181" cy="343670"/>
          </a:xfrm>
          <a:prstGeom prst="rect">
            <a:avLst/>
          </a:prstGeom>
        </p:spPr>
        <p:txBody>
          <a:bodyPr anchor="b"/>
          <a:lstStyle>
            <a:lvl1pPr algn="l">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pic>
        <p:nvPicPr>
          <p:cNvPr id="4" name="Picture 3">
            <a:extLst>
              <a:ext uri="{FF2B5EF4-FFF2-40B4-BE49-F238E27FC236}">
                <a16:creationId xmlns:a16="http://schemas.microsoft.com/office/drawing/2014/main" id="{17EF8FB9-E4B7-3102-A32E-22B30CCEE206}"/>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2483034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6096000" y="2309208"/>
            <a:ext cx="5499108" cy="2239587"/>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Add Thank you</a:t>
            </a:r>
            <a:endParaRPr dirty="0"/>
          </a:p>
        </p:txBody>
      </p:sp>
      <p:sp>
        <p:nvSpPr>
          <p:cNvPr id="4" name="Freeform: Shape 3">
            <a:extLst>
              <a:ext uri="{FF2B5EF4-FFF2-40B4-BE49-F238E27FC236}">
                <a16:creationId xmlns:a16="http://schemas.microsoft.com/office/drawing/2014/main" id="{E1D18C04-5041-4FEA-59C4-023CD8DAE662}"/>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cxnSp>
        <p:nvCxnSpPr>
          <p:cNvPr id="6" name="Straight Connector 5">
            <a:extLst>
              <a:ext uri="{FF2B5EF4-FFF2-40B4-BE49-F238E27FC236}">
                <a16:creationId xmlns:a16="http://schemas.microsoft.com/office/drawing/2014/main" id="{4A7440D5-3706-5929-23B4-CE4A8D125E7B}"/>
              </a:ext>
            </a:extLst>
          </p:cNvPr>
          <p:cNvCxnSpPr>
            <a:cxnSpLocks/>
          </p:cNvCxnSpPr>
          <p:nvPr userDrawn="1"/>
        </p:nvCxnSpPr>
        <p:spPr>
          <a:xfrm>
            <a:off x="354000" y="5645152"/>
            <a:ext cx="11484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Graphic 8">
            <a:extLst>
              <a:ext uri="{FF2B5EF4-FFF2-40B4-BE49-F238E27FC236}">
                <a16:creationId xmlns:a16="http://schemas.microsoft.com/office/drawing/2014/main" id="{95178EF9-D910-FA63-3C55-FAD978D47816}"/>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0" y="5931383"/>
            <a:ext cx="12192000" cy="926617"/>
          </a:xfrm>
          <a:prstGeom prst="rect">
            <a:avLst/>
          </a:prstGeom>
        </p:spPr>
      </p:pic>
    </p:spTree>
    <p:extLst>
      <p:ext uri="{BB962C8B-B14F-4D97-AF65-F5344CB8AC3E}">
        <p14:creationId xmlns:p14="http://schemas.microsoft.com/office/powerpoint/2010/main" val="24880537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8" name="Picture 287">
            <a:extLst>
              <a:ext uri="{FF2B5EF4-FFF2-40B4-BE49-F238E27FC236}">
                <a16:creationId xmlns:a16="http://schemas.microsoft.com/office/drawing/2014/main" id="{332B9E3F-BC93-25A0-C1FD-3DFA3E4687CD}"/>
              </a:ext>
            </a:extLst>
          </p:cNvPr>
          <p:cNvPicPr>
            <a:picLocks noChangeAspect="1"/>
          </p:cNvPicPr>
          <p:nvPr userDrawn="1"/>
        </p:nvPicPr>
        <p:blipFill>
          <a:blip>
            <a:extLst>
              <a:ext uri="{96DAC541-7B7A-43D3-8B79-37D633B846F1}">
                <asvg:svgBlip xmlns:asvg="http://schemas.microsoft.com/office/drawing/2016/SVG/main" r:embed="rId24"/>
              </a:ext>
            </a:extLst>
          </a:blip>
          <a:srcRect/>
          <a:stretch/>
        </p:blipFill>
        <p:spPr>
          <a:xfrm>
            <a:off x="10702032" y="333080"/>
            <a:ext cx="985498" cy="262039"/>
          </a:xfrm>
          <a:prstGeom prst="rect">
            <a:avLst/>
          </a:prstGeom>
        </p:spPr>
      </p:pic>
      <p:sp>
        <p:nvSpPr>
          <p:cNvPr id="289" name="Title Placeholder 288">
            <a:extLst>
              <a:ext uri="{FF2B5EF4-FFF2-40B4-BE49-F238E27FC236}">
                <a16:creationId xmlns:a16="http://schemas.microsoft.com/office/drawing/2014/main" id="{D580A401-53F8-EF6C-DB1D-326643A22652}"/>
              </a:ext>
            </a:extLst>
          </p:cNvPr>
          <p:cNvSpPr>
            <a:spLocks noGrp="1"/>
          </p:cNvSpPr>
          <p:nvPr userDrawn="1">
            <p:ph type="title"/>
          </p:nvPr>
        </p:nvSpPr>
        <p:spPr>
          <a:xfrm>
            <a:off x="504469" y="471704"/>
            <a:ext cx="5591531" cy="856798"/>
          </a:xfrm>
          <a:prstGeom prst="rect">
            <a:avLst/>
          </a:prstGeom>
        </p:spPr>
        <p:txBody>
          <a:bodyPr vert="horz" lIns="0" tIns="0" rIns="0" bIns="0" rtlCol="0" anchor="ctr">
            <a:normAutofit/>
          </a:bodyPr>
          <a:lstStyle/>
          <a:p>
            <a:r>
              <a:rPr lang="en-US" dirty="0"/>
              <a:t>Page title goes here</a:t>
            </a:r>
            <a:endParaRPr lang="en-GB" dirty="0"/>
          </a:p>
        </p:txBody>
      </p:sp>
      <p:sp>
        <p:nvSpPr>
          <p:cNvPr id="290" name="Text Placeholder 289">
            <a:extLst>
              <a:ext uri="{FF2B5EF4-FFF2-40B4-BE49-F238E27FC236}">
                <a16:creationId xmlns:a16="http://schemas.microsoft.com/office/drawing/2014/main" id="{FE9BEEC8-3359-A4E6-D164-0797EBC22DAF}"/>
              </a:ext>
            </a:extLst>
          </p:cNvPr>
          <p:cNvSpPr>
            <a:spLocks noGrp="1"/>
          </p:cNvSpPr>
          <p:nvPr userDrawn="1">
            <p:ph type="body" idx="1"/>
          </p:nvPr>
        </p:nvSpPr>
        <p:spPr>
          <a:xfrm>
            <a:off x="504469" y="1572261"/>
            <a:ext cx="11182705" cy="4346416"/>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1" name="Date Placeholder 290">
            <a:extLst>
              <a:ext uri="{FF2B5EF4-FFF2-40B4-BE49-F238E27FC236}">
                <a16:creationId xmlns:a16="http://schemas.microsoft.com/office/drawing/2014/main" id="{10F94D1C-992C-8E20-F272-7F8747032356}"/>
              </a:ext>
            </a:extLst>
          </p:cNvPr>
          <p:cNvSpPr>
            <a:spLocks noGrp="1"/>
          </p:cNvSpPr>
          <p:nvPr userDrawn="1">
            <p:ph type="dt" sz="half" idx="2"/>
          </p:nvPr>
        </p:nvSpPr>
        <p:spPr>
          <a:xfrm>
            <a:off x="9753600" y="6206296"/>
            <a:ext cx="1219200" cy="360000"/>
          </a:xfrm>
          <a:prstGeom prst="rect">
            <a:avLst/>
          </a:prstGeom>
        </p:spPr>
        <p:txBody>
          <a:bodyPr vert="horz" lIns="0" tIns="0" rIns="0" bIns="0" rtlCol="0" anchor="b" anchorCtr="0"/>
          <a:lstStyle>
            <a:lvl1pPr algn="l">
              <a:defRPr sz="1200">
                <a:solidFill>
                  <a:schemeClr val="accent1"/>
                </a:solidFill>
              </a:defRPr>
            </a:lvl1pPr>
          </a:lstStyle>
          <a:p>
            <a:pPr algn="ctr"/>
            <a:r>
              <a:rPr lang="en-GB" dirty="0"/>
              <a:t>May 2025</a:t>
            </a:r>
          </a:p>
        </p:txBody>
      </p:sp>
      <p:sp>
        <p:nvSpPr>
          <p:cNvPr id="292" name="Footer Placeholder 291">
            <a:extLst>
              <a:ext uri="{FF2B5EF4-FFF2-40B4-BE49-F238E27FC236}">
                <a16:creationId xmlns:a16="http://schemas.microsoft.com/office/drawing/2014/main" id="{975D1B8B-0D5D-F878-48DB-90B36F1B457E}"/>
              </a:ext>
            </a:extLst>
          </p:cNvPr>
          <p:cNvSpPr>
            <a:spLocks noGrp="1"/>
          </p:cNvSpPr>
          <p:nvPr userDrawn="1">
            <p:ph type="ftr" sz="quarter" idx="3"/>
          </p:nvPr>
        </p:nvSpPr>
        <p:spPr>
          <a:xfrm>
            <a:off x="6096000" y="6206296"/>
            <a:ext cx="3429000" cy="360000"/>
          </a:xfrm>
          <a:prstGeom prst="rect">
            <a:avLst/>
          </a:prstGeom>
        </p:spPr>
        <p:txBody>
          <a:bodyPr vert="horz" lIns="0" tIns="0" rIns="0" bIns="0" rtlCol="0" anchor="b" anchorCtr="0"/>
          <a:lstStyle>
            <a:lvl1pPr algn="r">
              <a:defRPr sz="1200">
                <a:solidFill>
                  <a:schemeClr val="accent1"/>
                </a:solidFill>
              </a:defRPr>
            </a:lvl1pPr>
          </a:lstStyle>
          <a:p>
            <a:endParaRPr lang="en-GB" dirty="0"/>
          </a:p>
        </p:txBody>
      </p:sp>
      <p:sp>
        <p:nvSpPr>
          <p:cNvPr id="293" name="Slide Number Placeholder 292">
            <a:extLst>
              <a:ext uri="{FF2B5EF4-FFF2-40B4-BE49-F238E27FC236}">
                <a16:creationId xmlns:a16="http://schemas.microsoft.com/office/drawing/2014/main" id="{7C800FF4-D93B-AF38-B311-4DFDA3EE5636}"/>
              </a:ext>
            </a:extLst>
          </p:cNvPr>
          <p:cNvSpPr>
            <a:spLocks noGrp="1"/>
          </p:cNvSpPr>
          <p:nvPr userDrawn="1">
            <p:ph type="sldNum" sz="quarter" idx="4"/>
          </p:nvPr>
        </p:nvSpPr>
        <p:spPr>
          <a:xfrm>
            <a:off x="11049000" y="6206296"/>
            <a:ext cx="638530" cy="360000"/>
          </a:xfrm>
          <a:prstGeom prst="rect">
            <a:avLst/>
          </a:prstGeom>
        </p:spPr>
        <p:txBody>
          <a:bodyPr vert="horz" lIns="0" tIns="0" rIns="0" bIns="0" rtlCol="0" anchor="b" anchorCtr="0"/>
          <a:lstStyle>
            <a:lvl1pPr algn="r">
              <a:defRPr sz="1200">
                <a:solidFill>
                  <a:schemeClr val="accent1"/>
                </a:solidFill>
              </a:defRPr>
            </a:lvl1pPr>
          </a:lstStyle>
          <a:p>
            <a:fld id="{F4FB2FA0-B311-4FD1-A6C3-B0014DBF514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77" r:id="rId2"/>
    <p:sldLayoutId id="2147483678" r:id="rId3"/>
    <p:sldLayoutId id="2147483670" r:id="rId4"/>
    <p:sldLayoutId id="2147483671" r:id="rId5"/>
    <p:sldLayoutId id="2147483672" r:id="rId6"/>
    <p:sldLayoutId id="2147483673" r:id="rId7"/>
    <p:sldLayoutId id="2147483674" r:id="rId8"/>
    <p:sldLayoutId id="2147483697" r:id="rId9"/>
    <p:sldLayoutId id="2147483686" r:id="rId10"/>
    <p:sldLayoutId id="2147483680" r:id="rId11"/>
    <p:sldLayoutId id="2147483687" r:id="rId12"/>
    <p:sldLayoutId id="2147483688" r:id="rId13"/>
    <p:sldLayoutId id="2147483689" r:id="rId14"/>
    <p:sldLayoutId id="2147483690" r:id="rId15"/>
    <p:sldLayoutId id="2147483691" r:id="rId16"/>
    <p:sldLayoutId id="2147483692" r:id="rId17"/>
    <p:sldLayoutId id="2147483693" r:id="rId18"/>
    <p:sldLayoutId id="2147483694" r:id="rId19"/>
    <p:sldLayoutId id="2147483695" r:id="rId20"/>
    <p:sldLayoutId id="2147483696" r:id="rId21"/>
    <p:sldLayoutId id="2147483698" r:id="rId22"/>
  </p:sldLayoutIdLst>
  <p:txStyles>
    <p:titleStyle>
      <a:lvl1pPr eaLnBrk="1" hangingPunct="1">
        <a:defRPr sz="3300">
          <a:solidFill>
            <a:schemeClr val="accent1"/>
          </a:solidFill>
          <a:latin typeface="+mj-lt"/>
          <a:ea typeface="+mj-ea"/>
          <a:cs typeface="+mj-cs"/>
        </a:defRPr>
      </a:lvl1pPr>
    </p:titleStyle>
    <p:bodyStyle>
      <a:lvl1pPr marL="0" eaLnBrk="1" hangingPunct="1">
        <a:defRPr sz="1450">
          <a:solidFill>
            <a:schemeClr val="accent1"/>
          </a:solidFill>
          <a:latin typeface="+mn-lt"/>
          <a:ea typeface="+mn-ea"/>
          <a:cs typeface="+mn-cs"/>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bodyStyle>
    <p:otherStyle>
      <a:lvl1pPr marL="0" eaLnBrk="1" hangingPunct="1">
        <a:defRPr>
          <a:latin typeface="+mn-lt"/>
          <a:ea typeface="+mn-ea"/>
          <a:cs typeface="+mn-cs"/>
        </a:defRPr>
      </a:lvl1pPr>
      <a:lvl2pPr marL="277246" eaLnBrk="1" hangingPunct="1">
        <a:defRPr>
          <a:latin typeface="+mn-lt"/>
          <a:ea typeface="+mn-ea"/>
          <a:cs typeface="+mn-cs"/>
        </a:defRPr>
      </a:lvl2pPr>
      <a:lvl3pPr marL="554492" eaLnBrk="1" hangingPunct="1">
        <a:defRPr>
          <a:latin typeface="+mn-lt"/>
          <a:ea typeface="+mn-ea"/>
          <a:cs typeface="+mn-cs"/>
        </a:defRPr>
      </a:lvl3pPr>
      <a:lvl4pPr marL="831738" eaLnBrk="1" hangingPunct="1">
        <a:defRPr>
          <a:latin typeface="+mn-lt"/>
          <a:ea typeface="+mn-ea"/>
          <a:cs typeface="+mn-cs"/>
        </a:defRPr>
      </a:lvl4pPr>
      <a:lvl5pPr marL="1108984" eaLnBrk="1" hangingPunct="1">
        <a:defRPr>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896" userDrawn="1">
          <p15:clr>
            <a:srgbClr val="F26B43"/>
          </p15:clr>
        </p15:guide>
        <p15:guide id="4" pos="2630" userDrawn="1">
          <p15:clr>
            <a:srgbClr val="F26B43"/>
          </p15:clr>
        </p15:guide>
        <p15:guide id="5" pos="3427" userDrawn="1">
          <p15:clr>
            <a:srgbClr val="F26B43"/>
          </p15:clr>
        </p15:guide>
        <p15:guide id="6" pos="318" userDrawn="1">
          <p15:clr>
            <a:srgbClr val="F26B43"/>
          </p15:clr>
        </p15:guide>
        <p15:guide id="7" pos="736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22.xml"/><Relationship Id="rId4" Type="http://schemas.openxmlformats.org/officeDocument/2006/relationships/image" Target="../media/image11.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13.jpe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94" name="Image 7">
            <a:extLst>
              <a:ext uri="{FF2B5EF4-FFF2-40B4-BE49-F238E27FC236}">
                <a16:creationId xmlns:a16="http://schemas.microsoft.com/office/drawing/2014/main" id="{07482F98-2FC7-FD26-C3AB-4C18F6151EA4}"/>
              </a:ext>
            </a:extLst>
          </p:cNvPr>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50630" y="1174686"/>
            <a:ext cx="2090738" cy="858837"/>
          </a:xfrm>
          <a:prstGeom prst="rect">
            <a:avLst/>
          </a:prstGeom>
          <a:noFill/>
          <a:extLst>
            <a:ext uri="{909E8E84-426E-40DD-AFC4-6F175D3DCCD1}">
              <a14:hiddenFill xmlns:a14="http://schemas.microsoft.com/office/drawing/2010/main">
                <a:solidFill>
                  <a:srgbClr val="FFFFFF"/>
                </a:solidFill>
              </a14:hiddenFill>
            </a:ext>
          </a:extLst>
        </p:spPr>
      </p:pic>
      <p:pic>
        <p:nvPicPr>
          <p:cNvPr id="3093" name="Image 8">
            <a:extLst>
              <a:ext uri="{FF2B5EF4-FFF2-40B4-BE49-F238E27FC236}">
                <a16:creationId xmlns:a16="http://schemas.microsoft.com/office/drawing/2014/main" id="{E20A11ED-55EF-0A59-8097-07AF248B04CC}"/>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0555" y="2344482"/>
            <a:ext cx="750888" cy="91757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23">
            <a:extLst>
              <a:ext uri="{FF2B5EF4-FFF2-40B4-BE49-F238E27FC236}">
                <a16:creationId xmlns:a16="http://schemas.microsoft.com/office/drawing/2014/main" id="{87CBC0B9-5382-BCF8-1F84-CE69DDACD83D}"/>
              </a:ext>
            </a:extLst>
          </p:cNvPr>
          <p:cNvSpPr>
            <a:spLocks noChangeArrowheads="1"/>
          </p:cNvSpPr>
          <p:nvPr/>
        </p:nvSpPr>
        <p:spPr bwMode="auto">
          <a:xfrm>
            <a:off x="3050134" y="620688"/>
            <a:ext cx="6091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ea typeface="SDCC Sans" pitchFamily="2" charset="0"/>
                <a:cs typeface="SDCC Sans" pitchFamily="2" charset="0"/>
              </a:rPr>
              <a:t>COMHAIRLE CONTAE ÁTHA CLIATH THEAS SOUTH DUBLIN COUNTY COUNCIL</a:t>
            </a:r>
            <a:endParaRPr kumimoji="0" lang="en-IE"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IE" altLang="en-US" sz="1800" b="0" i="0" u="none" strike="noStrike" cap="none" normalizeH="0" baseline="0" dirty="0">
              <a:ln>
                <a:noFill/>
              </a:ln>
              <a:solidFill>
                <a:schemeClr val="tx1"/>
              </a:solidFill>
              <a:effectLst/>
              <a:latin typeface="Arial" panose="020B0604020202020204" pitchFamily="34" charset="0"/>
            </a:endParaRPr>
          </a:p>
        </p:txBody>
      </p:sp>
      <p:sp>
        <p:nvSpPr>
          <p:cNvPr id="17" name="Rectangle 24">
            <a:extLst>
              <a:ext uri="{FF2B5EF4-FFF2-40B4-BE49-F238E27FC236}">
                <a16:creationId xmlns:a16="http://schemas.microsoft.com/office/drawing/2014/main" id="{15B5AC74-12B7-0ECF-100E-95E242DA0F66}"/>
              </a:ext>
            </a:extLst>
          </p:cNvPr>
          <p:cNvSpPr>
            <a:spLocks noChangeArrowheads="1"/>
          </p:cNvSpPr>
          <p:nvPr/>
        </p:nvSpPr>
        <p:spPr bwMode="auto">
          <a:xfrm>
            <a:off x="9867386" y="1373907"/>
            <a:ext cx="184731"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en-US" altLang="en-US" sz="1100" b="0" i="0" u="none" strike="noStrike" cap="none" normalizeH="0" baseline="0">
                <a:ln>
                  <a:noFill/>
                </a:ln>
                <a:solidFill>
                  <a:schemeClr val="tx1"/>
                </a:solidFill>
                <a:effectLst/>
                <a:latin typeface="Arial" panose="020B0604020202020204" pitchFamily="34" charset="0"/>
                <a:ea typeface="SDCC Sans" pitchFamily="2" charset="0"/>
                <a:cs typeface="SDCC Sans" pitchFamily="2"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 name="TextBox 20">
            <a:extLst>
              <a:ext uri="{FF2B5EF4-FFF2-40B4-BE49-F238E27FC236}">
                <a16:creationId xmlns:a16="http://schemas.microsoft.com/office/drawing/2014/main" id="{74A289AB-57D9-9ED6-3331-09E1DFE75822}"/>
              </a:ext>
            </a:extLst>
          </p:cNvPr>
          <p:cNvSpPr txBox="1"/>
          <p:nvPr/>
        </p:nvSpPr>
        <p:spPr>
          <a:xfrm>
            <a:off x="2927648" y="3558985"/>
            <a:ext cx="6624736" cy="1754326"/>
          </a:xfrm>
          <a:prstGeom prst="rect">
            <a:avLst/>
          </a:prstGeom>
          <a:noFill/>
        </p:spPr>
        <p:txBody>
          <a:bodyPr wrap="square" rtlCol="0">
            <a:spAutoFit/>
          </a:bodyPr>
          <a:lstStyle/>
          <a:p>
            <a:pPr algn="ctr"/>
            <a:r>
              <a:rPr lang="en-US" sz="1800" b="1" u="sng" dirty="0"/>
              <a:t>MEETING OF Lucan, Palmerstown, North Clondalkin </a:t>
            </a:r>
          </a:p>
          <a:p>
            <a:pPr algn="ctr"/>
            <a:r>
              <a:rPr lang="en-GB" sz="1800" b="1" u="sng" dirty="0"/>
              <a:t>Area Committee</a:t>
            </a:r>
            <a:endParaRPr lang="en-IE" sz="1800" dirty="0"/>
          </a:p>
          <a:p>
            <a:pPr algn="ctr"/>
            <a:endParaRPr lang="en-IE" dirty="0"/>
          </a:p>
          <a:p>
            <a:pPr algn="ctr"/>
            <a:r>
              <a:rPr lang="en-US" sz="1800" b="1" u="sng" dirty="0"/>
              <a:t>26 May 2026</a:t>
            </a:r>
          </a:p>
          <a:p>
            <a:pPr algn="ctr"/>
            <a:endParaRPr lang="en-US" sz="1800" b="1" u="sng" dirty="0"/>
          </a:p>
          <a:p>
            <a:pPr algn="ctr"/>
            <a:r>
              <a:rPr lang="en-US" sz="1800" b="1" u="sng" dirty="0"/>
              <a:t>Arts </a:t>
            </a:r>
            <a:r>
              <a:rPr lang="en-US" sz="1800" b="1" u="sng" dirty="0" err="1"/>
              <a:t>Programme</a:t>
            </a:r>
            <a:r>
              <a:rPr lang="en-US" sz="1800" b="1" u="sng" dirty="0"/>
              <a:t> Update</a:t>
            </a:r>
            <a:endParaRPr lang="en-IE" dirty="0"/>
          </a:p>
        </p:txBody>
      </p:sp>
    </p:spTree>
    <p:extLst>
      <p:ext uri="{BB962C8B-B14F-4D97-AF65-F5344CB8AC3E}">
        <p14:creationId xmlns:p14="http://schemas.microsoft.com/office/powerpoint/2010/main" val="3409426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241BB-59EA-A1A3-46CF-4A5994096217}"/>
              </a:ext>
            </a:extLst>
          </p:cNvPr>
          <p:cNvSpPr>
            <a:spLocks noGrp="1"/>
          </p:cNvSpPr>
          <p:nvPr>
            <p:ph type="ctrTitle"/>
          </p:nvPr>
        </p:nvSpPr>
        <p:spPr>
          <a:xfrm>
            <a:off x="4894609" y="1189414"/>
            <a:ext cx="6700065" cy="4479175"/>
          </a:xfrm>
        </p:spPr>
        <p:txBody>
          <a:bodyPr/>
          <a:lstStyle/>
          <a:p>
            <a:r>
              <a:rPr lang="en-US" dirty="0"/>
              <a:t>SDCC </a:t>
            </a:r>
            <a:br>
              <a:rPr lang="en-US" dirty="0"/>
            </a:br>
            <a:r>
              <a:rPr lang="en-US" dirty="0"/>
              <a:t>Arts Office May ACM Report</a:t>
            </a:r>
          </a:p>
        </p:txBody>
      </p:sp>
      <p:sp>
        <p:nvSpPr>
          <p:cNvPr id="3" name="Text Placeholder 2">
            <a:extLst>
              <a:ext uri="{FF2B5EF4-FFF2-40B4-BE49-F238E27FC236}">
                <a16:creationId xmlns:a16="http://schemas.microsoft.com/office/drawing/2014/main" id="{86033DE9-FC18-E1FB-2675-20D9FBCB756C}"/>
              </a:ext>
            </a:extLst>
          </p:cNvPr>
          <p:cNvSpPr>
            <a:spLocks noGrp="1"/>
          </p:cNvSpPr>
          <p:nvPr>
            <p:ph type="body" sz="quarter" idx="10"/>
          </p:nvPr>
        </p:nvSpPr>
        <p:spPr/>
        <p:txBody>
          <a:bodyPr>
            <a:normAutofit/>
          </a:bodyPr>
          <a:lstStyle/>
          <a:p>
            <a:r>
              <a:rPr lang="en-US" dirty="0"/>
              <a:t>Created by</a:t>
            </a:r>
            <a:br>
              <a:rPr lang="en-US" dirty="0"/>
            </a:br>
            <a:r>
              <a:rPr lang="en-US" dirty="0"/>
              <a:t>Arts Office</a:t>
            </a:r>
          </a:p>
        </p:txBody>
      </p:sp>
      <p:sp>
        <p:nvSpPr>
          <p:cNvPr id="4" name="Text Placeholder 3">
            <a:extLst>
              <a:ext uri="{FF2B5EF4-FFF2-40B4-BE49-F238E27FC236}">
                <a16:creationId xmlns:a16="http://schemas.microsoft.com/office/drawing/2014/main" id="{0D97371B-86FF-CF4D-6BCE-AD0FE91F864C}"/>
              </a:ext>
            </a:extLst>
          </p:cNvPr>
          <p:cNvSpPr>
            <a:spLocks noGrp="1"/>
          </p:cNvSpPr>
          <p:nvPr>
            <p:ph type="body" sz="quarter" idx="11"/>
          </p:nvPr>
        </p:nvSpPr>
        <p:spPr/>
        <p:txBody>
          <a:bodyPr>
            <a:normAutofit/>
          </a:bodyPr>
          <a:lstStyle/>
          <a:p>
            <a:r>
              <a:rPr lang="en-US" dirty="0"/>
              <a:t>Presented by</a:t>
            </a:r>
            <a:br>
              <a:rPr lang="en-US" dirty="0"/>
            </a:br>
            <a:r>
              <a:rPr lang="en-US" dirty="0"/>
              <a:t>Gerry Horan</a:t>
            </a:r>
          </a:p>
        </p:txBody>
      </p:sp>
      <p:sp>
        <p:nvSpPr>
          <p:cNvPr id="6" name="Date Placeholder 5">
            <a:extLst>
              <a:ext uri="{FF2B5EF4-FFF2-40B4-BE49-F238E27FC236}">
                <a16:creationId xmlns:a16="http://schemas.microsoft.com/office/drawing/2014/main" id="{241CC73E-20C9-2029-3F14-55629BD99A8A}"/>
              </a:ext>
            </a:extLst>
          </p:cNvPr>
          <p:cNvSpPr>
            <a:spLocks noGrp="1"/>
          </p:cNvSpPr>
          <p:nvPr>
            <p:ph type="dt" sz="half" idx="13"/>
          </p:nvPr>
        </p:nvSpPr>
        <p:spPr>
          <a:xfrm>
            <a:off x="319626" y="6206296"/>
            <a:ext cx="1167862" cy="360000"/>
          </a:xfrm>
        </p:spPr>
        <p:txBody>
          <a:bodyPr/>
          <a:lstStyle/>
          <a:p>
            <a:pPr algn="ctr"/>
            <a:r>
              <a:rPr lang="en-GB" dirty="0"/>
              <a:t>MAY 2026</a:t>
            </a:r>
          </a:p>
        </p:txBody>
      </p:sp>
    </p:spTree>
    <p:extLst>
      <p:ext uri="{BB962C8B-B14F-4D97-AF65-F5344CB8AC3E}">
        <p14:creationId xmlns:p14="http://schemas.microsoft.com/office/powerpoint/2010/main" val="193055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6BC497D-C7E3-80F9-BDD1-159DF3A8FC3D}"/>
              </a:ext>
            </a:extLst>
          </p:cNvPr>
          <p:cNvSpPr>
            <a:spLocks noGrp="1"/>
          </p:cNvSpPr>
          <p:nvPr/>
        </p:nvSpPr>
        <p:spPr>
          <a:xfrm>
            <a:off x="641590" y="498656"/>
            <a:ext cx="6311610" cy="856798"/>
          </a:xfrm>
          <a:prstGeom prst="rect">
            <a:avLst/>
          </a:prstGeom>
        </p:spPr>
        <p:txBody>
          <a:bodyPr vert="horz" lIns="0" tIns="0" rIns="0" bIns="0" rtlCol="0" anchor="ctr">
            <a:normAutofit/>
          </a:bodyPr>
          <a:lstStyle>
            <a:lvl1pPr eaLnBrk="1" hangingPunct="1">
              <a:defRPr sz="3275" b="0" i="0">
                <a:solidFill>
                  <a:schemeClr val="bg1"/>
                </a:solidFill>
                <a:latin typeface="+mn-lt"/>
                <a:ea typeface="+mj-ea"/>
                <a:cs typeface="Arial" panose="020B0604020202020204" pitchFamily="34" charset="0"/>
              </a:defRPr>
            </a:lvl1pPr>
          </a:lstStyle>
          <a:p>
            <a:pPr>
              <a:lnSpc>
                <a:spcPct val="90000"/>
              </a:lnSpc>
            </a:pPr>
            <a:r>
              <a:rPr lang="en-GB" sz="3000" dirty="0" err="1"/>
              <a:t>Cruinniú</a:t>
            </a:r>
            <a:r>
              <a:rPr lang="en-GB" sz="3000" dirty="0"/>
              <a:t> </a:t>
            </a:r>
            <a:r>
              <a:rPr lang="en-GB" sz="3000" dirty="0" err="1"/>
              <a:t>na</a:t>
            </a:r>
            <a:r>
              <a:rPr lang="en-GB" sz="3000" dirty="0"/>
              <a:t> </a:t>
            </a:r>
            <a:r>
              <a:rPr lang="en-GB" sz="3000" dirty="0" err="1"/>
              <a:t>nÓg</a:t>
            </a:r>
            <a:r>
              <a:rPr lang="en-GB" sz="3000" dirty="0"/>
              <a:t> @ </a:t>
            </a:r>
            <a:r>
              <a:rPr lang="en-GB" sz="3000" dirty="0" err="1"/>
              <a:t>Ruaille</a:t>
            </a:r>
            <a:r>
              <a:rPr lang="en-GB" sz="3000" dirty="0"/>
              <a:t> </a:t>
            </a:r>
            <a:r>
              <a:rPr lang="en-GB" sz="3000" dirty="0" err="1"/>
              <a:t>Buaille</a:t>
            </a:r>
            <a:r>
              <a:rPr lang="en-GB" sz="3000" dirty="0"/>
              <a:t> Music Village in Lucan House</a:t>
            </a:r>
            <a:endParaRPr lang="en-IE" sz="3000" dirty="0"/>
          </a:p>
        </p:txBody>
      </p:sp>
      <p:sp>
        <p:nvSpPr>
          <p:cNvPr id="6" name="Text Placeholder 6">
            <a:extLst>
              <a:ext uri="{FF2B5EF4-FFF2-40B4-BE49-F238E27FC236}">
                <a16:creationId xmlns:a16="http://schemas.microsoft.com/office/drawing/2014/main" id="{DFDB26AC-A797-390C-D27E-BF5E66F6D540}"/>
              </a:ext>
            </a:extLst>
          </p:cNvPr>
          <p:cNvSpPr>
            <a:spLocks noGrp="1"/>
          </p:cNvSpPr>
          <p:nvPr/>
        </p:nvSpPr>
        <p:spPr>
          <a:xfrm>
            <a:off x="641590" y="1556792"/>
            <a:ext cx="5454410" cy="5094729"/>
          </a:xfrm>
          <a:prstGeom prst="rect">
            <a:avLst/>
          </a:prstGeom>
        </p:spPr>
        <p:txBody>
          <a:bodyPr vert="horz" lIns="0" tIns="0" rIns="0" bIns="0" rtlCol="0">
            <a:noAutofit/>
          </a:bodyPr>
          <a:lstStyle>
            <a:lvl1pPr marL="0" eaLnBrk="1" hangingPunct="1">
              <a:spcAft>
                <a:spcPts val="1092"/>
              </a:spcAft>
              <a:defRPr sz="1455">
                <a:solidFill>
                  <a:schemeClr val="bg1"/>
                </a:solidFill>
                <a:latin typeface="+mn-lt"/>
                <a:ea typeface="+mn-ea"/>
                <a:cs typeface="Arial" panose="020B0604020202020204" pitchFamily="34" charset="0"/>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a:lstStyle>
          <a:p>
            <a:r>
              <a:rPr lang="en-GB" sz="1400" i="1" dirty="0"/>
              <a:t>A</a:t>
            </a:r>
            <a:r>
              <a:rPr lang="en-GB" sz="1600" i="1" dirty="0"/>
              <a:t> full day of free events will take place across South Dublin this June 6</a:t>
            </a:r>
            <a:r>
              <a:rPr lang="en-GB" sz="1600" i="1" baseline="30000" dirty="0"/>
              <a:t>th</a:t>
            </a:r>
            <a:r>
              <a:rPr lang="en-GB" sz="1600" i="1" dirty="0"/>
              <a:t> for </a:t>
            </a:r>
            <a:r>
              <a:rPr lang="en-GB" sz="1600" i="1" dirty="0" err="1"/>
              <a:t>Cruinniú</a:t>
            </a:r>
            <a:r>
              <a:rPr lang="en-GB" sz="1600" i="1" dirty="0"/>
              <a:t> </a:t>
            </a:r>
            <a:r>
              <a:rPr lang="en-GB" sz="1600" i="1" dirty="0" err="1"/>
              <a:t>na</a:t>
            </a:r>
            <a:r>
              <a:rPr lang="en-GB" sz="1600" i="1" dirty="0"/>
              <a:t> </a:t>
            </a:r>
            <a:r>
              <a:rPr lang="en-GB" sz="1600" i="1" dirty="0" err="1"/>
              <a:t>nÓg</a:t>
            </a:r>
            <a:r>
              <a:rPr lang="en-GB" sz="1600" i="1" dirty="0"/>
              <a:t>: our national day of free creativity for children and young people.</a:t>
            </a:r>
          </a:p>
          <a:p>
            <a:r>
              <a:rPr lang="en-GB" sz="1600" dirty="0"/>
              <a:t>Events at Lucan House will include Ceol in Colour, </a:t>
            </a:r>
            <a:r>
              <a:rPr lang="en-GB" sz="1600" dirty="0" err="1"/>
              <a:t>Ruaille</a:t>
            </a:r>
            <a:r>
              <a:rPr lang="en-GB" sz="1600" dirty="0"/>
              <a:t> </a:t>
            </a:r>
            <a:r>
              <a:rPr lang="en-GB" sz="1600" dirty="0" err="1"/>
              <a:t>Buaille</a:t>
            </a:r>
            <a:r>
              <a:rPr lang="en-GB" sz="1600" dirty="0"/>
              <a:t> Meet the Performers, Tumble Circus, The </a:t>
            </a:r>
            <a:r>
              <a:rPr lang="en-GB" sz="1600" dirty="0" err="1"/>
              <a:t>Whistleblast</a:t>
            </a:r>
            <a:r>
              <a:rPr lang="en-GB" sz="1600" dirty="0"/>
              <a:t> Quartet and the Mobile Library will be there throughout the day. </a:t>
            </a:r>
          </a:p>
          <a:p>
            <a:r>
              <a:rPr lang="en-GB" sz="1600" dirty="0"/>
              <a:t>SDCC libraries, including Lucan and North Clondalkin, will host “Pass the Dance” events where children can learn some new dance moves, and be part of creating a new dance. </a:t>
            </a:r>
            <a:br>
              <a:rPr lang="en-GB" sz="1600" dirty="0"/>
            </a:br>
            <a:br>
              <a:rPr lang="en-GB" sz="1600" dirty="0"/>
            </a:br>
            <a:r>
              <a:rPr lang="en-GB" sz="1600" dirty="0"/>
              <a:t>We strongly encourage children from across the county to come along to any of the 40 free events taking place in South Dublin this year all, it’s a wonderful opportunity to try something new and creative. All events are live for booking from 18</a:t>
            </a:r>
            <a:r>
              <a:rPr lang="en-GB" sz="1600" baseline="30000" dirty="0"/>
              <a:t>th</a:t>
            </a:r>
            <a:r>
              <a:rPr lang="en-GB" sz="1600" dirty="0"/>
              <a:t> May at https://cruinniu.gov.ie</a:t>
            </a:r>
          </a:p>
        </p:txBody>
      </p:sp>
      <p:pic>
        <p:nvPicPr>
          <p:cNvPr id="9" name="Graphic 8">
            <a:extLst>
              <a:ext uri="{FF2B5EF4-FFF2-40B4-BE49-F238E27FC236}">
                <a16:creationId xmlns:a16="http://schemas.microsoft.com/office/drawing/2014/main" id="{E2D39124-6BDE-5EDD-DA50-DF236FE03A39}"/>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940791" y="490811"/>
            <a:ext cx="1609619" cy="1851432"/>
          </a:xfrm>
          <a:prstGeom prst="rect">
            <a:avLst/>
          </a:prstGeom>
        </p:spPr>
      </p:pic>
      <p:pic>
        <p:nvPicPr>
          <p:cNvPr id="2" name="Picture 1">
            <a:extLst>
              <a:ext uri="{FF2B5EF4-FFF2-40B4-BE49-F238E27FC236}">
                <a16:creationId xmlns:a16="http://schemas.microsoft.com/office/drawing/2014/main" id="{FBDEFCA2-1D0E-E7A9-1D94-6B09C2FF49DC}"/>
              </a:ext>
            </a:extLst>
          </p:cNvPr>
          <p:cNvPicPr>
            <a:picLocks noChangeAspect="1"/>
          </p:cNvPicPr>
          <p:nvPr/>
        </p:nvPicPr>
        <p:blipFill>
          <a:blip r:embed="rId4"/>
          <a:stretch>
            <a:fillRect/>
          </a:stretch>
        </p:blipFill>
        <p:spPr>
          <a:xfrm>
            <a:off x="6291115" y="2564904"/>
            <a:ext cx="5247141" cy="3707980"/>
          </a:xfrm>
          <a:prstGeom prst="rect">
            <a:avLst/>
          </a:prstGeom>
        </p:spPr>
      </p:pic>
    </p:spTree>
    <p:extLst>
      <p:ext uri="{BB962C8B-B14F-4D97-AF65-F5344CB8AC3E}">
        <p14:creationId xmlns:p14="http://schemas.microsoft.com/office/powerpoint/2010/main" val="2406541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CB300-EF00-D5D3-44FF-1378BA5D9F42}"/>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3B4226BF-9506-798B-1FDD-DB008E2B00D3}"/>
              </a:ext>
            </a:extLst>
          </p:cNvPr>
          <p:cNvSpPr>
            <a:spLocks noGrp="1"/>
          </p:cNvSpPr>
          <p:nvPr>
            <p:ph type="title"/>
          </p:nvPr>
        </p:nvSpPr>
        <p:spPr>
          <a:xfrm>
            <a:off x="1799692" y="611640"/>
            <a:ext cx="8592616" cy="856798"/>
          </a:xfrm>
        </p:spPr>
        <p:txBody>
          <a:bodyPr>
            <a:normAutofit fontScale="90000"/>
          </a:bodyPr>
          <a:lstStyle/>
          <a:p>
            <a:pPr algn="ctr"/>
            <a:r>
              <a:rPr lang="en-GB" b="1" dirty="0"/>
              <a:t>Artist Workspace &amp; Practical Needs Survey 2026</a:t>
            </a:r>
          </a:p>
        </p:txBody>
      </p:sp>
      <p:sp>
        <p:nvSpPr>
          <p:cNvPr id="6" name="Text Placeholder 6">
            <a:extLst>
              <a:ext uri="{FF2B5EF4-FFF2-40B4-BE49-F238E27FC236}">
                <a16:creationId xmlns:a16="http://schemas.microsoft.com/office/drawing/2014/main" id="{3BF4AC5A-650B-1C06-E65A-7FC5EDE8415E}"/>
              </a:ext>
            </a:extLst>
          </p:cNvPr>
          <p:cNvSpPr>
            <a:spLocks noGrp="1"/>
          </p:cNvSpPr>
          <p:nvPr/>
        </p:nvSpPr>
        <p:spPr>
          <a:xfrm>
            <a:off x="983432" y="1952836"/>
            <a:ext cx="3168352" cy="2952328"/>
          </a:xfrm>
          <a:prstGeom prst="rect">
            <a:avLst/>
          </a:prstGeom>
        </p:spPr>
        <p:txBody>
          <a:bodyPr vert="horz" lIns="0" tIns="0" rIns="0" bIns="0" rtlCol="0">
            <a:noAutofit/>
          </a:bodyPr>
          <a:lstStyle>
            <a:lvl1pPr marL="0" eaLnBrk="1" hangingPunct="1">
              <a:spcAft>
                <a:spcPts val="1092"/>
              </a:spcAft>
              <a:defRPr sz="1455">
                <a:solidFill>
                  <a:schemeClr val="bg1"/>
                </a:solidFill>
                <a:latin typeface="+mn-lt"/>
                <a:ea typeface="+mn-ea"/>
                <a:cs typeface="Arial" panose="020B0604020202020204" pitchFamily="34" charset="0"/>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a:lstStyle>
          <a:p>
            <a:r>
              <a:rPr lang="en-GB" sz="2000" dirty="0"/>
              <a:t>The Arts Office recently ran a survey to understand the practical needs of artist requirements, establish what resources are currently available, and what gaps exist in these areas within South Dublin. </a:t>
            </a:r>
          </a:p>
          <a:p>
            <a:r>
              <a:rPr lang="en-GB" sz="2000" dirty="0"/>
              <a:t>72 responses were received from artists living in South Dublin from the following areas:</a:t>
            </a:r>
          </a:p>
          <a:p>
            <a:pPr marL="285750" indent="-285750">
              <a:buFont typeface="Arial" panose="020B0604020202020204" pitchFamily="34" charset="0"/>
              <a:buChar char="•"/>
            </a:pPr>
            <a:endParaRPr lang="en-GB" sz="2000" dirty="0"/>
          </a:p>
        </p:txBody>
      </p:sp>
      <p:graphicFrame>
        <p:nvGraphicFramePr>
          <p:cNvPr id="2" name="Chart 1">
            <a:extLst>
              <a:ext uri="{FF2B5EF4-FFF2-40B4-BE49-F238E27FC236}">
                <a16:creationId xmlns:a16="http://schemas.microsoft.com/office/drawing/2014/main" id="{94681FCF-259F-F2B6-7241-AEC3586ECA6C}"/>
              </a:ext>
            </a:extLst>
          </p:cNvPr>
          <p:cNvGraphicFramePr>
            <a:graphicFrameLocks/>
          </p:cNvGraphicFramePr>
          <p:nvPr>
            <p:extLst>
              <p:ext uri="{D42A27DB-BD31-4B8C-83A1-F6EECF244321}">
                <p14:modId xmlns:p14="http://schemas.microsoft.com/office/powerpoint/2010/main" val="2185803677"/>
              </p:ext>
            </p:extLst>
          </p:nvPr>
        </p:nvGraphicFramePr>
        <p:xfrm>
          <a:off x="4439816" y="1468438"/>
          <a:ext cx="7488832" cy="51289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27929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1BCC0-4099-D5BB-6633-2B7228DD49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C0C170-2029-08E2-965D-9F7B39D24CBB}"/>
              </a:ext>
            </a:extLst>
          </p:cNvPr>
          <p:cNvSpPr>
            <a:spLocks noGrp="1"/>
          </p:cNvSpPr>
          <p:nvPr>
            <p:ph type="title"/>
          </p:nvPr>
        </p:nvSpPr>
        <p:spPr>
          <a:xfrm>
            <a:off x="1799692" y="656487"/>
            <a:ext cx="8592616" cy="856798"/>
          </a:xfrm>
        </p:spPr>
        <p:txBody>
          <a:bodyPr>
            <a:normAutofit fontScale="90000"/>
          </a:bodyPr>
          <a:lstStyle/>
          <a:p>
            <a:pPr algn="ctr"/>
            <a:r>
              <a:rPr lang="en-GB" b="1" dirty="0"/>
              <a:t>Artist Workspace &amp; Practical Needs Survey 2026</a:t>
            </a:r>
          </a:p>
        </p:txBody>
      </p:sp>
      <p:graphicFrame>
        <p:nvGraphicFramePr>
          <p:cNvPr id="4" name="Chart 3">
            <a:extLst>
              <a:ext uri="{FF2B5EF4-FFF2-40B4-BE49-F238E27FC236}">
                <a16:creationId xmlns:a16="http://schemas.microsoft.com/office/drawing/2014/main" id="{E1B03343-ABF3-981A-917B-1DEA9EE3F12C}"/>
              </a:ext>
            </a:extLst>
          </p:cNvPr>
          <p:cNvGraphicFramePr>
            <a:graphicFrameLocks/>
          </p:cNvGraphicFramePr>
          <p:nvPr>
            <p:extLst>
              <p:ext uri="{D42A27DB-BD31-4B8C-83A1-F6EECF244321}">
                <p14:modId xmlns:p14="http://schemas.microsoft.com/office/powerpoint/2010/main" val="1922987404"/>
              </p:ext>
            </p:extLst>
          </p:nvPr>
        </p:nvGraphicFramePr>
        <p:xfrm>
          <a:off x="1604665" y="1700808"/>
          <a:ext cx="8982670" cy="4204965"/>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6">
            <a:extLst>
              <a:ext uri="{FF2B5EF4-FFF2-40B4-BE49-F238E27FC236}">
                <a16:creationId xmlns:a16="http://schemas.microsoft.com/office/drawing/2014/main" id="{28F2E67E-3097-43F3-2402-EBD2BB7F2703}"/>
              </a:ext>
            </a:extLst>
          </p:cNvPr>
          <p:cNvSpPr>
            <a:spLocks noGrp="1"/>
          </p:cNvSpPr>
          <p:nvPr/>
        </p:nvSpPr>
        <p:spPr>
          <a:xfrm>
            <a:off x="2234407" y="6093296"/>
            <a:ext cx="8352928" cy="448810"/>
          </a:xfrm>
          <a:prstGeom prst="rect">
            <a:avLst/>
          </a:prstGeom>
        </p:spPr>
        <p:txBody>
          <a:bodyPr vert="horz" lIns="0" tIns="0" rIns="0" bIns="0" rtlCol="0">
            <a:noAutofit/>
          </a:bodyPr>
          <a:lstStyle>
            <a:lvl1pPr marL="0" eaLnBrk="1" hangingPunct="1">
              <a:spcAft>
                <a:spcPts val="1092"/>
              </a:spcAft>
              <a:defRPr sz="1455">
                <a:solidFill>
                  <a:schemeClr val="bg1"/>
                </a:solidFill>
                <a:latin typeface="+mn-lt"/>
                <a:ea typeface="+mn-ea"/>
                <a:cs typeface="Arial" panose="020B0604020202020204" pitchFamily="34" charset="0"/>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a:lstStyle>
          <a:p>
            <a:pPr algn="r"/>
            <a:r>
              <a:rPr lang="en-GB" sz="1400" dirty="0"/>
              <a:t>*Other artforms listed included Socially-engaged art practice, Resin Art, Mixed Media, Fiber Art, Netsuke, Comedy, Community Engagement, Installation, and Education &amp; Workshops</a:t>
            </a:r>
          </a:p>
        </p:txBody>
      </p:sp>
    </p:spTree>
    <p:extLst>
      <p:ext uri="{BB962C8B-B14F-4D97-AF65-F5344CB8AC3E}">
        <p14:creationId xmlns:p14="http://schemas.microsoft.com/office/powerpoint/2010/main" val="3183609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85AA6-59E3-8A95-A55E-131DE970D6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EB7A04-D0EB-BFCF-E0CC-B2518397BC28}"/>
              </a:ext>
            </a:extLst>
          </p:cNvPr>
          <p:cNvSpPr>
            <a:spLocks noGrp="1"/>
          </p:cNvSpPr>
          <p:nvPr>
            <p:ph type="title"/>
          </p:nvPr>
        </p:nvSpPr>
        <p:spPr>
          <a:xfrm>
            <a:off x="1799692" y="476672"/>
            <a:ext cx="8592616" cy="856798"/>
          </a:xfrm>
        </p:spPr>
        <p:txBody>
          <a:bodyPr>
            <a:normAutofit fontScale="90000"/>
          </a:bodyPr>
          <a:lstStyle/>
          <a:p>
            <a:pPr algn="ctr"/>
            <a:r>
              <a:rPr lang="en-GB" b="1" dirty="0"/>
              <a:t>Artist Workspace &amp; Practical Needs Survey 2026</a:t>
            </a:r>
          </a:p>
        </p:txBody>
      </p:sp>
      <p:sp>
        <p:nvSpPr>
          <p:cNvPr id="3" name="Text Placeholder 6">
            <a:extLst>
              <a:ext uri="{FF2B5EF4-FFF2-40B4-BE49-F238E27FC236}">
                <a16:creationId xmlns:a16="http://schemas.microsoft.com/office/drawing/2014/main" id="{B24A6589-57F1-8AB4-4651-E4775531BAFC}"/>
              </a:ext>
            </a:extLst>
          </p:cNvPr>
          <p:cNvSpPr>
            <a:spLocks noGrp="1"/>
          </p:cNvSpPr>
          <p:nvPr/>
        </p:nvSpPr>
        <p:spPr>
          <a:xfrm>
            <a:off x="983432" y="1556792"/>
            <a:ext cx="10369152" cy="4248472"/>
          </a:xfrm>
          <a:prstGeom prst="rect">
            <a:avLst/>
          </a:prstGeom>
        </p:spPr>
        <p:txBody>
          <a:bodyPr vert="horz" lIns="0" tIns="0" rIns="0" bIns="0" rtlCol="0">
            <a:noAutofit/>
          </a:bodyPr>
          <a:lstStyle>
            <a:lvl1pPr marL="0" eaLnBrk="1" hangingPunct="1">
              <a:spcAft>
                <a:spcPts val="1092"/>
              </a:spcAft>
              <a:defRPr sz="1455">
                <a:solidFill>
                  <a:schemeClr val="bg1"/>
                </a:solidFill>
                <a:latin typeface="+mn-lt"/>
                <a:ea typeface="+mn-ea"/>
                <a:cs typeface="Arial" panose="020B0604020202020204" pitchFamily="34" charset="0"/>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a:lstStyle>
          <a:p>
            <a:r>
              <a:rPr lang="en-GB" sz="1800" dirty="0"/>
              <a:t>This survey highlights the need for the development of more affordable and accessible workspaces for artists in South Dublin. </a:t>
            </a:r>
          </a:p>
          <a:p>
            <a:r>
              <a:rPr lang="en-GB" sz="1800" dirty="0"/>
              <a:t>Some key statistics from the survey regarding workspaces include:</a:t>
            </a:r>
          </a:p>
          <a:p>
            <a:pPr marL="285750" indent="-285750">
              <a:buFont typeface="Arial" panose="020B0604020202020204" pitchFamily="34" charset="0"/>
              <a:buChar char="•"/>
            </a:pPr>
            <a:r>
              <a:rPr lang="en-GB" sz="1800" b="1" dirty="0"/>
              <a:t>63% of respondents </a:t>
            </a:r>
            <a:r>
              <a:rPr lang="en-GB" sz="1800" dirty="0"/>
              <a:t>stated</a:t>
            </a:r>
            <a:r>
              <a:rPr lang="en-GB" sz="1800" b="1" dirty="0"/>
              <a:t> </a:t>
            </a:r>
            <a:r>
              <a:rPr lang="en-GB" sz="1800" dirty="0"/>
              <a:t>that they currently undertake their arts practice from home</a:t>
            </a:r>
          </a:p>
          <a:p>
            <a:pPr marL="285750" indent="-285750">
              <a:buFont typeface="Arial" panose="020B0604020202020204" pitchFamily="34" charset="0"/>
              <a:buChar char="•"/>
            </a:pPr>
            <a:r>
              <a:rPr lang="en-GB" sz="1800" b="1" dirty="0"/>
              <a:t>49% of respondents </a:t>
            </a:r>
            <a:r>
              <a:rPr lang="en-GB" sz="1800" dirty="0"/>
              <a:t>stated they are either somewhat or very dissatisfied with the current workspace</a:t>
            </a:r>
          </a:p>
          <a:p>
            <a:pPr marL="285750" indent="-285750">
              <a:buFont typeface="Arial" panose="020B0604020202020204" pitchFamily="34" charset="0"/>
              <a:buChar char="•"/>
            </a:pPr>
            <a:r>
              <a:rPr lang="en-GB" sz="1800" b="1" dirty="0"/>
              <a:t>89% of respondents </a:t>
            </a:r>
            <a:r>
              <a:rPr lang="en-GB" sz="1800" dirty="0"/>
              <a:t>said that it was either very important or somewhat important that their workspace allows for public engagement. This included open studios, exhibition, performance and workshop spaces, and space for collaboration with other artists</a:t>
            </a:r>
          </a:p>
          <a:p>
            <a:pPr marL="285750" indent="-285750">
              <a:buFont typeface="Arial" panose="020B0604020202020204" pitchFamily="34" charset="0"/>
              <a:buChar char="•"/>
            </a:pPr>
            <a:r>
              <a:rPr lang="en-GB" sz="1800" b="1" dirty="0"/>
              <a:t>61% of respondents </a:t>
            </a:r>
            <a:r>
              <a:rPr lang="en-GB" sz="1800" dirty="0"/>
              <a:t>stated their ideal workspace would be between 1km and 5km from home</a:t>
            </a:r>
          </a:p>
          <a:p>
            <a:pPr marL="285750" indent="-285750">
              <a:buFont typeface="Arial" panose="020B0604020202020204" pitchFamily="34" charset="0"/>
              <a:buChar char="•"/>
            </a:pPr>
            <a:r>
              <a:rPr lang="en-GB" sz="1800" b="1" dirty="0"/>
              <a:t>56% of respondents </a:t>
            </a:r>
            <a:r>
              <a:rPr lang="en-GB" sz="1800" dirty="0"/>
              <a:t>said that it was very important to have flexibility in their workspace including out of hours access, adaptable spaces, and short/long-term leases</a:t>
            </a:r>
          </a:p>
          <a:p>
            <a:pPr marL="285750" indent="-285750">
              <a:buFont typeface="Arial" panose="020B0604020202020204" pitchFamily="34" charset="0"/>
              <a:buChar char="•"/>
            </a:pPr>
            <a:r>
              <a:rPr lang="en-GB" sz="1800" b="1" dirty="0"/>
              <a:t>Secure storage </a:t>
            </a:r>
            <a:r>
              <a:rPr lang="en-GB" sz="1800" dirty="0"/>
              <a:t>was highlighted as the most essential element of their workspace (</a:t>
            </a:r>
            <a:r>
              <a:rPr lang="en-GB" sz="1800" b="1" dirty="0"/>
              <a:t>28% of respondents</a:t>
            </a:r>
            <a:r>
              <a:rPr lang="en-GB" sz="1800" dirty="0"/>
              <a:t>)</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GB" sz="1600" dirty="0"/>
          </a:p>
        </p:txBody>
      </p:sp>
    </p:spTree>
    <p:extLst>
      <p:ext uri="{BB962C8B-B14F-4D97-AF65-F5344CB8AC3E}">
        <p14:creationId xmlns:p14="http://schemas.microsoft.com/office/powerpoint/2010/main" val="1628311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8956D-E0DE-21D6-0A46-F82E5463DF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E4FC46-56C3-A8F1-A4B8-338F91C0527A}"/>
              </a:ext>
            </a:extLst>
          </p:cNvPr>
          <p:cNvSpPr>
            <a:spLocks noGrp="1"/>
          </p:cNvSpPr>
          <p:nvPr>
            <p:ph type="title"/>
          </p:nvPr>
        </p:nvSpPr>
        <p:spPr>
          <a:xfrm>
            <a:off x="1799691" y="649740"/>
            <a:ext cx="8592616" cy="856798"/>
          </a:xfrm>
        </p:spPr>
        <p:txBody>
          <a:bodyPr>
            <a:normAutofit fontScale="90000"/>
          </a:bodyPr>
          <a:lstStyle/>
          <a:p>
            <a:pPr algn="ctr"/>
            <a:r>
              <a:rPr lang="en-GB" b="1" dirty="0"/>
              <a:t>Artist Workspace &amp; Practical Needs Survey 2026</a:t>
            </a:r>
          </a:p>
        </p:txBody>
      </p:sp>
      <p:pic>
        <p:nvPicPr>
          <p:cNvPr id="5" name="Picture 4">
            <a:extLst>
              <a:ext uri="{FF2B5EF4-FFF2-40B4-BE49-F238E27FC236}">
                <a16:creationId xmlns:a16="http://schemas.microsoft.com/office/drawing/2014/main" id="{C4605DC0-DBC4-FE36-DA34-2407745B1D2E}"/>
              </a:ext>
            </a:extLst>
          </p:cNvPr>
          <p:cNvPicPr>
            <a:picLocks noChangeAspect="1"/>
          </p:cNvPicPr>
          <p:nvPr/>
        </p:nvPicPr>
        <p:blipFill>
          <a:blip r:embed="rId3"/>
          <a:stretch>
            <a:fillRect/>
          </a:stretch>
        </p:blipFill>
        <p:spPr>
          <a:xfrm>
            <a:off x="953134" y="2626876"/>
            <a:ext cx="10285730" cy="2311554"/>
          </a:xfrm>
          <a:prstGeom prst="rect">
            <a:avLst/>
          </a:prstGeom>
        </p:spPr>
      </p:pic>
      <p:sp>
        <p:nvSpPr>
          <p:cNvPr id="7" name="TextBox 6">
            <a:extLst>
              <a:ext uri="{FF2B5EF4-FFF2-40B4-BE49-F238E27FC236}">
                <a16:creationId xmlns:a16="http://schemas.microsoft.com/office/drawing/2014/main" id="{DDF6FDF1-82D7-73E0-775B-4D37ED4BDE05}"/>
              </a:ext>
            </a:extLst>
          </p:cNvPr>
          <p:cNvSpPr txBox="1"/>
          <p:nvPr/>
        </p:nvSpPr>
        <p:spPr>
          <a:xfrm>
            <a:off x="2783631" y="1484784"/>
            <a:ext cx="6624736" cy="923330"/>
          </a:xfrm>
          <a:prstGeom prst="rect">
            <a:avLst/>
          </a:prstGeom>
          <a:noFill/>
        </p:spPr>
        <p:txBody>
          <a:bodyPr wrap="square">
            <a:spAutoFit/>
          </a:bodyPr>
          <a:lstStyle/>
          <a:p>
            <a:pPr algn="ctr"/>
            <a:r>
              <a:rPr lang="en-IE" dirty="0">
                <a:solidFill>
                  <a:schemeClr val="bg1"/>
                </a:solidFill>
                <a:latin typeface="+mn-lt"/>
              </a:rPr>
              <a:t>When asked if you could design your ideal workspace in South Dublin County, what would it include that is missing today, the following answers rated highly:</a:t>
            </a:r>
          </a:p>
        </p:txBody>
      </p:sp>
      <p:sp>
        <p:nvSpPr>
          <p:cNvPr id="8" name="TextBox 7">
            <a:extLst>
              <a:ext uri="{FF2B5EF4-FFF2-40B4-BE49-F238E27FC236}">
                <a16:creationId xmlns:a16="http://schemas.microsoft.com/office/drawing/2014/main" id="{2EE45152-1A94-6888-E702-0D164F1DE379}"/>
              </a:ext>
            </a:extLst>
          </p:cNvPr>
          <p:cNvSpPr txBox="1"/>
          <p:nvPr/>
        </p:nvSpPr>
        <p:spPr>
          <a:xfrm>
            <a:off x="2784400" y="5157192"/>
            <a:ext cx="6624736" cy="923330"/>
          </a:xfrm>
          <a:prstGeom prst="rect">
            <a:avLst/>
          </a:prstGeom>
          <a:noFill/>
        </p:spPr>
        <p:txBody>
          <a:bodyPr wrap="square">
            <a:spAutoFit/>
          </a:bodyPr>
          <a:lstStyle/>
          <a:p>
            <a:pPr algn="ctr"/>
            <a:r>
              <a:rPr lang="en-GB" dirty="0">
                <a:solidFill>
                  <a:schemeClr val="bg1"/>
                </a:solidFill>
                <a:latin typeface="+mn-lt"/>
              </a:rPr>
              <a:t>T</a:t>
            </a:r>
            <a:r>
              <a:rPr lang="en-IE" dirty="0">
                <a:solidFill>
                  <a:schemeClr val="bg1"/>
                </a:solidFill>
                <a:latin typeface="+mn-lt"/>
              </a:rPr>
              <a:t>he Arts Office will use these results as part of the development of the current Arts Infrastructure Strategy and Arts Development Strategy. </a:t>
            </a:r>
          </a:p>
        </p:txBody>
      </p:sp>
    </p:spTree>
    <p:extLst>
      <p:ext uri="{BB962C8B-B14F-4D97-AF65-F5344CB8AC3E}">
        <p14:creationId xmlns:p14="http://schemas.microsoft.com/office/powerpoint/2010/main" val="1346374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A988A62-34D2-BA2F-EDF0-1C9ABC4C5CCB}"/>
              </a:ext>
            </a:extLst>
          </p:cNvPr>
          <p:cNvSpPr>
            <a:spLocks noGrp="1"/>
          </p:cNvSpPr>
          <p:nvPr>
            <p:ph type="ctrTitle"/>
          </p:nvPr>
        </p:nvSpPr>
        <p:spPr>
          <a:xfrm>
            <a:off x="6096000" y="2869104"/>
            <a:ext cx="5499108" cy="1119794"/>
          </a:xfrm>
        </p:spPr>
        <p:txBody>
          <a:bodyPr/>
          <a:lstStyle/>
          <a:p>
            <a:r>
              <a:rPr lang="en-GB" dirty="0"/>
              <a:t>Thank you</a:t>
            </a:r>
          </a:p>
        </p:txBody>
      </p:sp>
    </p:spTree>
    <p:extLst>
      <p:ext uri="{BB962C8B-B14F-4D97-AF65-F5344CB8AC3E}">
        <p14:creationId xmlns:p14="http://schemas.microsoft.com/office/powerpoint/2010/main" val="2377547267"/>
      </p:ext>
    </p:extLst>
  </p:cSld>
  <p:clrMapOvr>
    <a:masterClrMapping/>
  </p:clrMapOvr>
</p:sld>
</file>

<file path=ppt/theme/theme1.xml><?xml version="1.0" encoding="utf-8"?>
<a:theme xmlns:a="http://schemas.openxmlformats.org/drawingml/2006/main" name="SDCC Master">
  <a:themeElements>
    <a:clrScheme name="Custom 2">
      <a:dk1>
        <a:srgbClr val="000000"/>
      </a:dk1>
      <a:lt1>
        <a:srgbClr val="FFFFFF"/>
      </a:lt1>
      <a:dk2>
        <a:srgbClr val="271B5B"/>
      </a:dk2>
      <a:lt2>
        <a:srgbClr val="BFC2C7"/>
      </a:lt2>
      <a:accent1>
        <a:srgbClr val="363A92"/>
      </a:accent1>
      <a:accent2>
        <a:srgbClr val="F26959"/>
      </a:accent2>
      <a:accent3>
        <a:srgbClr val="79D750"/>
      </a:accent3>
      <a:accent4>
        <a:srgbClr val="9D7EB8"/>
      </a:accent4>
      <a:accent5>
        <a:srgbClr val="7DA6D7"/>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DCC_presentation_template Updated.potx" id="{809AE0C1-FB5C-4E8E-BCFD-4BFD462B0860}" vid="{0323FABC-5CF3-46D9-93D9-E0827CAEE19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SDCC_presentation_template Updated</Template>
  <TotalTime>766</TotalTime>
  <Words>1146</Words>
  <Application>Microsoft Office PowerPoint</Application>
  <PresentationFormat>Widescreen</PresentationFormat>
  <Paragraphs>80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SDCC Master</vt:lpstr>
      <vt:lpstr>PowerPoint Presentation</vt:lpstr>
      <vt:lpstr>SDCC  Arts Office May ACM Report</vt:lpstr>
      <vt:lpstr>PowerPoint Presentation</vt:lpstr>
      <vt:lpstr>Artist Workspace &amp; Practical Needs Survey 2026</vt:lpstr>
      <vt:lpstr>Artist Workspace &amp; Practical Needs Survey 2026</vt:lpstr>
      <vt:lpstr>Artist Workspace &amp; Practical Needs Survey 2026</vt:lpstr>
      <vt:lpstr>Artist Workspace &amp; Practical Needs Survey 2026</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Declan Healy</dc:creator>
  <cp:lastModifiedBy>Dylan Hayes</cp:lastModifiedBy>
  <cp:revision>105</cp:revision>
  <cp:lastPrinted>2026-01-26T10:22:29Z</cp:lastPrinted>
  <dcterms:created xsi:type="dcterms:W3CDTF">2025-05-27T21:24:40Z</dcterms:created>
  <dcterms:modified xsi:type="dcterms:W3CDTF">2026-05-20T14:53:41Z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2025-05-09T00:00:00Z</vt:filetime>
  </property>
  <property fmtid="{D5CDD505-2E9C-101B-9397-08002B2CF9AE}" pid="3" name="Creator">
    <vt:lpwstr>Adobe Illustrator 29.4 (Macintosh)</vt:lpwstr>
  </property>
  <property fmtid="{D5CDD505-2E9C-101B-9397-08002B2CF9AE}" pid="4" name="LastSaved">
    <vt:filetime>2025-05-09T00:00:00Z</vt:filetime>
  </property>
  <property fmtid="{D5CDD505-2E9C-101B-9397-08002B2CF9AE}" pid="5" name="Producer">
    <vt:lpwstr>Adobe PDF library 17.00</vt:lpwstr>
  </property>
</Properties>
</file>