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04" r:id="rId2"/>
    <p:sldId id="256" r:id="rId3"/>
    <p:sldId id="259" r:id="rId4"/>
    <p:sldId id="260" r:id="rId5"/>
    <p:sldId id="314" r:id="rId6"/>
    <p:sldId id="316" r:id="rId7"/>
    <p:sldId id="317" r:id="rId8"/>
    <p:sldId id="315" r:id="rId9"/>
    <p:sldId id="318" r:id="rId10"/>
    <p:sldId id="274" r:id="rId11"/>
  </p:sldIdLst>
  <p:sldSz cx="12192000" cy="6858000"/>
  <p:notesSz cx="6808788" cy="9940925"/>
  <p:defaultTextStyle>
    <a:defPPr>
      <a:defRPr kern="0"/>
    </a:def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041" autoAdjust="0"/>
  </p:normalViewPr>
  <p:slideViewPr>
    <p:cSldViewPr>
      <p:cViewPr varScale="1">
        <p:scale>
          <a:sx n="101" d="100"/>
          <a:sy n="101" d="100"/>
        </p:scale>
        <p:origin x="990" y="96"/>
      </p:cViewPr>
      <p:guideLst/>
    </p:cSldViewPr>
  </p:slideViewPr>
  <p:notesTextViewPr>
    <p:cViewPr>
      <p:scale>
        <a:sx n="3" d="2"/>
        <a:sy n="3" d="2"/>
      </p:scale>
      <p:origin x="0" y="0"/>
    </p:cViewPr>
  </p:notesTextViewPr>
  <p:notesViewPr>
    <p:cSldViewPr>
      <p:cViewPr varScale="1">
        <p:scale>
          <a:sx n="77" d="100"/>
          <a:sy n="77" d="100"/>
        </p:scale>
        <p:origin x="40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sdublincoco-my.sharepoint.com/personal/richieosullivan_sdublincoco_ie/Documents/Documents/Richie/Survey%20resul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sdublincoco-my.sharepoint.com/personal/richieosullivan_sdublincoco_ie/Documents/Documents/Richie/Survey%20result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IE" dirty="0"/>
              <a:t>What area of South Dublin do you currently live in?</a:t>
            </a:r>
          </a:p>
        </c:rich>
      </c:tx>
      <c:layout>
        <c:manualLayout>
          <c:xMode val="edge"/>
          <c:yMode val="edge"/>
          <c:x val="0.19046334595301376"/>
          <c:y val="7.1808573900829689E-2"/>
        </c:manualLayout>
      </c:layout>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6329836214779556"/>
          <c:y val="0.21288912233661941"/>
          <c:w val="0.82035286461126966"/>
          <c:h val="0.67447886594273287"/>
        </c:manualLayout>
      </c:layout>
      <c:barChart>
        <c:barDir val="bar"/>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Sheet1!$C$1:$K$1</c:f>
              <c:strCache>
                <c:ptCount val="9"/>
                <c:pt idx="0">
                  <c:v>Adamstown</c:v>
                </c:pt>
                <c:pt idx="1">
                  <c:v>Citywest</c:v>
                </c:pt>
                <c:pt idx="2">
                  <c:v>Clondalkin</c:v>
                </c:pt>
                <c:pt idx="3">
                  <c:v>Firhouse</c:v>
                </c:pt>
                <c:pt idx="4">
                  <c:v>Lucan</c:v>
                </c:pt>
                <c:pt idx="5">
                  <c:v>Rathcoole</c:v>
                </c:pt>
                <c:pt idx="6">
                  <c:v>Rathfarnham</c:v>
                </c:pt>
                <c:pt idx="7">
                  <c:v>Tallaght</c:v>
                </c:pt>
                <c:pt idx="8">
                  <c:v>Templeogue</c:v>
                </c:pt>
              </c:strCache>
            </c:strRef>
          </c:cat>
          <c:val>
            <c:numRef>
              <c:f>Sheet1!$C$2:$K$2</c:f>
              <c:numCache>
                <c:formatCode>0%</c:formatCode>
                <c:ptCount val="9"/>
                <c:pt idx="0">
                  <c:v>0.01</c:v>
                </c:pt>
                <c:pt idx="1">
                  <c:v>0.01</c:v>
                </c:pt>
                <c:pt idx="2">
                  <c:v>0.11</c:v>
                </c:pt>
                <c:pt idx="3">
                  <c:v>0.05</c:v>
                </c:pt>
                <c:pt idx="4">
                  <c:v>0.18</c:v>
                </c:pt>
                <c:pt idx="5">
                  <c:v>0.04</c:v>
                </c:pt>
                <c:pt idx="6">
                  <c:v>0.14000000000000001</c:v>
                </c:pt>
                <c:pt idx="7">
                  <c:v>0.28000000000000003</c:v>
                </c:pt>
                <c:pt idx="8">
                  <c:v>0.14000000000000001</c:v>
                </c:pt>
              </c:numCache>
            </c:numRef>
          </c:val>
          <c:extLst>
            <c:ext xmlns:c16="http://schemas.microsoft.com/office/drawing/2014/chart" uri="{C3380CC4-5D6E-409C-BE32-E72D297353CC}">
              <c16:uniqueId val="{00000000-918A-4C48-AF0E-020A5527F8A6}"/>
            </c:ext>
          </c:extLst>
        </c:ser>
        <c:dLbls>
          <c:dLblPos val="ctr"/>
          <c:showLegendKey val="0"/>
          <c:showVal val="1"/>
          <c:showCatName val="0"/>
          <c:showSerName val="0"/>
          <c:showPercent val="0"/>
          <c:showBubbleSize val="0"/>
        </c:dLbls>
        <c:gapWidth val="79"/>
        <c:overlap val="100"/>
        <c:axId val="2071118111"/>
        <c:axId val="2071108991"/>
      </c:barChart>
      <c:catAx>
        <c:axId val="20711181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cap="all" spc="120" normalizeH="0" baseline="0">
                <a:solidFill>
                  <a:schemeClr val="tx1">
                    <a:lumMod val="65000"/>
                    <a:lumOff val="35000"/>
                  </a:schemeClr>
                </a:solidFill>
                <a:latin typeface="+mn-lt"/>
                <a:ea typeface="+mn-ea"/>
                <a:cs typeface="+mn-cs"/>
              </a:defRPr>
            </a:pPr>
            <a:endParaRPr lang="en-US"/>
          </a:p>
        </c:txPr>
        <c:crossAx val="2071108991"/>
        <c:crosses val="autoZero"/>
        <c:auto val="1"/>
        <c:lblAlgn val="ctr"/>
        <c:lblOffset val="100"/>
        <c:noMultiLvlLbl val="0"/>
      </c:catAx>
      <c:valAx>
        <c:axId val="2071108991"/>
        <c:scaling>
          <c:orientation val="minMax"/>
        </c:scaling>
        <c:delete val="1"/>
        <c:axPos val="b"/>
        <c:numFmt formatCode="0%" sourceLinked="1"/>
        <c:majorTickMark val="none"/>
        <c:minorTickMark val="none"/>
        <c:tickLblPos val="nextTo"/>
        <c:crossAx val="2071118111"/>
        <c:crosses val="autoZero"/>
        <c:crossBetween val="between"/>
      </c:valAx>
      <c:spPr>
        <a:solidFill>
          <a:schemeClr val="accent2"/>
        </a:solid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2"/>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IE"/>
              <a:t>Breakdown of responses by Artform</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Sheet1!$C$4:$L$4</c:f>
              <c:strCache>
                <c:ptCount val="10"/>
                <c:pt idx="0">
                  <c:v>Visual Arts (e.g. Painting, Drawing, Illustration)</c:v>
                </c:pt>
                <c:pt idx="1">
                  <c:v>Sculpture</c:v>
                </c:pt>
                <c:pt idx="2">
                  <c:v>Craft &amp; Design (e.g. Ceramics, Textiles etc)</c:v>
                </c:pt>
                <c:pt idx="3">
                  <c:v>Music</c:v>
                </c:pt>
                <c:pt idx="4">
                  <c:v>Theatre / Dance / Performance</c:v>
                </c:pt>
                <c:pt idx="5">
                  <c:v>Film / Photography / Media</c:v>
                </c:pt>
                <c:pt idx="6">
                  <c:v>Digital Media</c:v>
                </c:pt>
                <c:pt idx="7">
                  <c:v>Literature / Writing</c:v>
                </c:pt>
                <c:pt idx="8">
                  <c:v>Performance Art</c:v>
                </c:pt>
                <c:pt idx="9">
                  <c:v>Other</c:v>
                </c:pt>
              </c:strCache>
            </c:strRef>
          </c:cat>
          <c:val>
            <c:numRef>
              <c:f>Sheet1!$C$5:$L$5</c:f>
              <c:numCache>
                <c:formatCode>0%</c:formatCode>
                <c:ptCount val="10"/>
                <c:pt idx="0">
                  <c:v>0.35</c:v>
                </c:pt>
                <c:pt idx="1">
                  <c:v>0.08</c:v>
                </c:pt>
                <c:pt idx="2">
                  <c:v>7.0000000000000007E-2</c:v>
                </c:pt>
                <c:pt idx="3">
                  <c:v>0.05</c:v>
                </c:pt>
                <c:pt idx="4">
                  <c:v>0.1</c:v>
                </c:pt>
                <c:pt idx="5">
                  <c:v>0.08</c:v>
                </c:pt>
                <c:pt idx="6">
                  <c:v>0.03</c:v>
                </c:pt>
                <c:pt idx="7">
                  <c:v>0.1</c:v>
                </c:pt>
                <c:pt idx="8">
                  <c:v>0.05</c:v>
                </c:pt>
                <c:pt idx="9">
                  <c:v>0.05</c:v>
                </c:pt>
              </c:numCache>
            </c:numRef>
          </c:val>
          <c:extLst>
            <c:ext xmlns:c16="http://schemas.microsoft.com/office/drawing/2014/chart" uri="{C3380CC4-5D6E-409C-BE32-E72D297353CC}">
              <c16:uniqueId val="{00000000-0012-4073-A6EE-00E38E4B1578}"/>
            </c:ext>
          </c:extLst>
        </c:ser>
        <c:dLbls>
          <c:dLblPos val="inEnd"/>
          <c:showLegendKey val="0"/>
          <c:showVal val="1"/>
          <c:showCatName val="0"/>
          <c:showSerName val="0"/>
          <c:showPercent val="0"/>
          <c:showBubbleSize val="0"/>
        </c:dLbls>
        <c:gapWidth val="100"/>
        <c:axId val="2086951231"/>
        <c:axId val="2086951711"/>
      </c:barChart>
      <c:catAx>
        <c:axId val="2086951231"/>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086951711"/>
        <c:crosses val="autoZero"/>
        <c:auto val="1"/>
        <c:lblAlgn val="ctr"/>
        <c:lblOffset val="100"/>
        <c:noMultiLvlLbl val="0"/>
      </c:catAx>
      <c:valAx>
        <c:axId val="2086951711"/>
        <c:scaling>
          <c:orientation val="minMax"/>
        </c:scaling>
        <c:delete val="0"/>
        <c:axPos val="b"/>
        <c:majorGridlines>
          <c:spPr>
            <a:ln w="9525" cap="flat" cmpd="sng" algn="ctr">
              <a:solidFill>
                <a:schemeClr val="tx2">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2086951231"/>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2"/>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618" cy="498163"/>
          </a:xfrm>
          <a:prstGeom prst="rect">
            <a:avLst/>
          </a:prstGeom>
        </p:spPr>
        <p:txBody>
          <a:bodyPr vert="horz" lIns="48756" tIns="24378" rIns="48756" bIns="24378" rtlCol="0"/>
          <a:lstStyle>
            <a:lvl1pPr algn="l">
              <a:defRPr sz="600"/>
            </a:lvl1pPr>
          </a:lstStyle>
          <a:p>
            <a:endParaRPr lang="en-US"/>
          </a:p>
        </p:txBody>
      </p:sp>
      <p:sp>
        <p:nvSpPr>
          <p:cNvPr id="3" name="Date Placeholder 2"/>
          <p:cNvSpPr>
            <a:spLocks noGrp="1"/>
          </p:cNvSpPr>
          <p:nvPr>
            <p:ph type="dt" idx="1"/>
          </p:nvPr>
        </p:nvSpPr>
        <p:spPr>
          <a:xfrm>
            <a:off x="3856557" y="0"/>
            <a:ext cx="2950618" cy="498163"/>
          </a:xfrm>
          <a:prstGeom prst="rect">
            <a:avLst/>
          </a:prstGeom>
        </p:spPr>
        <p:txBody>
          <a:bodyPr vert="horz" lIns="48756" tIns="24378" rIns="48756" bIns="24378" rtlCol="0"/>
          <a:lstStyle>
            <a:lvl1pPr algn="r">
              <a:defRPr sz="600"/>
            </a:lvl1pPr>
          </a:lstStyle>
          <a:p>
            <a:fld id="{9F6A2F78-8593-D34B-A54B-A913B4ADD88D}" type="datetimeFigureOut">
              <a:rPr lang="en-US" smtClean="0"/>
              <a:t>5/7/2026</a:t>
            </a:fld>
            <a:endParaRPr lang="en-US"/>
          </a:p>
        </p:txBody>
      </p:sp>
      <p:sp>
        <p:nvSpPr>
          <p:cNvPr id="4" name="Slide Image Placeholder 3"/>
          <p:cNvSpPr>
            <a:spLocks noGrp="1" noRot="1" noChangeAspect="1"/>
          </p:cNvSpPr>
          <p:nvPr>
            <p:ph type="sldImg" idx="2"/>
          </p:nvPr>
        </p:nvSpPr>
        <p:spPr>
          <a:xfrm>
            <a:off x="422275" y="1243013"/>
            <a:ext cx="5964238" cy="3354387"/>
          </a:xfrm>
          <a:prstGeom prst="rect">
            <a:avLst/>
          </a:prstGeom>
          <a:noFill/>
          <a:ln w="12700">
            <a:solidFill>
              <a:prstClr val="black"/>
            </a:solidFill>
          </a:ln>
        </p:spPr>
        <p:txBody>
          <a:bodyPr vert="horz" lIns="48756" tIns="24378" rIns="48756" bIns="24378" rtlCol="0" anchor="ctr"/>
          <a:lstStyle/>
          <a:p>
            <a:endParaRPr lang="en-US"/>
          </a:p>
        </p:txBody>
      </p:sp>
      <p:sp>
        <p:nvSpPr>
          <p:cNvPr id="5" name="Notes Placeholder 4"/>
          <p:cNvSpPr>
            <a:spLocks noGrp="1"/>
          </p:cNvSpPr>
          <p:nvPr>
            <p:ph type="body" sz="quarter" idx="3"/>
          </p:nvPr>
        </p:nvSpPr>
        <p:spPr>
          <a:xfrm>
            <a:off x="680664" y="4783478"/>
            <a:ext cx="5447460" cy="3915530"/>
          </a:xfrm>
          <a:prstGeom prst="rect">
            <a:avLst/>
          </a:prstGeom>
        </p:spPr>
        <p:txBody>
          <a:bodyPr vert="horz" lIns="48756" tIns="24378" rIns="48756" bIns="24378"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9442763"/>
            <a:ext cx="2950618" cy="498162"/>
          </a:xfrm>
          <a:prstGeom prst="rect">
            <a:avLst/>
          </a:prstGeom>
        </p:spPr>
        <p:txBody>
          <a:bodyPr vert="horz" lIns="48756" tIns="24378" rIns="48756" bIns="24378" rtlCol="0" anchor="b"/>
          <a:lstStyle>
            <a:lvl1pPr algn="l">
              <a:defRPr sz="600"/>
            </a:lvl1pPr>
          </a:lstStyle>
          <a:p>
            <a:endParaRPr lang="en-US"/>
          </a:p>
        </p:txBody>
      </p:sp>
      <p:sp>
        <p:nvSpPr>
          <p:cNvPr id="7" name="Slide Number Placeholder 6"/>
          <p:cNvSpPr>
            <a:spLocks noGrp="1"/>
          </p:cNvSpPr>
          <p:nvPr>
            <p:ph type="sldNum" sz="quarter" idx="5"/>
          </p:nvPr>
        </p:nvSpPr>
        <p:spPr>
          <a:xfrm>
            <a:off x="3856557" y="9442763"/>
            <a:ext cx="2950618" cy="498162"/>
          </a:xfrm>
          <a:prstGeom prst="rect">
            <a:avLst/>
          </a:prstGeom>
        </p:spPr>
        <p:txBody>
          <a:bodyPr vert="horz" lIns="48756" tIns="24378" rIns="48756" bIns="24378" rtlCol="0" anchor="b"/>
          <a:lstStyle>
            <a:lvl1pPr algn="r">
              <a:defRPr sz="6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1</a:t>
            </a:fld>
            <a:endParaRPr lang="en-US"/>
          </a:p>
        </p:txBody>
      </p:sp>
    </p:spTree>
    <p:extLst>
      <p:ext uri="{BB962C8B-B14F-4D97-AF65-F5344CB8AC3E}">
        <p14:creationId xmlns:p14="http://schemas.microsoft.com/office/powerpoint/2010/main" val="2272885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2</a:t>
            </a:fld>
            <a:endParaRPr lang="en-US"/>
          </a:p>
        </p:txBody>
      </p:sp>
    </p:spTree>
    <p:extLst>
      <p:ext uri="{BB962C8B-B14F-4D97-AF65-F5344CB8AC3E}">
        <p14:creationId xmlns:p14="http://schemas.microsoft.com/office/powerpoint/2010/main" val="892774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374F5B9-8B24-7A4E-B5A9-4C8F6F8C6B31}" type="slidenum">
              <a:rPr lang="en-US" smtClean="0"/>
              <a:t>5</a:t>
            </a:fld>
            <a:endParaRPr lang="en-US"/>
          </a:p>
        </p:txBody>
      </p:sp>
    </p:spTree>
    <p:extLst>
      <p:ext uri="{BB962C8B-B14F-4D97-AF65-F5344CB8AC3E}">
        <p14:creationId xmlns:p14="http://schemas.microsoft.com/office/powerpoint/2010/main" val="3470866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374F5B9-8B24-7A4E-B5A9-4C8F6F8C6B31}" type="slidenum">
              <a:rPr lang="en-US" smtClean="0"/>
              <a:t>7</a:t>
            </a:fld>
            <a:endParaRPr lang="en-US"/>
          </a:p>
        </p:txBody>
      </p:sp>
    </p:spTree>
    <p:extLst>
      <p:ext uri="{BB962C8B-B14F-4D97-AF65-F5344CB8AC3E}">
        <p14:creationId xmlns:p14="http://schemas.microsoft.com/office/powerpoint/2010/main" val="620672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374F5B9-8B24-7A4E-B5A9-4C8F6F8C6B31}" type="slidenum">
              <a:rPr lang="en-US" smtClean="0"/>
              <a:t>9</a:t>
            </a:fld>
            <a:endParaRPr lang="en-US"/>
          </a:p>
        </p:txBody>
      </p:sp>
    </p:spTree>
    <p:extLst>
      <p:ext uri="{BB962C8B-B14F-4D97-AF65-F5344CB8AC3E}">
        <p14:creationId xmlns:p14="http://schemas.microsoft.com/office/powerpoint/2010/main" val="2124819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10</a:t>
            </a:fld>
            <a:endParaRPr lang="en-US"/>
          </a:p>
        </p:txBody>
      </p:sp>
    </p:spTree>
    <p:extLst>
      <p:ext uri="{BB962C8B-B14F-4D97-AF65-F5344CB8AC3E}">
        <p14:creationId xmlns:p14="http://schemas.microsoft.com/office/powerpoint/2010/main" val="2516221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2" y="273422"/>
            <a:ext cx="10971684" cy="1144631"/>
          </a:xfrm>
          <a:prstGeom prst="rect">
            <a:avLst/>
          </a:prstGeom>
          <a:noFill/>
          <a:ln w="0">
            <a:noFill/>
          </a:ln>
        </p:spPr>
        <p:txBody>
          <a:bodyPr lIns="0" tIns="0" rIns="0" bIns="0" anchor="ctr">
            <a:noAutofit/>
          </a:bodyPr>
          <a:lstStyle/>
          <a:p>
            <a:pPr algn="ctr">
              <a:buNone/>
            </a:pPr>
            <a:endParaRPr lang="en-GB" sz="5321" b="0" strike="noStrike" spc="-1">
              <a:latin typeface="Arial"/>
            </a:endParaRPr>
          </a:p>
        </p:txBody>
      </p:sp>
      <p:sp>
        <p:nvSpPr>
          <p:cNvPr id="6" name="PlaceHolder 2"/>
          <p:cNvSpPr>
            <a:spLocks noGrp="1"/>
          </p:cNvSpPr>
          <p:nvPr>
            <p:ph type="subTitle"/>
          </p:nvPr>
        </p:nvSpPr>
        <p:spPr>
          <a:xfrm>
            <a:off x="609562" y="1604399"/>
            <a:ext cx="10971684" cy="3976819"/>
          </a:xfrm>
          <a:prstGeom prst="rect">
            <a:avLst/>
          </a:prstGeom>
          <a:noFill/>
          <a:ln w="0">
            <a:noFill/>
          </a:ln>
        </p:spPr>
        <p:txBody>
          <a:bodyPr lIns="0" tIns="0" rIns="0" bIns="0" anchor="ctr">
            <a:noAutofit/>
          </a:bodyPr>
          <a:lstStyle/>
          <a:p>
            <a:pPr algn="ctr">
              <a:buNone/>
            </a:pPr>
            <a:endParaRPr lang="en-GB" sz="387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E3476F3-8F62-48A5-9B4A-96B31845AE82}" type="slidenum">
              <a:t>‹#›</a:t>
            </a:fld>
            <a:endParaRPr/>
          </a:p>
        </p:txBody>
      </p:sp>
      <p:sp>
        <p:nvSpPr>
          <p:cNvPr id="3" name="PlaceHolder 5"/>
          <p:cNvSpPr>
            <a:spLocks noGrp="1"/>
          </p:cNvSpPr>
          <p:nvPr>
            <p:ph type="dt" idx="1"/>
          </p:nvPr>
        </p:nvSpPr>
        <p:spPr/>
        <p:txBody>
          <a:bodyPr/>
          <a:lstStyle/>
          <a:p>
            <a:endParaRPr/>
          </a:p>
        </p:txBody>
      </p:sp>
    </p:spTree>
    <p:extLst>
      <p:ext uri="{BB962C8B-B14F-4D97-AF65-F5344CB8AC3E}">
        <p14:creationId xmlns:p14="http://schemas.microsoft.com/office/powerpoint/2010/main" val="220796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8" r:id="rId22"/>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1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Image 7">
            <a:extLst>
              <a:ext uri="{FF2B5EF4-FFF2-40B4-BE49-F238E27FC236}">
                <a16:creationId xmlns:a16="http://schemas.microsoft.com/office/drawing/2014/main" id="{07482F98-2FC7-FD26-C3AB-4C18F6151EA4}"/>
              </a:ext>
            </a:extLst>
          </p:cNvPr>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0630" y="1174686"/>
            <a:ext cx="2090738" cy="858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Image 8">
            <a:extLst>
              <a:ext uri="{FF2B5EF4-FFF2-40B4-BE49-F238E27FC236}">
                <a16:creationId xmlns:a16="http://schemas.microsoft.com/office/drawing/2014/main" id="{E20A11ED-55EF-0A59-8097-07AF248B04C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0555" y="2344482"/>
            <a:ext cx="750888" cy="91757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3">
            <a:extLst>
              <a:ext uri="{FF2B5EF4-FFF2-40B4-BE49-F238E27FC236}">
                <a16:creationId xmlns:a16="http://schemas.microsoft.com/office/drawing/2014/main" id="{87CBC0B9-5382-BCF8-1F84-CE69DDACD83D}"/>
              </a:ext>
            </a:extLst>
          </p:cNvPr>
          <p:cNvSpPr>
            <a:spLocks noChangeArrowheads="1"/>
          </p:cNvSpPr>
          <p:nvPr/>
        </p:nvSpPr>
        <p:spPr bwMode="auto">
          <a:xfrm>
            <a:off x="3050134" y="620688"/>
            <a:ext cx="6091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SDCC Sans" pitchFamily="2" charset="0"/>
                <a:cs typeface="SDCC Sans" pitchFamily="2" charset="0"/>
              </a:rPr>
              <a:t>COMHAIRLE CONTAE ÁTHA CLIATH THEAS SOUTH DUBLIN COUNTY COUNCIL</a:t>
            </a:r>
            <a:endParaRPr kumimoji="0" lang="en-IE"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4">
            <a:extLst>
              <a:ext uri="{FF2B5EF4-FFF2-40B4-BE49-F238E27FC236}">
                <a16:creationId xmlns:a16="http://schemas.microsoft.com/office/drawing/2014/main" id="{15B5AC74-12B7-0ECF-100E-95E242DA0F66}"/>
              </a:ext>
            </a:extLst>
          </p:cNvPr>
          <p:cNvSpPr>
            <a:spLocks noChangeArrowheads="1"/>
          </p:cNvSpPr>
          <p:nvPr/>
        </p:nvSpPr>
        <p:spPr bwMode="auto">
          <a:xfrm>
            <a:off x="9867386" y="1373907"/>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SDCC Sans" pitchFamily="2" charset="0"/>
                <a:cs typeface="SDCC Sans" pitchFamily="2"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Box 20">
            <a:extLst>
              <a:ext uri="{FF2B5EF4-FFF2-40B4-BE49-F238E27FC236}">
                <a16:creationId xmlns:a16="http://schemas.microsoft.com/office/drawing/2014/main" id="{74A289AB-57D9-9ED6-3331-09E1DFE75822}"/>
              </a:ext>
            </a:extLst>
          </p:cNvPr>
          <p:cNvSpPr txBox="1"/>
          <p:nvPr/>
        </p:nvSpPr>
        <p:spPr>
          <a:xfrm>
            <a:off x="2927648" y="3573016"/>
            <a:ext cx="6624736" cy="1754326"/>
          </a:xfrm>
          <a:prstGeom prst="rect">
            <a:avLst/>
          </a:prstGeom>
          <a:noFill/>
        </p:spPr>
        <p:txBody>
          <a:bodyPr wrap="square" rtlCol="0">
            <a:spAutoFit/>
          </a:bodyPr>
          <a:lstStyle/>
          <a:p>
            <a:pPr algn="ctr"/>
            <a:r>
              <a:rPr lang="en-US" sz="1800" b="1" u="sng" dirty="0"/>
              <a:t>MEETING OF Rathfarnham, Templeogue, Firhouse &amp; </a:t>
            </a:r>
            <a:r>
              <a:rPr lang="en-US" sz="1800" b="1" u="sng" dirty="0" err="1"/>
              <a:t>Bohernabreena</a:t>
            </a:r>
            <a:r>
              <a:rPr lang="en-US" sz="1800" b="1" u="sng" dirty="0"/>
              <a:t> Area Committee</a:t>
            </a:r>
            <a:endParaRPr lang="en-IE" sz="1800" dirty="0"/>
          </a:p>
          <a:p>
            <a:pPr algn="ctr"/>
            <a:endParaRPr lang="en-IE" dirty="0"/>
          </a:p>
          <a:p>
            <a:pPr algn="ctr"/>
            <a:r>
              <a:rPr lang="en-US" sz="1800" b="1" u="sng" dirty="0"/>
              <a:t>12 May 2026</a:t>
            </a:r>
          </a:p>
          <a:p>
            <a:pPr algn="ctr"/>
            <a:endParaRPr lang="en-US" sz="1800" b="1" u="sng" dirty="0"/>
          </a:p>
          <a:p>
            <a:pPr algn="ctr"/>
            <a:r>
              <a:rPr lang="en-US" sz="1800" b="1" u="sng" dirty="0"/>
              <a:t>Arts </a:t>
            </a:r>
            <a:r>
              <a:rPr lang="en-US" sz="1800" b="1" u="sng" dirty="0" err="1"/>
              <a:t>Programme</a:t>
            </a:r>
            <a:r>
              <a:rPr lang="en-US" sz="1800" b="1" u="sng" dirty="0"/>
              <a:t> Update</a:t>
            </a:r>
            <a:endParaRPr lang="en-IE" dirty="0"/>
          </a:p>
        </p:txBody>
      </p:sp>
    </p:spTree>
    <p:extLst>
      <p:ext uri="{BB962C8B-B14F-4D97-AF65-F5344CB8AC3E}">
        <p14:creationId xmlns:p14="http://schemas.microsoft.com/office/powerpoint/2010/main" val="3409426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t>
            </a:r>
            <a:br>
              <a:rPr lang="en-US" dirty="0"/>
            </a:br>
            <a:r>
              <a:rPr lang="en-US" dirty="0"/>
              <a:t>Arts Office May ACM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Gerry Horan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MAY 2026</a:t>
            </a:r>
          </a:p>
        </p:txBody>
      </p:sp>
    </p:spTree>
    <p:extLst>
      <p:ext uri="{BB962C8B-B14F-4D97-AF65-F5344CB8AC3E}">
        <p14:creationId xmlns:p14="http://schemas.microsoft.com/office/powerpoint/2010/main" val="1930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B40484B-7C66-819B-6115-E38DBE38B0AB}"/>
              </a:ext>
            </a:extLst>
          </p:cNvPr>
          <p:cNvSpPr>
            <a:spLocks noGrp="1"/>
          </p:cNvSpPr>
          <p:nvPr>
            <p:ph type="body" sz="quarter" idx="10"/>
          </p:nvPr>
        </p:nvSpPr>
        <p:spPr>
          <a:xfrm>
            <a:off x="9840415" y="3717032"/>
            <a:ext cx="1368153" cy="1354269"/>
          </a:xfrm>
        </p:spPr>
        <p:txBody>
          <a:bodyPr>
            <a:normAutofit fontScale="32500" lnSpcReduction="20000"/>
          </a:bodyPr>
          <a:lstStyle/>
          <a:p>
            <a:endParaRPr lang="en-US" dirty="0"/>
          </a:p>
        </p:txBody>
      </p:sp>
      <p:sp>
        <p:nvSpPr>
          <p:cNvPr id="5" name="Title 4">
            <a:extLst>
              <a:ext uri="{FF2B5EF4-FFF2-40B4-BE49-F238E27FC236}">
                <a16:creationId xmlns:a16="http://schemas.microsoft.com/office/drawing/2014/main" id="{C6BC497D-C7E3-80F9-BDD1-159DF3A8FC3D}"/>
              </a:ext>
            </a:extLst>
          </p:cNvPr>
          <p:cNvSpPr>
            <a:spLocks noGrp="1"/>
          </p:cNvSpPr>
          <p:nvPr/>
        </p:nvSpPr>
        <p:spPr>
          <a:xfrm>
            <a:off x="641590" y="1121309"/>
            <a:ext cx="6311610" cy="856798"/>
          </a:xfrm>
          <a:prstGeom prst="rect">
            <a:avLst/>
          </a:prstGeom>
        </p:spPr>
        <p:txBody>
          <a:bodyPr vert="horz" lIns="0" tIns="0" rIns="0" bIns="0" rtlCol="0" anchor="ctr">
            <a:normAutofit/>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err="1"/>
              <a:t>Cruinniú</a:t>
            </a:r>
            <a:r>
              <a:rPr lang="en-GB" sz="3000" dirty="0"/>
              <a:t> </a:t>
            </a:r>
            <a:r>
              <a:rPr lang="en-GB" sz="3000" dirty="0" err="1"/>
              <a:t>na</a:t>
            </a:r>
            <a:r>
              <a:rPr lang="en-GB" sz="3000" dirty="0"/>
              <a:t> </a:t>
            </a:r>
            <a:r>
              <a:rPr lang="en-GB" sz="3000" dirty="0" err="1"/>
              <a:t>nÓg</a:t>
            </a:r>
            <a:r>
              <a:rPr lang="en-GB" sz="3000" dirty="0"/>
              <a:t> @ Parthalán Place</a:t>
            </a:r>
            <a:endParaRPr lang="en-IE" sz="3000" dirty="0"/>
          </a:p>
        </p:txBody>
      </p:sp>
      <p:sp>
        <p:nvSpPr>
          <p:cNvPr id="6" name="Text Placeholder 6">
            <a:extLst>
              <a:ext uri="{FF2B5EF4-FFF2-40B4-BE49-F238E27FC236}">
                <a16:creationId xmlns:a16="http://schemas.microsoft.com/office/drawing/2014/main" id="{DFDB26AC-A797-390C-D27E-BF5E66F6D540}"/>
              </a:ext>
            </a:extLst>
          </p:cNvPr>
          <p:cNvSpPr>
            <a:spLocks noGrp="1"/>
          </p:cNvSpPr>
          <p:nvPr/>
        </p:nvSpPr>
        <p:spPr>
          <a:xfrm>
            <a:off x="641590" y="2204864"/>
            <a:ext cx="6311610" cy="5094729"/>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400" i="1" dirty="0"/>
              <a:t>A</a:t>
            </a:r>
            <a:r>
              <a:rPr lang="en-GB" sz="1600" i="1" dirty="0"/>
              <a:t> full day of free events will take place in Parthalán Place this June 6</a:t>
            </a:r>
            <a:r>
              <a:rPr lang="en-GB" sz="1600" i="1" baseline="30000" dirty="0"/>
              <a:t>th</a:t>
            </a:r>
            <a:r>
              <a:rPr lang="en-GB" sz="1600" i="1" dirty="0"/>
              <a:t> for </a:t>
            </a:r>
            <a:r>
              <a:rPr lang="en-GB" sz="1600" i="1" dirty="0" err="1"/>
              <a:t>Cruinniú</a:t>
            </a:r>
            <a:r>
              <a:rPr lang="en-GB" sz="1600" i="1" dirty="0"/>
              <a:t> </a:t>
            </a:r>
            <a:r>
              <a:rPr lang="en-GB" sz="1600" i="1" dirty="0" err="1"/>
              <a:t>na</a:t>
            </a:r>
            <a:r>
              <a:rPr lang="en-GB" sz="1600" i="1" dirty="0"/>
              <a:t> </a:t>
            </a:r>
            <a:r>
              <a:rPr lang="en-GB" sz="1600" i="1" dirty="0" err="1"/>
              <a:t>nÓg</a:t>
            </a:r>
            <a:r>
              <a:rPr lang="en-GB" sz="1600" i="1" dirty="0"/>
              <a:t>: our national day of free creativity for children and young people.</a:t>
            </a:r>
          </a:p>
          <a:p>
            <a:r>
              <a:rPr lang="en-GB" sz="1600" dirty="0"/>
              <a:t>There will be something for all ages between Rua Red, The Civic, County Library and the Workshop Village in Parthalán Place beginning with an immersive storytelling workshop at 10:00 with Step into Story! </a:t>
            </a:r>
          </a:p>
          <a:p>
            <a:r>
              <a:rPr lang="en-GB" sz="1600" dirty="0"/>
              <a:t>There will be writing, and drama workshops in The Civic theatre, Visual arts drop-in sessions in Rua Red and music, printmaking, puppetry, performances and DJ workshops in the Workshops Village and dance workshops in County Library where children and young people can get involved and have a chance to try something new.</a:t>
            </a:r>
          </a:p>
        </p:txBody>
      </p:sp>
      <p:pic>
        <p:nvPicPr>
          <p:cNvPr id="7" name="Picture 6">
            <a:extLst>
              <a:ext uri="{FF2B5EF4-FFF2-40B4-BE49-F238E27FC236}">
                <a16:creationId xmlns:a16="http://schemas.microsoft.com/office/drawing/2014/main" id="{40C4D6B1-C265-5F37-F889-911FB2E137FE}"/>
              </a:ext>
            </a:extLst>
          </p:cNvPr>
          <p:cNvPicPr>
            <a:picLocks noChangeAspect="1"/>
          </p:cNvPicPr>
          <p:nvPr/>
        </p:nvPicPr>
        <p:blipFill>
          <a:blip r:embed="rId2" cstate="print">
            <a:extLst>
              <a:ext uri="{28A0092B-C50C-407E-A947-70E740481C1C}">
                <a14:useLocalDpi xmlns:a14="http://schemas.microsoft.com/office/drawing/2010/main" val="0"/>
              </a:ext>
            </a:extLst>
          </a:blip>
          <a:srcRect t="15278" b="29167"/>
          <a:stretch>
            <a:fillRect/>
          </a:stretch>
        </p:blipFill>
        <p:spPr>
          <a:xfrm>
            <a:off x="7268137" y="2954006"/>
            <a:ext cx="4255368" cy="2880320"/>
          </a:xfrm>
          <a:prstGeom prst="rect">
            <a:avLst/>
          </a:prstGeom>
        </p:spPr>
      </p:pic>
      <p:pic>
        <p:nvPicPr>
          <p:cNvPr id="9" name="Graphic 8">
            <a:extLst>
              <a:ext uri="{FF2B5EF4-FFF2-40B4-BE49-F238E27FC236}">
                <a16:creationId xmlns:a16="http://schemas.microsoft.com/office/drawing/2014/main" id="{E2D39124-6BDE-5EDD-DA50-DF236FE03A3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534744" y="411272"/>
            <a:ext cx="1979493" cy="2276872"/>
          </a:xfrm>
          <a:prstGeom prst="rect">
            <a:avLst/>
          </a:prstGeom>
        </p:spPr>
      </p:pic>
    </p:spTree>
    <p:extLst>
      <p:ext uri="{BB962C8B-B14F-4D97-AF65-F5344CB8AC3E}">
        <p14:creationId xmlns:p14="http://schemas.microsoft.com/office/powerpoint/2010/main" val="2406541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7FDB-50FD-B5AA-65BD-75DB0B440E61}"/>
              </a:ext>
            </a:extLst>
          </p:cNvPr>
          <p:cNvSpPr>
            <a:spLocks noGrp="1"/>
          </p:cNvSpPr>
          <p:nvPr>
            <p:ph type="title"/>
          </p:nvPr>
        </p:nvSpPr>
        <p:spPr>
          <a:xfrm>
            <a:off x="689314" y="677684"/>
            <a:ext cx="6608172" cy="5127580"/>
          </a:xfrm>
        </p:spPr>
        <p:txBody>
          <a:bodyPr>
            <a:normAutofit/>
          </a:bodyPr>
          <a:lstStyle/>
          <a:p>
            <a:r>
              <a:rPr lang="en-GB" sz="1800" b="0" dirty="0"/>
              <a:t>SDCC libraries will host “Pass the dance” events where children can learn some new dance moves, and be part of creating a new dance. </a:t>
            </a:r>
            <a:br>
              <a:rPr lang="en-GB" sz="1800" b="0" dirty="0"/>
            </a:br>
            <a:r>
              <a:rPr lang="en-GB" sz="1800" b="0" dirty="0"/>
              <a:t>A highlight of the day is set to be the presentation of The Boy with Green Hair a new musical theatre production by Jody Trehy which will take place at 3:00pm in the Civic Theatre. </a:t>
            </a:r>
            <a:br>
              <a:rPr lang="en-GB" sz="1800" b="0" dirty="0"/>
            </a:br>
            <a:r>
              <a:rPr lang="en-GB" sz="1800" b="0" dirty="0"/>
              <a:t>The Civic will also host workshops for all-ages including What’s the Story? Where Juliette Saumande explores what makes us different, what connects us and how the magic grows through the gaps.</a:t>
            </a:r>
            <a:br>
              <a:rPr lang="en-GB" sz="1800" b="0" dirty="0"/>
            </a:br>
            <a:br>
              <a:rPr lang="en-GB" sz="1800" b="0" dirty="0"/>
            </a:br>
            <a:r>
              <a:rPr lang="en-GB" sz="1800" b="0" dirty="0"/>
              <a:t>We strongly encourage children from across the county to come along to any of the 40 free events taking place in South Dublin this year all, it’s a wonderful opportunity to try something new and creative. All events will be live for booking from 18</a:t>
            </a:r>
            <a:r>
              <a:rPr lang="en-GB" sz="1800" b="0" baseline="30000" dirty="0"/>
              <a:t>th</a:t>
            </a:r>
            <a:r>
              <a:rPr lang="en-GB" sz="1800" b="0" dirty="0"/>
              <a:t> May at https://cruinniu.gov.ie</a:t>
            </a:r>
            <a:br>
              <a:rPr lang="en-IE" sz="1800" b="0" dirty="0"/>
            </a:br>
            <a:endParaRPr lang="en-IE" sz="1800" b="0" dirty="0"/>
          </a:p>
        </p:txBody>
      </p:sp>
      <p:pic>
        <p:nvPicPr>
          <p:cNvPr id="5" name="Picture 4">
            <a:extLst>
              <a:ext uri="{FF2B5EF4-FFF2-40B4-BE49-F238E27FC236}">
                <a16:creationId xmlns:a16="http://schemas.microsoft.com/office/drawing/2014/main" id="{B503697D-490E-14EB-C8F2-4F29660B6B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94648" y="2132856"/>
            <a:ext cx="4158205" cy="1728192"/>
          </a:xfrm>
          <a:prstGeom prst="rect">
            <a:avLst/>
          </a:prstGeom>
        </p:spPr>
      </p:pic>
    </p:spTree>
    <p:extLst>
      <p:ext uri="{BB962C8B-B14F-4D97-AF65-F5344CB8AC3E}">
        <p14:creationId xmlns:p14="http://schemas.microsoft.com/office/powerpoint/2010/main" val="2494722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CB300-EF00-D5D3-44FF-1378BA5D9F42}"/>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3B4226BF-9506-798B-1FDD-DB008E2B00D3}"/>
              </a:ext>
            </a:extLst>
          </p:cNvPr>
          <p:cNvSpPr>
            <a:spLocks noGrp="1"/>
          </p:cNvSpPr>
          <p:nvPr>
            <p:ph type="title"/>
          </p:nvPr>
        </p:nvSpPr>
        <p:spPr>
          <a:xfrm>
            <a:off x="1799692" y="611640"/>
            <a:ext cx="8592616" cy="856798"/>
          </a:xfrm>
        </p:spPr>
        <p:txBody>
          <a:bodyPr>
            <a:normAutofit fontScale="90000"/>
          </a:bodyPr>
          <a:lstStyle/>
          <a:p>
            <a:pPr algn="ctr"/>
            <a:r>
              <a:rPr lang="en-GB" b="1" dirty="0"/>
              <a:t>Artist Workspace &amp; Practical Needs Survey 2026</a:t>
            </a:r>
          </a:p>
        </p:txBody>
      </p:sp>
      <p:sp>
        <p:nvSpPr>
          <p:cNvPr id="6" name="Text Placeholder 6">
            <a:extLst>
              <a:ext uri="{FF2B5EF4-FFF2-40B4-BE49-F238E27FC236}">
                <a16:creationId xmlns:a16="http://schemas.microsoft.com/office/drawing/2014/main" id="{3BF4AC5A-650B-1C06-E65A-7FC5EDE8415E}"/>
              </a:ext>
            </a:extLst>
          </p:cNvPr>
          <p:cNvSpPr>
            <a:spLocks noGrp="1"/>
          </p:cNvSpPr>
          <p:nvPr/>
        </p:nvSpPr>
        <p:spPr>
          <a:xfrm>
            <a:off x="983432" y="1952836"/>
            <a:ext cx="3168352" cy="2952328"/>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2000" dirty="0"/>
              <a:t>The aim of the survey was to understand the practical needs of artist requirements, establish what resources are currently available, and what gaps exist in these areas within South Dublin. </a:t>
            </a:r>
          </a:p>
          <a:p>
            <a:r>
              <a:rPr lang="en-GB" sz="2000" dirty="0"/>
              <a:t>72 responses were received from artists living in South Dublin from the following areas:</a:t>
            </a:r>
          </a:p>
          <a:p>
            <a:pPr marL="285750" indent="-285750">
              <a:buFont typeface="Arial" panose="020B0604020202020204" pitchFamily="34" charset="0"/>
              <a:buChar char="•"/>
            </a:pPr>
            <a:endParaRPr lang="en-GB" sz="2000" dirty="0"/>
          </a:p>
        </p:txBody>
      </p:sp>
      <p:graphicFrame>
        <p:nvGraphicFramePr>
          <p:cNvPr id="2" name="Chart 1">
            <a:extLst>
              <a:ext uri="{FF2B5EF4-FFF2-40B4-BE49-F238E27FC236}">
                <a16:creationId xmlns:a16="http://schemas.microsoft.com/office/drawing/2014/main" id="{94681FCF-259F-F2B6-7241-AEC3586ECA6C}"/>
              </a:ext>
            </a:extLst>
          </p:cNvPr>
          <p:cNvGraphicFramePr>
            <a:graphicFrameLocks/>
          </p:cNvGraphicFramePr>
          <p:nvPr>
            <p:extLst>
              <p:ext uri="{D42A27DB-BD31-4B8C-83A1-F6EECF244321}">
                <p14:modId xmlns:p14="http://schemas.microsoft.com/office/powerpoint/2010/main" val="2185803677"/>
              </p:ext>
            </p:extLst>
          </p:nvPr>
        </p:nvGraphicFramePr>
        <p:xfrm>
          <a:off x="4439816" y="1468438"/>
          <a:ext cx="7488832" cy="5128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27929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1BCC0-4099-D5BB-6633-2B7228DD4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0C170-2029-08E2-965D-9F7B39D24CBB}"/>
              </a:ext>
            </a:extLst>
          </p:cNvPr>
          <p:cNvSpPr>
            <a:spLocks noGrp="1"/>
          </p:cNvSpPr>
          <p:nvPr>
            <p:ph type="title"/>
          </p:nvPr>
        </p:nvSpPr>
        <p:spPr>
          <a:xfrm>
            <a:off x="1799692" y="656487"/>
            <a:ext cx="8592616" cy="856798"/>
          </a:xfrm>
        </p:spPr>
        <p:txBody>
          <a:bodyPr>
            <a:normAutofit fontScale="90000"/>
          </a:bodyPr>
          <a:lstStyle/>
          <a:p>
            <a:pPr algn="ctr"/>
            <a:r>
              <a:rPr lang="en-GB" b="1" dirty="0"/>
              <a:t>Artist Workspace &amp; Practical Needs Survey 2026</a:t>
            </a:r>
          </a:p>
        </p:txBody>
      </p:sp>
      <p:graphicFrame>
        <p:nvGraphicFramePr>
          <p:cNvPr id="4" name="Chart 3">
            <a:extLst>
              <a:ext uri="{FF2B5EF4-FFF2-40B4-BE49-F238E27FC236}">
                <a16:creationId xmlns:a16="http://schemas.microsoft.com/office/drawing/2014/main" id="{E1B03343-ABF3-981A-917B-1DEA9EE3F12C}"/>
              </a:ext>
            </a:extLst>
          </p:cNvPr>
          <p:cNvGraphicFramePr>
            <a:graphicFrameLocks/>
          </p:cNvGraphicFramePr>
          <p:nvPr>
            <p:extLst>
              <p:ext uri="{D42A27DB-BD31-4B8C-83A1-F6EECF244321}">
                <p14:modId xmlns:p14="http://schemas.microsoft.com/office/powerpoint/2010/main" val="1922987404"/>
              </p:ext>
            </p:extLst>
          </p:nvPr>
        </p:nvGraphicFramePr>
        <p:xfrm>
          <a:off x="1604665" y="1700808"/>
          <a:ext cx="8982670" cy="4204965"/>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6">
            <a:extLst>
              <a:ext uri="{FF2B5EF4-FFF2-40B4-BE49-F238E27FC236}">
                <a16:creationId xmlns:a16="http://schemas.microsoft.com/office/drawing/2014/main" id="{28F2E67E-3097-43F3-2402-EBD2BB7F2703}"/>
              </a:ext>
            </a:extLst>
          </p:cNvPr>
          <p:cNvSpPr>
            <a:spLocks noGrp="1"/>
          </p:cNvSpPr>
          <p:nvPr/>
        </p:nvSpPr>
        <p:spPr>
          <a:xfrm>
            <a:off x="2234407" y="6093296"/>
            <a:ext cx="8352928" cy="448810"/>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pPr algn="r"/>
            <a:r>
              <a:rPr lang="en-GB" sz="1400" dirty="0"/>
              <a:t>*Other artforms listed included Socially-engaged art practice, Resin Art, Mixed Media, Fiber Art, Netsuke, Comedy, Community Engagement, Installation, and Education &amp; Workshops</a:t>
            </a:r>
          </a:p>
        </p:txBody>
      </p:sp>
    </p:spTree>
    <p:extLst>
      <p:ext uri="{BB962C8B-B14F-4D97-AF65-F5344CB8AC3E}">
        <p14:creationId xmlns:p14="http://schemas.microsoft.com/office/powerpoint/2010/main" val="3183609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85AA6-59E3-8A95-A55E-131DE970D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B7A04-D0EB-BFCF-E0CC-B2518397BC28}"/>
              </a:ext>
            </a:extLst>
          </p:cNvPr>
          <p:cNvSpPr>
            <a:spLocks noGrp="1"/>
          </p:cNvSpPr>
          <p:nvPr>
            <p:ph type="title"/>
          </p:nvPr>
        </p:nvSpPr>
        <p:spPr>
          <a:xfrm>
            <a:off x="1799692" y="476672"/>
            <a:ext cx="8592616" cy="856798"/>
          </a:xfrm>
        </p:spPr>
        <p:txBody>
          <a:bodyPr>
            <a:normAutofit fontScale="90000"/>
          </a:bodyPr>
          <a:lstStyle/>
          <a:p>
            <a:pPr algn="ctr"/>
            <a:r>
              <a:rPr lang="en-GB" b="1" dirty="0"/>
              <a:t>Artist Workspace &amp; Practical Needs Survey 2026</a:t>
            </a:r>
          </a:p>
        </p:txBody>
      </p:sp>
      <p:sp>
        <p:nvSpPr>
          <p:cNvPr id="3" name="Text Placeholder 6">
            <a:extLst>
              <a:ext uri="{FF2B5EF4-FFF2-40B4-BE49-F238E27FC236}">
                <a16:creationId xmlns:a16="http://schemas.microsoft.com/office/drawing/2014/main" id="{B24A6589-57F1-8AB4-4651-E4775531BAFC}"/>
              </a:ext>
            </a:extLst>
          </p:cNvPr>
          <p:cNvSpPr>
            <a:spLocks noGrp="1"/>
          </p:cNvSpPr>
          <p:nvPr/>
        </p:nvSpPr>
        <p:spPr>
          <a:xfrm>
            <a:off x="983432" y="1556792"/>
            <a:ext cx="10369152" cy="4248472"/>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800" dirty="0"/>
              <a:t>This survey highlights the need for the development of more affordable and accessible workspaces for artists in South Dublin. </a:t>
            </a:r>
          </a:p>
          <a:p>
            <a:r>
              <a:rPr lang="en-GB" sz="1800" dirty="0"/>
              <a:t>Some key statistics from the survey regarding workspaces include:</a:t>
            </a:r>
          </a:p>
          <a:p>
            <a:pPr marL="285750" indent="-285750">
              <a:buFont typeface="Arial" panose="020B0604020202020204" pitchFamily="34" charset="0"/>
              <a:buChar char="•"/>
            </a:pPr>
            <a:r>
              <a:rPr lang="en-GB" sz="1800" b="1" dirty="0"/>
              <a:t>63% of respondents </a:t>
            </a:r>
            <a:r>
              <a:rPr lang="en-GB" sz="1800" dirty="0"/>
              <a:t>stated</a:t>
            </a:r>
            <a:r>
              <a:rPr lang="en-GB" sz="1800" b="1" dirty="0"/>
              <a:t> </a:t>
            </a:r>
            <a:r>
              <a:rPr lang="en-GB" sz="1800" dirty="0"/>
              <a:t>that they currently undertake their arts practice from home</a:t>
            </a:r>
          </a:p>
          <a:p>
            <a:pPr marL="285750" indent="-285750">
              <a:buFont typeface="Arial" panose="020B0604020202020204" pitchFamily="34" charset="0"/>
              <a:buChar char="•"/>
            </a:pPr>
            <a:r>
              <a:rPr lang="en-GB" sz="1800" b="1" dirty="0"/>
              <a:t>49% of respondents </a:t>
            </a:r>
            <a:r>
              <a:rPr lang="en-GB" sz="1800" dirty="0"/>
              <a:t>stated they are either somewhat or very dissatisfied with the current workspace</a:t>
            </a:r>
          </a:p>
          <a:p>
            <a:pPr marL="285750" indent="-285750">
              <a:buFont typeface="Arial" panose="020B0604020202020204" pitchFamily="34" charset="0"/>
              <a:buChar char="•"/>
            </a:pPr>
            <a:r>
              <a:rPr lang="en-GB" sz="1800" b="1" dirty="0"/>
              <a:t>89% of respondents </a:t>
            </a:r>
            <a:r>
              <a:rPr lang="en-GB" sz="1800" dirty="0"/>
              <a:t>said that it was either very important or somewhat important that their workspace allows for public engagement. This included open studios, exhibition, performance and workshop spaces, and space for collaboration with other artists</a:t>
            </a:r>
          </a:p>
          <a:p>
            <a:pPr marL="285750" indent="-285750">
              <a:buFont typeface="Arial" panose="020B0604020202020204" pitchFamily="34" charset="0"/>
              <a:buChar char="•"/>
            </a:pPr>
            <a:r>
              <a:rPr lang="en-GB" sz="1800" b="1" dirty="0"/>
              <a:t>61% of respondents </a:t>
            </a:r>
            <a:r>
              <a:rPr lang="en-GB" sz="1800" dirty="0"/>
              <a:t>stated their ideal workspace would be between 1km and 5km from home</a:t>
            </a:r>
          </a:p>
          <a:p>
            <a:pPr marL="285750" indent="-285750">
              <a:buFont typeface="Arial" panose="020B0604020202020204" pitchFamily="34" charset="0"/>
              <a:buChar char="•"/>
            </a:pPr>
            <a:r>
              <a:rPr lang="en-GB" sz="1800" b="1" dirty="0"/>
              <a:t>56% of respondents </a:t>
            </a:r>
            <a:r>
              <a:rPr lang="en-GB" sz="1800" dirty="0"/>
              <a:t>said that it was very important to have flexibility in their workspace including out of hours access, adaptable spaces, and short/long-term leases</a:t>
            </a:r>
          </a:p>
          <a:p>
            <a:pPr marL="285750" indent="-285750">
              <a:buFont typeface="Arial" panose="020B0604020202020204" pitchFamily="34" charset="0"/>
              <a:buChar char="•"/>
            </a:pPr>
            <a:r>
              <a:rPr lang="en-GB" sz="1800" b="1" dirty="0"/>
              <a:t>Secure storage </a:t>
            </a:r>
            <a:r>
              <a:rPr lang="en-GB" sz="1800" dirty="0"/>
              <a:t>was highlighted as the most essential element of their workspace (</a:t>
            </a:r>
            <a:r>
              <a:rPr lang="en-GB" sz="1800" b="1" dirty="0"/>
              <a:t>28% of respondents</a:t>
            </a:r>
            <a:r>
              <a:rPr lang="en-GB" sz="1800" dirty="0"/>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1628311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8956D-E0DE-21D6-0A46-F82E5463D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4FC46-56C3-A8F1-A4B8-338F91C0527A}"/>
              </a:ext>
            </a:extLst>
          </p:cNvPr>
          <p:cNvSpPr>
            <a:spLocks noGrp="1"/>
          </p:cNvSpPr>
          <p:nvPr>
            <p:ph type="title"/>
          </p:nvPr>
        </p:nvSpPr>
        <p:spPr>
          <a:xfrm>
            <a:off x="1799691" y="649740"/>
            <a:ext cx="8592616" cy="856798"/>
          </a:xfrm>
        </p:spPr>
        <p:txBody>
          <a:bodyPr>
            <a:normAutofit fontScale="90000"/>
          </a:bodyPr>
          <a:lstStyle/>
          <a:p>
            <a:pPr algn="ctr"/>
            <a:r>
              <a:rPr lang="en-GB" b="1" dirty="0"/>
              <a:t>Artist Workspace &amp; Practical Needs Survey 2026</a:t>
            </a:r>
          </a:p>
        </p:txBody>
      </p:sp>
      <p:pic>
        <p:nvPicPr>
          <p:cNvPr id="5" name="Picture 4">
            <a:extLst>
              <a:ext uri="{FF2B5EF4-FFF2-40B4-BE49-F238E27FC236}">
                <a16:creationId xmlns:a16="http://schemas.microsoft.com/office/drawing/2014/main" id="{C4605DC0-DBC4-FE36-DA34-2407745B1D2E}"/>
              </a:ext>
            </a:extLst>
          </p:cNvPr>
          <p:cNvPicPr>
            <a:picLocks noChangeAspect="1"/>
          </p:cNvPicPr>
          <p:nvPr/>
        </p:nvPicPr>
        <p:blipFill>
          <a:blip r:embed="rId2"/>
          <a:stretch>
            <a:fillRect/>
          </a:stretch>
        </p:blipFill>
        <p:spPr>
          <a:xfrm>
            <a:off x="953134" y="2626876"/>
            <a:ext cx="10285730" cy="2311554"/>
          </a:xfrm>
          <a:prstGeom prst="rect">
            <a:avLst/>
          </a:prstGeom>
        </p:spPr>
      </p:pic>
      <p:sp>
        <p:nvSpPr>
          <p:cNvPr id="7" name="TextBox 6">
            <a:extLst>
              <a:ext uri="{FF2B5EF4-FFF2-40B4-BE49-F238E27FC236}">
                <a16:creationId xmlns:a16="http://schemas.microsoft.com/office/drawing/2014/main" id="{DDF6FDF1-82D7-73E0-775B-4D37ED4BDE05}"/>
              </a:ext>
            </a:extLst>
          </p:cNvPr>
          <p:cNvSpPr txBox="1"/>
          <p:nvPr/>
        </p:nvSpPr>
        <p:spPr>
          <a:xfrm>
            <a:off x="2783631" y="1484784"/>
            <a:ext cx="6624736" cy="923330"/>
          </a:xfrm>
          <a:prstGeom prst="rect">
            <a:avLst/>
          </a:prstGeom>
          <a:noFill/>
        </p:spPr>
        <p:txBody>
          <a:bodyPr wrap="square">
            <a:spAutoFit/>
          </a:bodyPr>
          <a:lstStyle/>
          <a:p>
            <a:pPr algn="ctr"/>
            <a:r>
              <a:rPr lang="en-IE" dirty="0">
                <a:solidFill>
                  <a:schemeClr val="bg1"/>
                </a:solidFill>
                <a:latin typeface="+mn-lt"/>
              </a:rPr>
              <a:t>When asked if you could design your ideal workspace in South Dublin County, what would it include that is missing today, the following answers rated highly:</a:t>
            </a:r>
          </a:p>
        </p:txBody>
      </p:sp>
      <p:sp>
        <p:nvSpPr>
          <p:cNvPr id="8" name="TextBox 7">
            <a:extLst>
              <a:ext uri="{FF2B5EF4-FFF2-40B4-BE49-F238E27FC236}">
                <a16:creationId xmlns:a16="http://schemas.microsoft.com/office/drawing/2014/main" id="{2EE45152-1A94-6888-E702-0D164F1DE379}"/>
              </a:ext>
            </a:extLst>
          </p:cNvPr>
          <p:cNvSpPr txBox="1"/>
          <p:nvPr/>
        </p:nvSpPr>
        <p:spPr>
          <a:xfrm>
            <a:off x="2784400" y="5157192"/>
            <a:ext cx="6624736" cy="923330"/>
          </a:xfrm>
          <a:prstGeom prst="rect">
            <a:avLst/>
          </a:prstGeom>
          <a:noFill/>
        </p:spPr>
        <p:txBody>
          <a:bodyPr wrap="square">
            <a:spAutoFit/>
          </a:bodyPr>
          <a:lstStyle/>
          <a:p>
            <a:pPr algn="ctr"/>
            <a:r>
              <a:rPr lang="en-GB" dirty="0">
                <a:solidFill>
                  <a:schemeClr val="bg1"/>
                </a:solidFill>
                <a:latin typeface="+mn-lt"/>
              </a:rPr>
              <a:t>T</a:t>
            </a:r>
            <a:r>
              <a:rPr lang="en-IE" dirty="0">
                <a:solidFill>
                  <a:schemeClr val="bg1"/>
                </a:solidFill>
                <a:latin typeface="+mn-lt"/>
              </a:rPr>
              <a:t>he Arts Office will use these results as part of the development of the current Arts Infrastructure Strategy and Arts Development Strategy. </a:t>
            </a:r>
          </a:p>
        </p:txBody>
      </p:sp>
    </p:spTree>
    <p:extLst>
      <p:ext uri="{BB962C8B-B14F-4D97-AF65-F5344CB8AC3E}">
        <p14:creationId xmlns:p14="http://schemas.microsoft.com/office/powerpoint/2010/main" val="1346374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4514C-3B42-EFE6-D6CB-1A6EC94F84D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D9B97EB-9CB4-F71E-87D0-4FE0F19A742D}"/>
              </a:ext>
            </a:extLst>
          </p:cNvPr>
          <p:cNvSpPr>
            <a:spLocks noGrp="1"/>
          </p:cNvSpPr>
          <p:nvPr>
            <p:ph type="title"/>
          </p:nvPr>
        </p:nvSpPr>
        <p:spPr>
          <a:xfrm>
            <a:off x="623392" y="836712"/>
            <a:ext cx="7992888" cy="648072"/>
          </a:xfrm>
        </p:spPr>
        <p:txBody>
          <a:bodyPr>
            <a:normAutofit fontScale="90000"/>
          </a:bodyPr>
          <a:lstStyle/>
          <a:p>
            <a:r>
              <a:rPr lang="en-GB" dirty="0"/>
              <a:t>IN CONTEXT – Public Art Programme Update</a:t>
            </a:r>
            <a:endParaRPr lang="en-IE" dirty="0"/>
          </a:p>
        </p:txBody>
      </p:sp>
      <p:pic>
        <p:nvPicPr>
          <p:cNvPr id="9" name="Picture 8">
            <a:extLst>
              <a:ext uri="{FF2B5EF4-FFF2-40B4-BE49-F238E27FC236}">
                <a16:creationId xmlns:a16="http://schemas.microsoft.com/office/drawing/2014/main" id="{841215BD-8724-D960-B0A9-79C599CFCC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63952" y="2015119"/>
            <a:ext cx="5904656" cy="3936437"/>
          </a:xfrm>
          <a:prstGeom prst="rect">
            <a:avLst/>
          </a:prstGeom>
        </p:spPr>
      </p:pic>
      <p:sp>
        <p:nvSpPr>
          <p:cNvPr id="10" name="Text Placeholder 6">
            <a:extLst>
              <a:ext uri="{FF2B5EF4-FFF2-40B4-BE49-F238E27FC236}">
                <a16:creationId xmlns:a16="http://schemas.microsoft.com/office/drawing/2014/main" id="{8FE0FE10-705A-6C99-2400-78B937FA9B1C}"/>
              </a:ext>
            </a:extLst>
          </p:cNvPr>
          <p:cNvSpPr>
            <a:spLocks noGrp="1"/>
          </p:cNvSpPr>
          <p:nvPr/>
        </p:nvSpPr>
        <p:spPr>
          <a:xfrm>
            <a:off x="623392" y="2015119"/>
            <a:ext cx="4824536" cy="3936436"/>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800" dirty="0"/>
              <a:t>Artists Anne Cleary and Denis Connolly begun community engagement as part of their ‘Nature Squared’ project in April as part of the IN CONTEXT 5 Public Art Programme. </a:t>
            </a:r>
          </a:p>
          <a:p>
            <a:r>
              <a:rPr lang="en-GB" sz="1800" dirty="0"/>
              <a:t>Nature Squared is a multi-strand fresh water biodiversity project, including science and art activities observing biodiversity along the River Dodder. </a:t>
            </a:r>
          </a:p>
          <a:p>
            <a:r>
              <a:rPr lang="en-GB" sz="1800" dirty="0"/>
              <a:t>Anne and Denis began working with a group from </a:t>
            </a:r>
            <a:r>
              <a:rPr lang="en-GB" sz="1800" dirty="0" err="1"/>
              <a:t>Cheeverstown</a:t>
            </a:r>
            <a:r>
              <a:rPr lang="en-GB" sz="1800"/>
              <a:t> House and </a:t>
            </a:r>
            <a:r>
              <a:rPr lang="en-GB" sz="1800" dirty="0"/>
              <a:t>Transition Year students from St Mac Dara's Community College. Over two days, the groups visited Dodder Valley Park for workshops and the creation of art using the biodiversity of the area. </a:t>
            </a:r>
          </a:p>
          <a:p>
            <a:endParaRPr lang="en-GB" sz="2000" dirty="0"/>
          </a:p>
          <a:p>
            <a:pPr marL="285750" indent="-285750">
              <a:buFont typeface="Arial" panose="020B0604020202020204" pitchFamily="34" charset="0"/>
              <a:buChar char="•"/>
            </a:pPr>
            <a:endParaRPr lang="en-GB" sz="2000" dirty="0"/>
          </a:p>
        </p:txBody>
      </p:sp>
    </p:spTree>
    <p:extLst>
      <p:ext uri="{BB962C8B-B14F-4D97-AF65-F5344CB8AC3E}">
        <p14:creationId xmlns:p14="http://schemas.microsoft.com/office/powerpoint/2010/main" val="944324120"/>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719</TotalTime>
  <Words>792</Words>
  <Application>Microsoft Office PowerPoint</Application>
  <PresentationFormat>Widescreen</PresentationFormat>
  <Paragraphs>48</Paragraphs>
  <Slides>10</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SDCC Master</vt:lpstr>
      <vt:lpstr>PowerPoint Presentation</vt:lpstr>
      <vt:lpstr>SDCC  Arts Office May ACM Report</vt:lpstr>
      <vt:lpstr>PowerPoint Presentation</vt:lpstr>
      <vt:lpstr>SDCC libraries will host “Pass the dance” events where children can learn some new dance moves, and be part of creating a new dance.  A highlight of the day is set to be the presentation of The Boy with Green Hair a new musical theatre production by Jody Trehy which will take place at 3:00pm in the Civic Theatre.  The Civic will also host workshops for all-ages including What’s the Story? Where Juliette Saumande explores what makes us different, what connects us and how the magic grows through the gaps.  We strongly encourage children from across the county to come along to any of the 40 free events taking place in South Dublin this year all, it’s a wonderful opportunity to try something new and creative. All events will be live for booking from 18th May at https://cruinniu.gov.ie </vt:lpstr>
      <vt:lpstr>Artist Workspace &amp; Practical Needs Survey 2026</vt:lpstr>
      <vt:lpstr>Artist Workspace &amp; Practical Needs Survey 2026</vt:lpstr>
      <vt:lpstr>Artist Workspace &amp; Practical Needs Survey 2026</vt:lpstr>
      <vt:lpstr>Artist Workspace &amp; Practical Needs Survey 2026</vt:lpstr>
      <vt:lpstr>IN CONTEXT – Public Art Programme Update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Richie O’Sullivan</cp:lastModifiedBy>
  <cp:revision>87</cp:revision>
  <cp:lastPrinted>2026-01-26T10:22:29Z</cp:lastPrinted>
  <dcterms:created xsi:type="dcterms:W3CDTF">2025-05-27T21:24:40Z</dcterms:created>
  <dcterms:modified xsi:type="dcterms:W3CDTF">2026-05-07T08:04:33Z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