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304" r:id="rId2"/>
    <p:sldId id="256" r:id="rId3"/>
    <p:sldId id="317" r:id="rId4"/>
    <p:sldId id="318" r:id="rId5"/>
    <p:sldId id="314" r:id="rId6"/>
    <p:sldId id="274" r:id="rId7"/>
  </p:sldIdLst>
  <p:sldSz cx="12192000" cy="6858000"/>
  <p:notesSz cx="11309350" cy="20104100"/>
  <p:defaultTextStyle>
    <a:defPPr>
      <a:defRPr kern="0"/>
    </a:def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041" autoAdjust="0"/>
  </p:normalViewPr>
  <p:slideViewPr>
    <p:cSldViewPr>
      <p:cViewPr varScale="1">
        <p:scale>
          <a:sx n="57" d="100"/>
          <a:sy n="57" d="100"/>
        </p:scale>
        <p:origin x="1016" y="48"/>
      </p:cViewPr>
      <p:guideLst/>
    </p:cSldViewPr>
  </p:slideViewPr>
  <p:notesTextViewPr>
    <p:cViewPr>
      <p:scale>
        <a:sx n="20" d="100"/>
        <a:sy n="20" d="100"/>
      </p:scale>
      <p:origin x="0" y="0"/>
    </p:cViewPr>
  </p:notesTextViewPr>
  <p:notesViewPr>
    <p:cSldViewPr>
      <p:cViewPr varScale="1">
        <p:scale>
          <a:sx n="38" d="100"/>
          <a:sy n="38" d="100"/>
        </p:scale>
        <p:origin x="4320"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900956" cy="100746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405715" y="0"/>
            <a:ext cx="4900956" cy="1007464"/>
          </a:xfrm>
          <a:prstGeom prst="rect">
            <a:avLst/>
          </a:prstGeom>
        </p:spPr>
        <p:txBody>
          <a:bodyPr vert="horz" lIns="91440" tIns="45720" rIns="91440" bIns="45720" rtlCol="0"/>
          <a:lstStyle>
            <a:lvl1pPr algn="r">
              <a:defRPr sz="1200"/>
            </a:lvl1pPr>
          </a:lstStyle>
          <a:p>
            <a:fld id="{9F6A2F78-8593-D34B-A54B-A913B4ADD88D}" type="datetimeFigureOut">
              <a:rPr lang="en-US" smtClean="0"/>
              <a:t>4/20/2026</a:t>
            </a:fld>
            <a:endParaRPr lang="en-US"/>
          </a:p>
        </p:txBody>
      </p:sp>
      <p:sp>
        <p:nvSpPr>
          <p:cNvPr id="4" name="Slide Image Placeholder 3"/>
          <p:cNvSpPr>
            <a:spLocks noGrp="1" noRot="1" noChangeAspect="1"/>
          </p:cNvSpPr>
          <p:nvPr>
            <p:ph type="sldImg" idx="2"/>
          </p:nvPr>
        </p:nvSpPr>
        <p:spPr>
          <a:xfrm>
            <a:off x="-374650" y="2514600"/>
            <a:ext cx="12058650" cy="6783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130578" y="9673900"/>
            <a:ext cx="9048194" cy="7918600"/>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9096639"/>
            <a:ext cx="4900956" cy="100746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405715" y="19096639"/>
            <a:ext cx="4900956" cy="1007462"/>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1</a:t>
            </a:fld>
            <a:endParaRPr lang="en-US"/>
          </a:p>
        </p:txBody>
      </p:sp>
    </p:spTree>
    <p:extLst>
      <p:ext uri="{BB962C8B-B14F-4D97-AF65-F5344CB8AC3E}">
        <p14:creationId xmlns:p14="http://schemas.microsoft.com/office/powerpoint/2010/main" val="3567891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2</a:t>
            </a:fld>
            <a:endParaRPr lang="en-US"/>
          </a:p>
        </p:txBody>
      </p:sp>
    </p:spTree>
    <p:extLst>
      <p:ext uri="{BB962C8B-B14F-4D97-AF65-F5344CB8AC3E}">
        <p14:creationId xmlns:p14="http://schemas.microsoft.com/office/powerpoint/2010/main" val="2878238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664" y="4783478"/>
            <a:ext cx="5447460" cy="4886974"/>
          </a:xfrm>
        </p:spPr>
        <p:txBody>
          <a:bodyPr/>
          <a:lstStyle/>
          <a:p>
            <a:endParaRPr lang="en-IE" sz="1300" dirty="0"/>
          </a:p>
        </p:txBody>
      </p:sp>
      <p:sp>
        <p:nvSpPr>
          <p:cNvPr id="4" name="Slide Number Placeholder 3"/>
          <p:cNvSpPr>
            <a:spLocks noGrp="1"/>
          </p:cNvSpPr>
          <p:nvPr>
            <p:ph type="sldNum" sz="quarter" idx="5"/>
          </p:nvPr>
        </p:nvSpPr>
        <p:spPr/>
        <p:txBody>
          <a:bodyPr/>
          <a:lstStyle/>
          <a:p>
            <a:fld id="{F374F5B9-8B24-7A4E-B5A9-4C8F6F8C6B31}" type="slidenum">
              <a:rPr lang="en-US" smtClean="0"/>
              <a:t>3</a:t>
            </a:fld>
            <a:endParaRPr lang="en-US"/>
          </a:p>
        </p:txBody>
      </p:sp>
    </p:spTree>
    <p:extLst>
      <p:ext uri="{BB962C8B-B14F-4D97-AF65-F5344CB8AC3E}">
        <p14:creationId xmlns:p14="http://schemas.microsoft.com/office/powerpoint/2010/main" val="15021756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852488"/>
            <a:ext cx="5961062" cy="3352800"/>
          </a:xfrm>
        </p:spPr>
      </p:sp>
      <p:sp>
        <p:nvSpPr>
          <p:cNvPr id="3" name="Notes Placeholder 2"/>
          <p:cNvSpPr>
            <a:spLocks noGrp="1"/>
          </p:cNvSpPr>
          <p:nvPr>
            <p:ph type="body" idx="1"/>
          </p:nvPr>
        </p:nvSpPr>
        <p:spPr>
          <a:xfrm>
            <a:off x="680664" y="4435135"/>
            <a:ext cx="5447460" cy="4780156"/>
          </a:xfrm>
        </p:spPr>
        <p:txBody>
          <a:bodyPr/>
          <a:lstStyle/>
          <a:p>
            <a:endParaRPr lang="en-IE" sz="1100" dirty="0"/>
          </a:p>
        </p:txBody>
      </p:sp>
      <p:sp>
        <p:nvSpPr>
          <p:cNvPr id="4" name="Slide Number Placeholder 3"/>
          <p:cNvSpPr>
            <a:spLocks noGrp="1"/>
          </p:cNvSpPr>
          <p:nvPr>
            <p:ph type="sldNum" sz="quarter" idx="5"/>
          </p:nvPr>
        </p:nvSpPr>
        <p:spPr/>
        <p:txBody>
          <a:bodyPr/>
          <a:lstStyle/>
          <a:p>
            <a:fld id="{F374F5B9-8B24-7A4E-B5A9-4C8F6F8C6B31}" type="slidenum">
              <a:rPr lang="en-US" smtClean="0"/>
              <a:t>4</a:t>
            </a:fld>
            <a:endParaRPr lang="en-US"/>
          </a:p>
        </p:txBody>
      </p:sp>
    </p:spTree>
    <p:extLst>
      <p:ext uri="{BB962C8B-B14F-4D97-AF65-F5344CB8AC3E}">
        <p14:creationId xmlns:p14="http://schemas.microsoft.com/office/powerpoint/2010/main" val="2134589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6</a:t>
            </a:fld>
            <a:endParaRPr lang="en-US"/>
          </a:p>
        </p:txBody>
      </p:sp>
    </p:spTree>
    <p:extLst>
      <p:ext uri="{BB962C8B-B14F-4D97-AF65-F5344CB8AC3E}">
        <p14:creationId xmlns:p14="http://schemas.microsoft.com/office/powerpoint/2010/main" val="37994643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562" y="273422"/>
            <a:ext cx="10971684" cy="1144631"/>
          </a:xfrm>
          <a:prstGeom prst="rect">
            <a:avLst/>
          </a:prstGeom>
          <a:noFill/>
          <a:ln w="0">
            <a:noFill/>
          </a:ln>
        </p:spPr>
        <p:txBody>
          <a:bodyPr lIns="0" tIns="0" rIns="0" bIns="0" anchor="ctr">
            <a:noAutofit/>
          </a:bodyPr>
          <a:lstStyle/>
          <a:p>
            <a:pPr algn="ctr">
              <a:buNone/>
            </a:pPr>
            <a:endParaRPr lang="en-GB" sz="5321" b="0" strike="noStrike" spc="-1">
              <a:latin typeface="Arial"/>
            </a:endParaRPr>
          </a:p>
        </p:txBody>
      </p:sp>
      <p:sp>
        <p:nvSpPr>
          <p:cNvPr id="6" name="PlaceHolder 2"/>
          <p:cNvSpPr>
            <a:spLocks noGrp="1"/>
          </p:cNvSpPr>
          <p:nvPr>
            <p:ph type="subTitle"/>
          </p:nvPr>
        </p:nvSpPr>
        <p:spPr>
          <a:xfrm>
            <a:off x="609562" y="1604399"/>
            <a:ext cx="10971684" cy="3976819"/>
          </a:xfrm>
          <a:prstGeom prst="rect">
            <a:avLst/>
          </a:prstGeom>
          <a:noFill/>
          <a:ln w="0">
            <a:noFill/>
          </a:ln>
        </p:spPr>
        <p:txBody>
          <a:bodyPr lIns="0" tIns="0" rIns="0" bIns="0" anchor="ctr">
            <a:noAutofit/>
          </a:bodyPr>
          <a:lstStyle/>
          <a:p>
            <a:pPr algn="ctr">
              <a:buNone/>
            </a:pPr>
            <a:endParaRPr lang="en-GB" sz="3870" b="0" strike="noStrike" spc="-1">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DE3476F3-8F62-48A5-9B4A-96B31845AE82}" type="slidenum">
              <a:t>‹#›</a:t>
            </a:fld>
            <a:endParaRPr/>
          </a:p>
        </p:txBody>
      </p:sp>
      <p:sp>
        <p:nvSpPr>
          <p:cNvPr id="3" name="PlaceHolder 5"/>
          <p:cNvSpPr>
            <a:spLocks noGrp="1"/>
          </p:cNvSpPr>
          <p:nvPr>
            <p:ph type="dt" idx="1"/>
          </p:nvPr>
        </p:nvSpPr>
        <p:spPr/>
        <p:txBody>
          <a:bodyPr/>
          <a:lstStyle/>
          <a:p>
            <a:endParaRPr/>
          </a:p>
        </p:txBody>
      </p:sp>
    </p:spTree>
    <p:extLst>
      <p:ext uri="{BB962C8B-B14F-4D97-AF65-F5344CB8AC3E}">
        <p14:creationId xmlns:p14="http://schemas.microsoft.com/office/powerpoint/2010/main" val="2207962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8" r:id="rId22"/>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4" name="Image 7">
            <a:extLst>
              <a:ext uri="{FF2B5EF4-FFF2-40B4-BE49-F238E27FC236}">
                <a16:creationId xmlns:a16="http://schemas.microsoft.com/office/drawing/2014/main" id="{07482F98-2FC7-FD26-C3AB-4C18F6151EA4}"/>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0630" y="1174686"/>
            <a:ext cx="2090738" cy="858837"/>
          </a:xfrm>
          <a:prstGeom prst="rect">
            <a:avLst/>
          </a:prstGeom>
          <a:noFill/>
          <a:extLst>
            <a:ext uri="{909E8E84-426E-40DD-AFC4-6F175D3DCCD1}">
              <a14:hiddenFill xmlns:a14="http://schemas.microsoft.com/office/drawing/2010/main">
                <a:solidFill>
                  <a:srgbClr val="FFFFFF"/>
                </a:solidFill>
              </a14:hiddenFill>
            </a:ext>
          </a:extLst>
        </p:spPr>
      </p:pic>
      <p:pic>
        <p:nvPicPr>
          <p:cNvPr id="3093" name="Image 8">
            <a:extLst>
              <a:ext uri="{FF2B5EF4-FFF2-40B4-BE49-F238E27FC236}">
                <a16:creationId xmlns:a16="http://schemas.microsoft.com/office/drawing/2014/main" id="{E20A11ED-55EF-0A59-8097-07AF248B04CC}"/>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0555" y="2344482"/>
            <a:ext cx="750888" cy="917575"/>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23">
            <a:extLst>
              <a:ext uri="{FF2B5EF4-FFF2-40B4-BE49-F238E27FC236}">
                <a16:creationId xmlns:a16="http://schemas.microsoft.com/office/drawing/2014/main" id="{87CBC0B9-5382-BCF8-1F84-CE69DDACD83D}"/>
              </a:ext>
            </a:extLst>
          </p:cNvPr>
          <p:cNvSpPr>
            <a:spLocks noChangeArrowheads="1"/>
          </p:cNvSpPr>
          <p:nvPr/>
        </p:nvSpPr>
        <p:spPr bwMode="auto">
          <a:xfrm>
            <a:off x="3050134" y="620688"/>
            <a:ext cx="6091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SDCC Sans" pitchFamily="2" charset="0"/>
                <a:cs typeface="SDCC Sans" pitchFamily="2" charset="0"/>
              </a:rPr>
              <a:t>COMHAIRLE CONTAE ÁTHA CLIATH THEAS SOUTH DUBLIN COUNTY COUNCIL</a:t>
            </a:r>
            <a:endParaRPr kumimoji="0" lang="en-IE" altLang="en-US" sz="8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17" name="Rectangle 24">
            <a:extLst>
              <a:ext uri="{FF2B5EF4-FFF2-40B4-BE49-F238E27FC236}">
                <a16:creationId xmlns:a16="http://schemas.microsoft.com/office/drawing/2014/main" id="{15B5AC74-12B7-0ECF-100E-95E242DA0F66}"/>
              </a:ext>
            </a:extLst>
          </p:cNvPr>
          <p:cNvSpPr>
            <a:spLocks noChangeArrowheads="1"/>
          </p:cNvSpPr>
          <p:nvPr/>
        </p:nvSpPr>
        <p:spPr bwMode="auto">
          <a:xfrm>
            <a:off x="9867386" y="1373907"/>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SDCC Sans" pitchFamily="2" charset="0"/>
                <a:cs typeface="SDCC Sans" pitchFamily="2"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TextBox 20">
            <a:extLst>
              <a:ext uri="{FF2B5EF4-FFF2-40B4-BE49-F238E27FC236}">
                <a16:creationId xmlns:a16="http://schemas.microsoft.com/office/drawing/2014/main" id="{74A289AB-57D9-9ED6-3331-09E1DFE75822}"/>
              </a:ext>
            </a:extLst>
          </p:cNvPr>
          <p:cNvSpPr txBox="1"/>
          <p:nvPr/>
        </p:nvSpPr>
        <p:spPr>
          <a:xfrm>
            <a:off x="2927648" y="3573016"/>
            <a:ext cx="6624736" cy="2308324"/>
          </a:xfrm>
          <a:prstGeom prst="rect">
            <a:avLst/>
          </a:prstGeom>
          <a:noFill/>
        </p:spPr>
        <p:txBody>
          <a:bodyPr wrap="square" rtlCol="0">
            <a:spAutoFit/>
          </a:bodyPr>
          <a:lstStyle/>
          <a:p>
            <a:pPr algn="ctr"/>
            <a:r>
              <a:rPr lang="en-US" sz="1800" b="1" u="sng" dirty="0"/>
              <a:t>MEETING OF </a:t>
            </a:r>
            <a:r>
              <a:rPr lang="en-IE" sz="1800" b="1" u="sng" dirty="0"/>
              <a:t>Lucan/Palmerstown/North Clondalkin Area Committee Meeting</a:t>
            </a:r>
            <a:endParaRPr lang="en-IE" sz="1800" dirty="0"/>
          </a:p>
          <a:p>
            <a:pPr algn="ctr"/>
            <a:endParaRPr lang="en-IE" dirty="0"/>
          </a:p>
          <a:p>
            <a:pPr algn="ctr"/>
            <a:r>
              <a:rPr lang="en-US" sz="1800" b="1" u="sng"/>
              <a:t>28 April </a:t>
            </a:r>
            <a:r>
              <a:rPr lang="en-US" sz="1800" b="1" u="sng" dirty="0"/>
              <a:t>2026</a:t>
            </a:r>
          </a:p>
          <a:p>
            <a:pPr algn="ctr"/>
            <a:endParaRPr lang="en-US" sz="1800" b="1" u="sng" dirty="0"/>
          </a:p>
          <a:p>
            <a:pPr algn="ctr"/>
            <a:r>
              <a:rPr lang="en-US" sz="1800" b="1" u="sng" dirty="0"/>
              <a:t>HEADED ITEM </a:t>
            </a:r>
            <a:endParaRPr lang="en-IE" sz="1800" dirty="0"/>
          </a:p>
          <a:p>
            <a:pPr algn="ctr"/>
            <a:endParaRPr lang="en-US" sz="1800" b="1" u="sng" dirty="0"/>
          </a:p>
          <a:p>
            <a:pPr algn="ctr"/>
            <a:r>
              <a:rPr lang="en-US" sz="1800" b="1" u="sng" dirty="0"/>
              <a:t>Arts </a:t>
            </a:r>
            <a:r>
              <a:rPr lang="en-US" sz="1800" b="1" u="sng" dirty="0" err="1"/>
              <a:t>Programme</a:t>
            </a:r>
            <a:r>
              <a:rPr lang="en-US" sz="1800" b="1" u="sng" dirty="0"/>
              <a:t> Update</a:t>
            </a:r>
            <a:endParaRPr lang="en-IE" dirty="0"/>
          </a:p>
        </p:txBody>
      </p:sp>
    </p:spTree>
    <p:extLst>
      <p:ext uri="{BB962C8B-B14F-4D97-AF65-F5344CB8AC3E}">
        <p14:creationId xmlns:p14="http://schemas.microsoft.com/office/powerpoint/2010/main" val="3409426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189414"/>
            <a:ext cx="6700065" cy="4479175"/>
          </a:xfrm>
        </p:spPr>
        <p:txBody>
          <a:bodyPr/>
          <a:lstStyle/>
          <a:p>
            <a:r>
              <a:rPr lang="en-US" dirty="0"/>
              <a:t>SDCC </a:t>
            </a:r>
            <a:br>
              <a:rPr lang="en-US" dirty="0"/>
            </a:br>
            <a:r>
              <a:rPr lang="en-US" dirty="0"/>
              <a:t>Arts Office April</a:t>
            </a:r>
            <a:br>
              <a:rPr lang="en-US" dirty="0"/>
            </a:br>
            <a:r>
              <a:rPr lang="en-US" dirty="0"/>
              <a:t>ACM Report</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Gerry Horan</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April 2026</a:t>
            </a:r>
          </a:p>
        </p:txBody>
      </p:sp>
    </p:spTree>
    <p:extLst>
      <p:ext uri="{BB962C8B-B14F-4D97-AF65-F5344CB8AC3E}">
        <p14:creationId xmlns:p14="http://schemas.microsoft.com/office/powerpoint/2010/main" val="193055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F3D774C-FE59-2ACC-4EE1-2BBC7AAFBF12}"/>
              </a:ext>
            </a:extLst>
          </p:cNvPr>
          <p:cNvSpPr>
            <a:spLocks noGrp="1"/>
          </p:cNvSpPr>
          <p:nvPr>
            <p:ph type="title"/>
          </p:nvPr>
        </p:nvSpPr>
        <p:spPr>
          <a:xfrm>
            <a:off x="623392" y="1148941"/>
            <a:ext cx="4944575" cy="856798"/>
          </a:xfrm>
        </p:spPr>
        <p:txBody>
          <a:bodyPr anchor="ctr">
            <a:normAutofit fontScale="90000"/>
          </a:bodyPr>
          <a:lstStyle/>
          <a:p>
            <a:pPr>
              <a:lnSpc>
                <a:spcPct val="90000"/>
              </a:lnSpc>
            </a:pPr>
            <a:r>
              <a:rPr lang="en-GB" sz="3200" b="1" dirty="0"/>
              <a:t>NOISE Music</a:t>
            </a:r>
            <a:br>
              <a:rPr lang="en-GB" sz="3200" b="1" dirty="0"/>
            </a:br>
            <a:br>
              <a:rPr lang="en-GB" sz="3200" b="1" dirty="0"/>
            </a:br>
            <a:r>
              <a:rPr lang="en-GB" sz="3200" b="1" dirty="0"/>
              <a:t>Creative and Active Adamstown, </a:t>
            </a:r>
            <a:r>
              <a:rPr lang="en-GB" sz="3200" b="1" dirty="0" err="1"/>
              <a:t>Balgaddy</a:t>
            </a:r>
            <a:r>
              <a:rPr lang="en-GB" sz="3200" b="1" dirty="0"/>
              <a:t> &amp; </a:t>
            </a:r>
            <a:r>
              <a:rPr lang="en-GB" sz="3200" b="1" dirty="0" err="1"/>
              <a:t>Quarryvale</a:t>
            </a:r>
            <a:endParaRPr lang="en-IE" sz="3000" dirty="0"/>
          </a:p>
        </p:txBody>
      </p:sp>
      <p:sp>
        <p:nvSpPr>
          <p:cNvPr id="7" name="Text Placeholder 6">
            <a:extLst>
              <a:ext uri="{FF2B5EF4-FFF2-40B4-BE49-F238E27FC236}">
                <a16:creationId xmlns:a16="http://schemas.microsoft.com/office/drawing/2014/main" id="{71491E5F-6CFD-79EA-9DA1-53560A1F190A}"/>
              </a:ext>
            </a:extLst>
          </p:cNvPr>
          <p:cNvSpPr>
            <a:spLocks noGrp="1"/>
          </p:cNvSpPr>
          <p:nvPr>
            <p:ph type="body" idx="1"/>
          </p:nvPr>
        </p:nvSpPr>
        <p:spPr>
          <a:xfrm>
            <a:off x="623392" y="2619657"/>
            <a:ext cx="4439402" cy="2872489"/>
          </a:xfrm>
        </p:spPr>
        <p:txBody>
          <a:bodyPr>
            <a:noAutofit/>
          </a:bodyPr>
          <a:lstStyle/>
          <a:p>
            <a:r>
              <a:rPr lang="en-GB" sz="1350" dirty="0"/>
              <a:t>We are currently working with our second group from Lucan CNS, running weekly workshops in </a:t>
            </a:r>
            <a:r>
              <a:rPr lang="en-GB" sz="1350" dirty="0" err="1"/>
              <a:t>Balgaddy</a:t>
            </a:r>
            <a:r>
              <a:rPr lang="en-GB" sz="1350" dirty="0"/>
              <a:t> Community Centre until mid-May.</a:t>
            </a:r>
          </a:p>
          <a:p>
            <a:r>
              <a:rPr lang="en-GB" sz="1350" dirty="0"/>
              <a:t>We have finished our programme with Adamstown Castle Educate Together in Adamstown Community Centre. We will be meeting in Adamstown in the coming weeks to plan our summer camp which will include NOISE Music, Creative and Active Dance, and provisionally Music Generation South Dublin.</a:t>
            </a:r>
          </a:p>
          <a:p>
            <a:r>
              <a:rPr lang="en-GB" sz="1350" dirty="0"/>
              <a:t>The NOISE Music programme has finished in </a:t>
            </a:r>
            <a:r>
              <a:rPr lang="en-GB" sz="1350" dirty="0" err="1"/>
              <a:t>Quarryvale</a:t>
            </a:r>
            <a:r>
              <a:rPr lang="en-GB" sz="1350" dirty="0"/>
              <a:t> with the summer camp booked in for July.</a:t>
            </a:r>
          </a:p>
          <a:p>
            <a:endParaRPr lang="en-GB" sz="1350" dirty="0"/>
          </a:p>
        </p:txBody>
      </p:sp>
      <p:pic>
        <p:nvPicPr>
          <p:cNvPr id="3" name="Picture 2">
            <a:extLst>
              <a:ext uri="{FF2B5EF4-FFF2-40B4-BE49-F238E27FC236}">
                <a16:creationId xmlns:a16="http://schemas.microsoft.com/office/drawing/2014/main" id="{38915072-4DFD-6301-F8F7-5F81B4DFAE74}"/>
              </a:ext>
            </a:extLst>
          </p:cNvPr>
          <p:cNvPicPr>
            <a:picLocks noChangeAspect="1"/>
          </p:cNvPicPr>
          <p:nvPr/>
        </p:nvPicPr>
        <p:blipFill>
          <a:blip r:embed="rId3" cstate="print">
            <a:extLst>
              <a:ext uri="{28A0092B-C50C-407E-A947-70E740481C1C}">
                <a14:useLocalDpi xmlns:a14="http://schemas.microsoft.com/office/drawing/2010/main" val="0"/>
              </a:ext>
            </a:extLst>
          </a:blip>
          <a:srcRect t="3893" b="3893"/>
          <a:stretch/>
        </p:blipFill>
        <p:spPr>
          <a:xfrm>
            <a:off x="5316944" y="1577340"/>
            <a:ext cx="6370586" cy="3914806"/>
          </a:xfrm>
          <a:prstGeom prst="roundRect">
            <a:avLst>
              <a:gd name="adj" fmla="val 10628"/>
            </a:avLst>
          </a:prstGeom>
          <a:noFill/>
        </p:spPr>
      </p:pic>
    </p:spTree>
    <p:extLst>
      <p:ext uri="{BB962C8B-B14F-4D97-AF65-F5344CB8AC3E}">
        <p14:creationId xmlns:p14="http://schemas.microsoft.com/office/powerpoint/2010/main" val="3338317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8C03E59-2C53-A0A9-E7CB-40D7ECED90C6}"/>
              </a:ext>
            </a:extLst>
          </p:cNvPr>
          <p:cNvSpPr>
            <a:spLocks noGrp="1"/>
          </p:cNvSpPr>
          <p:nvPr>
            <p:ph type="title"/>
          </p:nvPr>
        </p:nvSpPr>
        <p:spPr>
          <a:xfrm>
            <a:off x="911424" y="2348880"/>
            <a:ext cx="5184576" cy="2597256"/>
          </a:xfrm>
        </p:spPr>
        <p:txBody>
          <a:bodyPr>
            <a:noAutofit/>
          </a:bodyPr>
          <a:lstStyle/>
          <a:p>
            <a:r>
              <a:rPr lang="en-GB" sz="1600" b="1" dirty="0"/>
              <a:t>NOISE Music</a:t>
            </a:r>
            <a:br>
              <a:rPr lang="en-GB" sz="1600" b="1" dirty="0"/>
            </a:br>
            <a:br>
              <a:rPr lang="en-GB" sz="1600" b="1" dirty="0"/>
            </a:br>
            <a:r>
              <a:rPr lang="en-GB" sz="1600" b="1" dirty="0"/>
              <a:t>Creative and Active </a:t>
            </a:r>
            <a:r>
              <a:rPr lang="en-GB" sz="1600" b="1" dirty="0" err="1"/>
              <a:t>Balgaddy</a:t>
            </a:r>
            <a:r>
              <a:rPr lang="en-GB" sz="1600" b="1" dirty="0"/>
              <a:t> Launch Event</a:t>
            </a:r>
            <a:br>
              <a:rPr lang="en-GB" sz="1200" dirty="0"/>
            </a:br>
            <a:br>
              <a:rPr lang="en-GB" sz="1200" dirty="0"/>
            </a:br>
            <a:r>
              <a:rPr lang="en-GB" sz="1200" dirty="0"/>
              <a:t>We launched the Creative and Active programme in </a:t>
            </a:r>
            <a:r>
              <a:rPr lang="en-GB" sz="1200" dirty="0" err="1"/>
              <a:t>Balgaddy</a:t>
            </a:r>
            <a:r>
              <a:rPr lang="en-GB" sz="1200" dirty="0"/>
              <a:t> on Sat 11</a:t>
            </a:r>
            <a:r>
              <a:rPr lang="en-GB" sz="1200" baseline="30000" dirty="0"/>
              <a:t>th</a:t>
            </a:r>
            <a:r>
              <a:rPr lang="en-GB" sz="1200" dirty="0"/>
              <a:t> April. Approx. 200 people attended over the day to participate in a wide range of activities including NOISE Music workshops, Creative and Active Dance workshops; planting workshops facilitated by Parks Dept; and basketball, football, and cycling on The Green facilitated by Active Cities and Empowering Communities (South Dublin County Partnership).</a:t>
            </a:r>
            <a:br>
              <a:rPr lang="en-GB" sz="1200" dirty="0"/>
            </a:br>
            <a:br>
              <a:rPr lang="en-GB" sz="1200" dirty="0"/>
            </a:br>
            <a:r>
              <a:rPr lang="en-GB" sz="1200" dirty="0"/>
              <a:t>The event was also supported by Sensory Explorers, South Dublin Mobile Libraries, The Food Cloud Kitchen, and Community Gardaí.</a:t>
            </a:r>
            <a:br>
              <a:rPr lang="en-GB" sz="1200" dirty="0"/>
            </a:br>
            <a:br>
              <a:rPr lang="en-GB" sz="1200" dirty="0"/>
            </a:br>
            <a:r>
              <a:rPr lang="en-GB" sz="1200" dirty="0"/>
              <a:t>The event was curated by Grainne Walker of Creative Connections as part of her Active Research programme in </a:t>
            </a:r>
            <a:r>
              <a:rPr lang="en-GB" sz="1200" dirty="0" err="1"/>
              <a:t>Balgaddy</a:t>
            </a:r>
            <a:r>
              <a:rPr lang="en-GB" sz="1200" dirty="0"/>
              <a:t>. Grainne invited the community to have their say by responding to prompts on a scroll, and the responses are being collated and will be added to the results of a survey currently being carried out by the Community Dept. </a:t>
            </a:r>
            <a:br>
              <a:rPr lang="en-GB" sz="1200" dirty="0"/>
            </a:br>
            <a:br>
              <a:rPr lang="en-GB" sz="1200" dirty="0"/>
            </a:br>
            <a:r>
              <a:rPr lang="en-GB" sz="1200" dirty="0"/>
              <a:t>The </a:t>
            </a:r>
            <a:r>
              <a:rPr lang="en-GB" sz="1200" dirty="0" err="1"/>
              <a:t>Balgaddy</a:t>
            </a:r>
            <a:r>
              <a:rPr lang="en-GB" sz="1200" dirty="0"/>
              <a:t> Creative and Active Programme for the remainder of 2026 is currently being planned and agreed by stakeholders in response to the feedback received from the community. The programme will be announced in May.</a:t>
            </a:r>
            <a:br>
              <a:rPr lang="en-IE" sz="1200" dirty="0"/>
            </a:br>
            <a:br>
              <a:rPr lang="en-GB" sz="1200" dirty="0"/>
            </a:br>
            <a:br>
              <a:rPr lang="en-GB" sz="1200" dirty="0"/>
            </a:br>
            <a:endParaRPr lang="en-IE" sz="1200" dirty="0"/>
          </a:p>
        </p:txBody>
      </p:sp>
      <p:pic>
        <p:nvPicPr>
          <p:cNvPr id="3" name="Picture 2">
            <a:extLst>
              <a:ext uri="{FF2B5EF4-FFF2-40B4-BE49-F238E27FC236}">
                <a16:creationId xmlns:a16="http://schemas.microsoft.com/office/drawing/2014/main" id="{38F1E3C7-0226-0A76-6BB3-BD0A3E9A6B7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240016" y="1700808"/>
            <a:ext cx="5613752" cy="3742501"/>
          </a:xfrm>
          <a:prstGeom prst="rect">
            <a:avLst/>
          </a:prstGeom>
        </p:spPr>
      </p:pic>
    </p:spTree>
    <p:extLst>
      <p:ext uri="{BB962C8B-B14F-4D97-AF65-F5344CB8AC3E}">
        <p14:creationId xmlns:p14="http://schemas.microsoft.com/office/powerpoint/2010/main" val="1093477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CB300-EF00-D5D3-44FF-1378BA5D9F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164FBA-9C59-21D9-F390-E08FBB62E29F}"/>
              </a:ext>
            </a:extLst>
          </p:cNvPr>
          <p:cNvSpPr>
            <a:spLocks noGrp="1"/>
          </p:cNvSpPr>
          <p:nvPr>
            <p:ph type="title"/>
          </p:nvPr>
        </p:nvSpPr>
        <p:spPr>
          <a:xfrm>
            <a:off x="623392" y="748646"/>
            <a:ext cx="6552728" cy="856798"/>
          </a:xfrm>
        </p:spPr>
        <p:txBody>
          <a:bodyPr>
            <a:normAutofit fontScale="90000"/>
          </a:bodyPr>
          <a:lstStyle/>
          <a:p>
            <a:r>
              <a:rPr lang="en-GB" b="1" dirty="0"/>
              <a:t>Performing Arts Forum Bursaries</a:t>
            </a:r>
          </a:p>
        </p:txBody>
      </p:sp>
      <p:sp>
        <p:nvSpPr>
          <p:cNvPr id="3" name="TextBox 2">
            <a:extLst>
              <a:ext uri="{FF2B5EF4-FFF2-40B4-BE49-F238E27FC236}">
                <a16:creationId xmlns:a16="http://schemas.microsoft.com/office/drawing/2014/main" id="{0D798DA0-DED3-65E0-5095-02A3672FDB28}"/>
              </a:ext>
            </a:extLst>
          </p:cNvPr>
          <p:cNvSpPr txBox="1"/>
          <p:nvPr/>
        </p:nvSpPr>
        <p:spPr>
          <a:xfrm>
            <a:off x="551384" y="1601163"/>
            <a:ext cx="6120680" cy="4801314"/>
          </a:xfrm>
          <a:prstGeom prst="rect">
            <a:avLst/>
          </a:prstGeom>
          <a:noFill/>
        </p:spPr>
        <p:txBody>
          <a:bodyPr wrap="square" rtlCol="0">
            <a:spAutoFit/>
          </a:bodyPr>
          <a:lstStyle/>
          <a:p>
            <a:r>
              <a:rPr lang="en-GB" dirty="0">
                <a:solidFill>
                  <a:schemeClr val="bg1"/>
                </a:solidFill>
              </a:rPr>
              <a:t>The Arts Office has partnered with Performing Arts Forum to award bursaries to three South Dublin artists to attend the annual Performing Arts Forum Gathering in Belfast on the 26</a:t>
            </a:r>
            <a:r>
              <a:rPr lang="en-GB" baseline="30000" dirty="0">
                <a:solidFill>
                  <a:schemeClr val="bg1"/>
                </a:solidFill>
              </a:rPr>
              <a:t>th</a:t>
            </a:r>
            <a:r>
              <a:rPr lang="en-GB" dirty="0">
                <a:solidFill>
                  <a:schemeClr val="bg1"/>
                </a:solidFill>
              </a:rPr>
              <a:t> and 27</a:t>
            </a:r>
            <a:r>
              <a:rPr lang="en-GB" baseline="30000" dirty="0">
                <a:solidFill>
                  <a:schemeClr val="bg1"/>
                </a:solidFill>
              </a:rPr>
              <a:t>th</a:t>
            </a:r>
            <a:r>
              <a:rPr lang="en-GB" dirty="0">
                <a:solidFill>
                  <a:schemeClr val="bg1"/>
                </a:solidFill>
              </a:rPr>
              <a:t> of May. The Gathering is a two day conference with talks, discussions and networking opportunities for artists and arts practitioners from all over Ireland.</a:t>
            </a:r>
          </a:p>
          <a:p>
            <a:br>
              <a:rPr lang="en-GB" dirty="0">
                <a:solidFill>
                  <a:schemeClr val="bg1"/>
                </a:solidFill>
              </a:rPr>
            </a:br>
            <a:r>
              <a:rPr lang="en-GB" dirty="0">
                <a:solidFill>
                  <a:schemeClr val="bg1"/>
                </a:solidFill>
              </a:rPr>
              <a:t>The three successful artists are:</a:t>
            </a:r>
          </a:p>
          <a:p>
            <a:endParaRPr lang="en-GB" dirty="0">
              <a:solidFill>
                <a:schemeClr val="bg1"/>
              </a:solidFill>
            </a:endParaRPr>
          </a:p>
          <a:p>
            <a:pPr marL="342900" indent="-342900">
              <a:buFont typeface="+mj-lt"/>
              <a:buAutoNum type="arabicPeriod"/>
            </a:pPr>
            <a:r>
              <a:rPr lang="en-GB" dirty="0">
                <a:solidFill>
                  <a:schemeClr val="bg1"/>
                </a:solidFill>
              </a:rPr>
              <a:t>Olivier Dietrich </a:t>
            </a:r>
          </a:p>
          <a:p>
            <a:pPr marL="342900" indent="-342900">
              <a:buFont typeface="+mj-lt"/>
              <a:buAutoNum type="arabicPeriod"/>
            </a:pPr>
            <a:r>
              <a:rPr lang="en-GB" dirty="0">
                <a:solidFill>
                  <a:schemeClr val="bg1"/>
                </a:solidFill>
              </a:rPr>
              <a:t>Clare </a:t>
            </a:r>
            <a:r>
              <a:rPr lang="en-GB" dirty="0" err="1">
                <a:solidFill>
                  <a:schemeClr val="bg1"/>
                </a:solidFill>
              </a:rPr>
              <a:t>Monnelly</a:t>
            </a:r>
            <a:endParaRPr lang="en-GB" dirty="0">
              <a:solidFill>
                <a:schemeClr val="bg1"/>
              </a:solidFill>
            </a:endParaRPr>
          </a:p>
          <a:p>
            <a:pPr marL="342900" indent="-342900">
              <a:buFont typeface="+mj-lt"/>
              <a:buAutoNum type="arabicPeriod"/>
            </a:pPr>
            <a:r>
              <a:rPr lang="en-GB" dirty="0">
                <a:solidFill>
                  <a:schemeClr val="bg1"/>
                </a:solidFill>
              </a:rPr>
              <a:t>Newton Barabara</a:t>
            </a:r>
          </a:p>
          <a:p>
            <a:pPr marL="342900" indent="-342900">
              <a:buFont typeface="+mj-lt"/>
              <a:buAutoNum type="arabicPeriod"/>
            </a:pPr>
            <a:endParaRPr lang="en-GB" dirty="0">
              <a:solidFill>
                <a:schemeClr val="bg1"/>
              </a:solidFill>
            </a:endParaRPr>
          </a:p>
          <a:p>
            <a:r>
              <a:rPr lang="en-GB" dirty="0">
                <a:solidFill>
                  <a:schemeClr val="bg1"/>
                </a:solidFill>
              </a:rPr>
              <a:t>The bursary covers a ticket to attend the Gathering, a travel and accommodation contribution, and an artist honorarium. </a:t>
            </a:r>
          </a:p>
        </p:txBody>
      </p:sp>
      <p:pic>
        <p:nvPicPr>
          <p:cNvPr id="7" name="Picture 6">
            <a:extLst>
              <a:ext uri="{FF2B5EF4-FFF2-40B4-BE49-F238E27FC236}">
                <a16:creationId xmlns:a16="http://schemas.microsoft.com/office/drawing/2014/main" id="{0C4B026C-70B5-9264-A732-78E3297C21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836712"/>
            <a:ext cx="4366612" cy="5458265"/>
          </a:xfrm>
          <a:prstGeom prst="rect">
            <a:avLst/>
          </a:prstGeom>
        </p:spPr>
      </p:pic>
    </p:spTree>
    <p:extLst>
      <p:ext uri="{BB962C8B-B14F-4D97-AF65-F5344CB8AC3E}">
        <p14:creationId xmlns:p14="http://schemas.microsoft.com/office/powerpoint/2010/main" val="3127929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827</TotalTime>
  <Words>465</Words>
  <Application>Microsoft Office PowerPoint</Application>
  <PresentationFormat>Widescreen</PresentationFormat>
  <Paragraphs>33</Paragraphs>
  <Slides>6</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SDCC Master</vt:lpstr>
      <vt:lpstr>PowerPoint Presentation</vt:lpstr>
      <vt:lpstr>SDCC  Arts Office April ACM Report</vt:lpstr>
      <vt:lpstr>NOISE Music  Creative and Active Adamstown, Balgaddy &amp; Quarryvale</vt:lpstr>
      <vt:lpstr>NOISE Music  Creative and Active Balgaddy Launch Event  We launched the Creative and Active programme in Balgaddy on Sat 11th April. Approx. 200 people attended over the day to participate in a wide range of activities including NOISE Music workshops, Creative and Active Dance workshops; planting workshops facilitated by Parks Dept; and basketball, football, and cycling on The Green facilitated by Active Cities and Empowering Communities (South Dublin County Partnership).  The event was also supported by Sensory Explorers, South Dublin Mobile Libraries, The Food Cloud Kitchen, and Community Gardaí.  The event was curated by Grainne Walker of Creative Connections as part of her Active Research programme in Balgaddy. Grainne invited the community to have their say by responding to prompts on a scroll, and the responses are being collated and will be added to the results of a survey currently being carried out by the Community Dept.   The Balgaddy Creative and Active Programme for the remainder of 2026 is currently being planned and agreed by stakeholders in response to the feedback received from the community. The programme will be announced in May.   </vt:lpstr>
      <vt:lpstr>Performing Arts Forum Bursaries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Orla Scannell</cp:lastModifiedBy>
  <cp:revision>88</cp:revision>
  <dcterms:created xsi:type="dcterms:W3CDTF">2025-05-27T21:24:40Z</dcterms:created>
  <dcterms:modified xsi:type="dcterms:W3CDTF">2026-04-20T15:15:52Z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