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04" r:id="rId2"/>
    <p:sldId id="256" r:id="rId3"/>
    <p:sldId id="313" r:id="rId4"/>
    <p:sldId id="314" r:id="rId5"/>
    <p:sldId id="274" r:id="rId6"/>
  </p:sldIdLst>
  <p:sldSz cx="12192000" cy="6858000"/>
  <p:notesSz cx="11309350" cy="20104100"/>
  <p:defaultTextStyle>
    <a:defPPr>
      <a:defRPr kern="0"/>
    </a:def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41" autoAdjust="0"/>
  </p:normalViewPr>
  <p:slideViewPr>
    <p:cSldViewPr>
      <p:cViewPr varScale="1">
        <p:scale>
          <a:sx n="57" d="100"/>
          <a:sy n="57" d="100"/>
        </p:scale>
        <p:origin x="1016" y="48"/>
      </p:cViewPr>
      <p:guideLst/>
    </p:cSldViewPr>
  </p:slideViewPr>
  <p:notesTextViewPr>
    <p:cViewPr>
      <p:scale>
        <a:sx n="20" d="100"/>
        <a:sy n="20" d="100"/>
      </p:scale>
      <p:origin x="0" y="0"/>
    </p:cViewPr>
  </p:notesTextViewPr>
  <p:notesViewPr>
    <p:cSldViewPr>
      <p:cViewPr varScale="1">
        <p:scale>
          <a:sx n="38" d="100"/>
          <a:sy n="38" d="100"/>
        </p:scale>
        <p:origin x="432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a:lvl1pPr>
          </a:lstStyle>
          <a:p>
            <a:fld id="{9F6A2F78-8593-D34B-A54B-A913B4ADD88D}" type="datetimeFigureOut">
              <a:rPr lang="en-US" smtClean="0"/>
              <a:t>4/7/2026</a:t>
            </a:fld>
            <a:endParaRPr lang="en-US"/>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1</a:t>
            </a:fld>
            <a:endParaRPr lang="en-US"/>
          </a:p>
        </p:txBody>
      </p:sp>
    </p:spTree>
    <p:extLst>
      <p:ext uri="{BB962C8B-B14F-4D97-AF65-F5344CB8AC3E}">
        <p14:creationId xmlns:p14="http://schemas.microsoft.com/office/powerpoint/2010/main" val="356789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2</a:t>
            </a:fld>
            <a:endParaRPr lang="en-US"/>
          </a:p>
        </p:txBody>
      </p:sp>
    </p:spTree>
    <p:extLst>
      <p:ext uri="{BB962C8B-B14F-4D97-AF65-F5344CB8AC3E}">
        <p14:creationId xmlns:p14="http://schemas.microsoft.com/office/powerpoint/2010/main" val="287823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5</a:t>
            </a:fld>
            <a:endParaRPr lang="en-US"/>
          </a:p>
        </p:txBody>
      </p:sp>
    </p:spTree>
    <p:extLst>
      <p:ext uri="{BB962C8B-B14F-4D97-AF65-F5344CB8AC3E}">
        <p14:creationId xmlns:p14="http://schemas.microsoft.com/office/powerpoint/2010/main" val="3799464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GB" sz="5321" b="0" strike="noStrike" spc="-1">
              <a:latin typeface="Arial"/>
            </a:endParaRPr>
          </a:p>
        </p:txBody>
      </p:sp>
      <p:sp>
        <p:nvSpPr>
          <p:cNvPr id="6" name="PlaceHolder 2"/>
          <p:cNvSpPr>
            <a:spLocks noGrp="1"/>
          </p:cNvSpPr>
          <p:nvPr>
            <p:ph type="subTitle"/>
          </p:nvPr>
        </p:nvSpPr>
        <p:spPr>
          <a:xfrm>
            <a:off x="609562" y="1604399"/>
            <a:ext cx="10971684" cy="3976819"/>
          </a:xfrm>
          <a:prstGeom prst="rect">
            <a:avLst/>
          </a:prstGeom>
          <a:noFill/>
          <a:ln w="0">
            <a:noFill/>
          </a:ln>
        </p:spPr>
        <p:txBody>
          <a:bodyPr lIns="0" tIns="0" rIns="0" bIns="0" anchor="ctr">
            <a:noAutofit/>
          </a:bodyPr>
          <a:lstStyle/>
          <a:p>
            <a:pPr algn="ctr">
              <a:buNone/>
            </a:pPr>
            <a:endParaRPr lang="en-GB" sz="387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DE3476F3-8F62-48A5-9B4A-96B31845AE82}" type="slidenum">
              <a:t>‹#›</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220796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8" r:id="rId22"/>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4" name="Image 7">
            <a:extLst>
              <a:ext uri="{FF2B5EF4-FFF2-40B4-BE49-F238E27FC236}">
                <a16:creationId xmlns:a16="http://schemas.microsoft.com/office/drawing/2014/main" id="{07482F98-2FC7-FD26-C3AB-4C18F6151EA4}"/>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630" y="1174686"/>
            <a:ext cx="2090738" cy="858837"/>
          </a:xfrm>
          <a:prstGeom prst="rect">
            <a:avLst/>
          </a:prstGeom>
          <a:noFill/>
          <a:extLst>
            <a:ext uri="{909E8E84-426E-40DD-AFC4-6F175D3DCCD1}">
              <a14:hiddenFill xmlns:a14="http://schemas.microsoft.com/office/drawing/2010/main">
                <a:solidFill>
                  <a:srgbClr val="FFFFFF"/>
                </a:solidFill>
              </a14:hiddenFill>
            </a:ext>
          </a:extLst>
        </p:spPr>
      </p:pic>
      <p:pic>
        <p:nvPicPr>
          <p:cNvPr id="3093" name="Image 8">
            <a:extLst>
              <a:ext uri="{FF2B5EF4-FFF2-40B4-BE49-F238E27FC236}">
                <a16:creationId xmlns:a16="http://schemas.microsoft.com/office/drawing/2014/main" id="{E20A11ED-55EF-0A59-8097-07AF248B04C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555" y="2344482"/>
            <a:ext cx="750888" cy="9175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3">
            <a:extLst>
              <a:ext uri="{FF2B5EF4-FFF2-40B4-BE49-F238E27FC236}">
                <a16:creationId xmlns:a16="http://schemas.microsoft.com/office/drawing/2014/main" id="{87CBC0B9-5382-BCF8-1F84-CE69DDACD83D}"/>
              </a:ext>
            </a:extLst>
          </p:cNvPr>
          <p:cNvSpPr>
            <a:spLocks noChangeArrowheads="1"/>
          </p:cNvSpPr>
          <p:nvPr/>
        </p:nvSpPr>
        <p:spPr bwMode="auto">
          <a:xfrm>
            <a:off x="3050134" y="620688"/>
            <a:ext cx="6091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SDCC Sans" pitchFamily="2" charset="0"/>
                <a:cs typeface="SDCC Sans" pitchFamily="2" charset="0"/>
              </a:rPr>
              <a:t>COMHAIRLE CONTAE ÁTHA CLIATH THEAS SOUTH DUBLIN COUNTY COUNCIL</a:t>
            </a:r>
            <a:endParaRPr kumimoji="0" lang="en-IE"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24">
            <a:extLst>
              <a:ext uri="{FF2B5EF4-FFF2-40B4-BE49-F238E27FC236}">
                <a16:creationId xmlns:a16="http://schemas.microsoft.com/office/drawing/2014/main" id="{15B5AC74-12B7-0ECF-100E-95E242DA0F66}"/>
              </a:ext>
            </a:extLst>
          </p:cNvPr>
          <p:cNvSpPr>
            <a:spLocks noChangeArrowheads="1"/>
          </p:cNvSpPr>
          <p:nvPr/>
        </p:nvSpPr>
        <p:spPr bwMode="auto">
          <a:xfrm>
            <a:off x="9867386" y="1373907"/>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SDCC Sans" pitchFamily="2" charset="0"/>
                <a:cs typeface="SDCC San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74A289AB-57D9-9ED6-3331-09E1DFE75822}"/>
              </a:ext>
            </a:extLst>
          </p:cNvPr>
          <p:cNvSpPr txBox="1"/>
          <p:nvPr/>
        </p:nvSpPr>
        <p:spPr>
          <a:xfrm>
            <a:off x="2927648" y="3573016"/>
            <a:ext cx="6624736" cy="2308324"/>
          </a:xfrm>
          <a:prstGeom prst="rect">
            <a:avLst/>
          </a:prstGeom>
          <a:noFill/>
        </p:spPr>
        <p:txBody>
          <a:bodyPr wrap="square" rtlCol="0">
            <a:spAutoFit/>
          </a:bodyPr>
          <a:lstStyle/>
          <a:p>
            <a:pPr algn="ctr"/>
            <a:r>
              <a:rPr lang="en-US" sz="1800" b="1" u="sng" dirty="0"/>
              <a:t>MEETING OF </a:t>
            </a:r>
            <a:r>
              <a:rPr lang="en-GB" sz="1800" b="1" u="sng" dirty="0"/>
              <a:t>Clondalkin, Newcastle, Rathcoole, </a:t>
            </a:r>
            <a:r>
              <a:rPr lang="en-GB" sz="1800" b="1" u="sng" dirty="0" err="1"/>
              <a:t>Saggart</a:t>
            </a:r>
            <a:r>
              <a:rPr lang="en-GB" sz="1800" b="1" u="sng" dirty="0"/>
              <a:t> and Brittas </a:t>
            </a:r>
            <a:r>
              <a:rPr lang="en-IE" sz="1800" b="1" u="sng" dirty="0"/>
              <a:t>Area Committee Meeting</a:t>
            </a:r>
            <a:endParaRPr lang="en-IE" sz="1800" dirty="0"/>
          </a:p>
          <a:p>
            <a:pPr algn="ctr"/>
            <a:endParaRPr lang="en-IE" dirty="0"/>
          </a:p>
          <a:p>
            <a:pPr algn="ctr"/>
            <a:r>
              <a:rPr lang="en-US" sz="1800" b="1" u="sng"/>
              <a:t>15 April </a:t>
            </a:r>
            <a:r>
              <a:rPr lang="en-US" sz="1800" b="1" u="sng" dirty="0"/>
              <a:t>2026</a:t>
            </a:r>
          </a:p>
          <a:p>
            <a:pPr algn="ctr"/>
            <a:endParaRPr lang="en-US" sz="1800" b="1" u="sng" dirty="0"/>
          </a:p>
          <a:p>
            <a:pPr algn="ctr"/>
            <a:r>
              <a:rPr lang="en-US" sz="1800" b="1" u="sng" dirty="0"/>
              <a:t>HEADED ITEM </a:t>
            </a:r>
            <a:endParaRPr lang="en-IE" sz="1800" dirty="0"/>
          </a:p>
          <a:p>
            <a:pPr algn="ctr"/>
            <a:endParaRPr lang="en-US" sz="1800" b="1" u="sng" dirty="0"/>
          </a:p>
          <a:p>
            <a:pPr algn="ctr"/>
            <a:r>
              <a:rPr lang="en-US" sz="1800" b="1" u="sng" dirty="0"/>
              <a:t>Arts </a:t>
            </a:r>
            <a:r>
              <a:rPr lang="en-US" sz="1800" b="1" u="sng" dirty="0" err="1"/>
              <a:t>Programme</a:t>
            </a:r>
            <a:r>
              <a:rPr lang="en-US" sz="1800" b="1" u="sng" dirty="0"/>
              <a:t> Update</a:t>
            </a:r>
            <a:endParaRPr lang="en-IE" dirty="0"/>
          </a:p>
        </p:txBody>
      </p:sp>
    </p:spTree>
    <p:extLst>
      <p:ext uri="{BB962C8B-B14F-4D97-AF65-F5344CB8AC3E}">
        <p14:creationId xmlns:p14="http://schemas.microsoft.com/office/powerpoint/2010/main" val="340942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189414"/>
            <a:ext cx="6700065" cy="4479175"/>
          </a:xfrm>
        </p:spPr>
        <p:txBody>
          <a:bodyPr/>
          <a:lstStyle/>
          <a:p>
            <a:r>
              <a:rPr lang="en-US" dirty="0"/>
              <a:t>SDCC </a:t>
            </a:r>
            <a:br>
              <a:rPr lang="en-US" dirty="0"/>
            </a:br>
            <a:r>
              <a:rPr lang="en-US" dirty="0"/>
              <a:t>Arts Office April </a:t>
            </a:r>
            <a:br>
              <a:rPr lang="en-US" dirty="0"/>
            </a:br>
            <a:r>
              <a:rPr lang="en-US" dirty="0"/>
              <a:t>ACM Report</a:t>
            </a: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p:txBody>
          <a:bodyPr>
            <a:normAutofit/>
          </a:bodyPr>
          <a:lstStyle/>
          <a:p>
            <a:r>
              <a:rPr lang="en-US" dirty="0"/>
              <a:t>Created by</a:t>
            </a:r>
            <a:br>
              <a:rPr lang="en-US" dirty="0"/>
            </a:br>
            <a:r>
              <a:rPr lang="en-US" dirty="0"/>
              <a:t>Arts Office</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t>Presented by</a:t>
            </a:r>
            <a:br>
              <a:rPr lang="en-US" dirty="0"/>
            </a:br>
            <a:r>
              <a:rPr lang="en-US" dirty="0"/>
              <a:t>Richie O’Sullivan</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167862" cy="360000"/>
          </a:xfrm>
        </p:spPr>
        <p:txBody>
          <a:bodyPr/>
          <a:lstStyle/>
          <a:p>
            <a:pPr algn="ctr"/>
            <a:r>
              <a:rPr lang="en-GB" dirty="0"/>
              <a:t>April 2026</a:t>
            </a:r>
          </a:p>
        </p:txBody>
      </p:sp>
    </p:spTree>
    <p:extLst>
      <p:ext uri="{BB962C8B-B14F-4D97-AF65-F5344CB8AC3E}">
        <p14:creationId xmlns:p14="http://schemas.microsoft.com/office/powerpoint/2010/main" val="19305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F2154-D5A1-4141-AA4E-D647902BFF97}"/>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401D835A-19E1-733D-E94B-1D5E18291B08}"/>
              </a:ext>
            </a:extLst>
          </p:cNvPr>
          <p:cNvPicPr>
            <a:picLocks noChangeAspect="1"/>
          </p:cNvPicPr>
          <p:nvPr/>
        </p:nvPicPr>
        <p:blipFill>
          <a:blip r:embed="rId2" cstate="print">
            <a:extLst>
              <a:ext uri="{28A0092B-C50C-407E-A947-70E740481C1C}">
                <a14:useLocalDpi xmlns:a14="http://schemas.microsoft.com/office/drawing/2010/main" val="0"/>
              </a:ext>
            </a:extLst>
          </a:blip>
          <a:srcRect l="41599" t="15350" r="17101" b="8001"/>
          <a:stretch>
            <a:fillRect/>
          </a:stretch>
        </p:blipFill>
        <p:spPr>
          <a:xfrm>
            <a:off x="5019649" y="745699"/>
            <a:ext cx="2450428" cy="3031886"/>
          </a:xfrm>
          <a:prstGeom prst="rect">
            <a:avLst/>
          </a:prstGeom>
        </p:spPr>
      </p:pic>
      <p:sp>
        <p:nvSpPr>
          <p:cNvPr id="2" name="Title 1">
            <a:extLst>
              <a:ext uri="{FF2B5EF4-FFF2-40B4-BE49-F238E27FC236}">
                <a16:creationId xmlns:a16="http://schemas.microsoft.com/office/drawing/2014/main" id="{485DDF9D-5848-32A8-DDE0-0621E61AC666}"/>
              </a:ext>
            </a:extLst>
          </p:cNvPr>
          <p:cNvSpPr>
            <a:spLocks noGrp="1"/>
          </p:cNvSpPr>
          <p:nvPr>
            <p:ph type="title"/>
          </p:nvPr>
        </p:nvSpPr>
        <p:spPr>
          <a:xfrm>
            <a:off x="623392" y="748646"/>
            <a:ext cx="3490693" cy="856798"/>
          </a:xfrm>
        </p:spPr>
        <p:txBody>
          <a:bodyPr>
            <a:normAutofit fontScale="90000"/>
          </a:bodyPr>
          <a:lstStyle/>
          <a:p>
            <a:r>
              <a:rPr lang="en-GB" b="1" dirty="0"/>
              <a:t>Hopeful Theatre</a:t>
            </a:r>
            <a:br>
              <a:rPr lang="en-GB" b="1" dirty="0"/>
            </a:br>
            <a:r>
              <a:rPr lang="en-GB" b="1" dirty="0"/>
              <a:t>at Civic Theatre</a:t>
            </a:r>
          </a:p>
        </p:txBody>
      </p:sp>
      <p:pic>
        <p:nvPicPr>
          <p:cNvPr id="8" name="Picture 7">
            <a:extLst>
              <a:ext uri="{FF2B5EF4-FFF2-40B4-BE49-F238E27FC236}">
                <a16:creationId xmlns:a16="http://schemas.microsoft.com/office/drawing/2014/main" id="{DF9F1BD7-8F74-6FA7-1A0C-39C77A86DB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722" y="2906209"/>
            <a:ext cx="5258742" cy="3505828"/>
          </a:xfrm>
          <a:prstGeom prst="rect">
            <a:avLst/>
          </a:prstGeom>
        </p:spPr>
      </p:pic>
      <p:pic>
        <p:nvPicPr>
          <p:cNvPr id="4" name="Picture 3">
            <a:extLst>
              <a:ext uri="{FF2B5EF4-FFF2-40B4-BE49-F238E27FC236}">
                <a16:creationId xmlns:a16="http://schemas.microsoft.com/office/drawing/2014/main" id="{4F3E3B3C-56AE-79EB-A012-FCABEB4C0EE3}"/>
              </a:ext>
            </a:extLst>
          </p:cNvPr>
          <p:cNvPicPr>
            <a:picLocks noChangeAspect="1"/>
          </p:cNvPicPr>
          <p:nvPr/>
        </p:nvPicPr>
        <p:blipFill>
          <a:blip r:embed="rId4" cstate="print">
            <a:extLst>
              <a:ext uri="{28A0092B-C50C-407E-A947-70E740481C1C}">
                <a14:useLocalDpi xmlns:a14="http://schemas.microsoft.com/office/drawing/2010/main" val="0"/>
              </a:ext>
            </a:extLst>
          </a:blip>
          <a:srcRect t="13337"/>
          <a:stretch>
            <a:fillRect/>
          </a:stretch>
        </p:blipFill>
        <p:spPr>
          <a:xfrm>
            <a:off x="7462193" y="746782"/>
            <a:ext cx="4315409" cy="2493237"/>
          </a:xfrm>
          <a:prstGeom prst="rect">
            <a:avLst/>
          </a:prstGeom>
        </p:spPr>
      </p:pic>
      <p:pic>
        <p:nvPicPr>
          <p:cNvPr id="6" name="Picture 5">
            <a:extLst>
              <a:ext uri="{FF2B5EF4-FFF2-40B4-BE49-F238E27FC236}">
                <a16:creationId xmlns:a16="http://schemas.microsoft.com/office/drawing/2014/main" id="{37995E2B-1A3C-2771-E850-9FC7F6DCB7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6400" y="3240019"/>
            <a:ext cx="2081202" cy="3172017"/>
          </a:xfrm>
          <a:prstGeom prst="rect">
            <a:avLst/>
          </a:prstGeom>
        </p:spPr>
      </p:pic>
      <p:sp>
        <p:nvSpPr>
          <p:cNvPr id="11" name="TextBox 10">
            <a:extLst>
              <a:ext uri="{FF2B5EF4-FFF2-40B4-BE49-F238E27FC236}">
                <a16:creationId xmlns:a16="http://schemas.microsoft.com/office/drawing/2014/main" id="{C8B2F8CB-7969-B4A5-0961-3C2BE28DBACC}"/>
              </a:ext>
            </a:extLst>
          </p:cNvPr>
          <p:cNvSpPr txBox="1"/>
          <p:nvPr/>
        </p:nvSpPr>
        <p:spPr>
          <a:xfrm>
            <a:off x="527926" y="1862821"/>
            <a:ext cx="4485795" cy="4524315"/>
          </a:xfrm>
          <a:prstGeom prst="rect">
            <a:avLst/>
          </a:prstGeom>
          <a:noFill/>
        </p:spPr>
        <p:txBody>
          <a:bodyPr wrap="square" rtlCol="0">
            <a:spAutoFit/>
          </a:bodyPr>
          <a:lstStyle/>
          <a:p>
            <a:r>
              <a:rPr lang="en-GB">
                <a:solidFill>
                  <a:schemeClr val="bg1"/>
                </a:solidFill>
              </a:rPr>
              <a:t>Clondalkin based Hopeful </a:t>
            </a:r>
            <a:r>
              <a:rPr lang="en-GB" dirty="0">
                <a:solidFill>
                  <a:schemeClr val="bg1"/>
                </a:solidFill>
              </a:rPr>
              <a:t>Theatre premiered their new play The Web on Saturday 21</a:t>
            </a:r>
            <a:r>
              <a:rPr lang="en-GB" baseline="30000" dirty="0">
                <a:solidFill>
                  <a:schemeClr val="bg1"/>
                </a:solidFill>
              </a:rPr>
              <a:t>st</a:t>
            </a:r>
            <a:r>
              <a:rPr lang="en-GB" dirty="0">
                <a:solidFill>
                  <a:schemeClr val="bg1"/>
                </a:solidFill>
              </a:rPr>
              <a:t> March to a packed Studio in the Civic Theatre.</a:t>
            </a:r>
          </a:p>
          <a:p>
            <a:endParaRPr lang="en-GB" dirty="0">
              <a:solidFill>
                <a:schemeClr val="bg1"/>
              </a:solidFill>
            </a:endParaRPr>
          </a:p>
          <a:p>
            <a:r>
              <a:rPr lang="en-GB" dirty="0">
                <a:solidFill>
                  <a:schemeClr val="bg1"/>
                </a:solidFill>
              </a:rPr>
              <a:t>This powerful new play was devised by Hopeful Theatre and directed by Newton Barabara. </a:t>
            </a:r>
          </a:p>
          <a:p>
            <a:endParaRPr lang="en-GB" dirty="0">
              <a:solidFill>
                <a:schemeClr val="bg1"/>
              </a:solidFill>
            </a:endParaRPr>
          </a:p>
          <a:p>
            <a:r>
              <a:rPr lang="en-GB" dirty="0">
                <a:solidFill>
                  <a:schemeClr val="bg1"/>
                </a:solidFill>
              </a:rPr>
              <a:t>The performance was attended by Mayor Pamela Kearns who presented the members of Hopeful Theatre with Certificate of Participation for their creative engagement in the devising of the play on behalf of SDCC and the Abbey Theatre.</a:t>
            </a:r>
            <a:endParaRPr lang="en-IE" dirty="0">
              <a:solidFill>
                <a:schemeClr val="bg1"/>
              </a:solidFill>
            </a:endParaRPr>
          </a:p>
        </p:txBody>
      </p:sp>
    </p:spTree>
    <p:extLst>
      <p:ext uri="{BB962C8B-B14F-4D97-AF65-F5344CB8AC3E}">
        <p14:creationId xmlns:p14="http://schemas.microsoft.com/office/powerpoint/2010/main" val="311026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CB300-EF00-D5D3-44FF-1378BA5D9F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64FBA-9C59-21D9-F390-E08FBB62E29F}"/>
              </a:ext>
            </a:extLst>
          </p:cNvPr>
          <p:cNvSpPr>
            <a:spLocks noGrp="1"/>
          </p:cNvSpPr>
          <p:nvPr>
            <p:ph type="title"/>
          </p:nvPr>
        </p:nvSpPr>
        <p:spPr>
          <a:xfrm>
            <a:off x="623392" y="748646"/>
            <a:ext cx="6552728" cy="856798"/>
          </a:xfrm>
        </p:spPr>
        <p:txBody>
          <a:bodyPr>
            <a:normAutofit fontScale="90000"/>
          </a:bodyPr>
          <a:lstStyle/>
          <a:p>
            <a:r>
              <a:rPr lang="en-GB" b="1" dirty="0"/>
              <a:t>Performing Arts Forum Bursaries</a:t>
            </a:r>
          </a:p>
        </p:txBody>
      </p:sp>
      <p:sp>
        <p:nvSpPr>
          <p:cNvPr id="3" name="TextBox 2">
            <a:extLst>
              <a:ext uri="{FF2B5EF4-FFF2-40B4-BE49-F238E27FC236}">
                <a16:creationId xmlns:a16="http://schemas.microsoft.com/office/drawing/2014/main" id="{0D798DA0-DED3-65E0-5095-02A3672FDB28}"/>
              </a:ext>
            </a:extLst>
          </p:cNvPr>
          <p:cNvSpPr txBox="1"/>
          <p:nvPr/>
        </p:nvSpPr>
        <p:spPr>
          <a:xfrm>
            <a:off x="551384" y="1601163"/>
            <a:ext cx="6120680" cy="4801314"/>
          </a:xfrm>
          <a:prstGeom prst="rect">
            <a:avLst/>
          </a:prstGeom>
          <a:noFill/>
        </p:spPr>
        <p:txBody>
          <a:bodyPr wrap="square" rtlCol="0">
            <a:spAutoFit/>
          </a:bodyPr>
          <a:lstStyle/>
          <a:p>
            <a:r>
              <a:rPr lang="en-GB" dirty="0">
                <a:solidFill>
                  <a:schemeClr val="bg1"/>
                </a:solidFill>
              </a:rPr>
              <a:t>The Arts Office has partnered with Performing Arts Forum to award bursaries to three South Dublin artists to attend the annual Performing Arts Forum Gathering in Belfast on the 26</a:t>
            </a:r>
            <a:r>
              <a:rPr lang="en-GB" baseline="30000" dirty="0">
                <a:solidFill>
                  <a:schemeClr val="bg1"/>
                </a:solidFill>
              </a:rPr>
              <a:t>th</a:t>
            </a:r>
            <a:r>
              <a:rPr lang="en-GB" dirty="0">
                <a:solidFill>
                  <a:schemeClr val="bg1"/>
                </a:solidFill>
              </a:rPr>
              <a:t> and 27</a:t>
            </a:r>
            <a:r>
              <a:rPr lang="en-GB" baseline="30000" dirty="0">
                <a:solidFill>
                  <a:schemeClr val="bg1"/>
                </a:solidFill>
              </a:rPr>
              <a:t>th</a:t>
            </a:r>
            <a:r>
              <a:rPr lang="en-GB" dirty="0">
                <a:solidFill>
                  <a:schemeClr val="bg1"/>
                </a:solidFill>
              </a:rPr>
              <a:t> of May. The Gathering is a two day conference with talks, discussions and networking opportunities for artists and arts practitioners from all over Ireland.</a:t>
            </a:r>
          </a:p>
          <a:p>
            <a:br>
              <a:rPr lang="en-GB" dirty="0">
                <a:solidFill>
                  <a:schemeClr val="bg1"/>
                </a:solidFill>
              </a:rPr>
            </a:br>
            <a:r>
              <a:rPr lang="en-GB" dirty="0">
                <a:solidFill>
                  <a:schemeClr val="bg1"/>
                </a:solidFill>
              </a:rPr>
              <a:t>The three successful artists are:</a:t>
            </a:r>
          </a:p>
          <a:p>
            <a:endParaRPr lang="en-GB" dirty="0">
              <a:solidFill>
                <a:schemeClr val="bg1"/>
              </a:solidFill>
            </a:endParaRPr>
          </a:p>
          <a:p>
            <a:pPr marL="342900" indent="-342900">
              <a:buFont typeface="+mj-lt"/>
              <a:buAutoNum type="arabicPeriod"/>
            </a:pPr>
            <a:r>
              <a:rPr lang="en-GB" dirty="0">
                <a:solidFill>
                  <a:schemeClr val="bg1"/>
                </a:solidFill>
              </a:rPr>
              <a:t>Olivier Dietrich </a:t>
            </a:r>
          </a:p>
          <a:p>
            <a:pPr marL="342900" indent="-342900">
              <a:buFont typeface="+mj-lt"/>
              <a:buAutoNum type="arabicPeriod"/>
            </a:pPr>
            <a:r>
              <a:rPr lang="en-GB" dirty="0">
                <a:solidFill>
                  <a:schemeClr val="bg1"/>
                </a:solidFill>
              </a:rPr>
              <a:t>Clare </a:t>
            </a:r>
            <a:r>
              <a:rPr lang="en-GB" dirty="0" err="1">
                <a:solidFill>
                  <a:schemeClr val="bg1"/>
                </a:solidFill>
              </a:rPr>
              <a:t>Monnelly</a:t>
            </a:r>
            <a:endParaRPr lang="en-GB" dirty="0">
              <a:solidFill>
                <a:schemeClr val="bg1"/>
              </a:solidFill>
            </a:endParaRPr>
          </a:p>
          <a:p>
            <a:pPr marL="342900" indent="-342900">
              <a:buFont typeface="+mj-lt"/>
              <a:buAutoNum type="arabicPeriod"/>
            </a:pPr>
            <a:r>
              <a:rPr lang="en-GB" dirty="0">
                <a:solidFill>
                  <a:schemeClr val="bg1"/>
                </a:solidFill>
              </a:rPr>
              <a:t>Newton Barabara</a:t>
            </a:r>
          </a:p>
          <a:p>
            <a:pPr marL="342900" indent="-342900">
              <a:buFont typeface="+mj-lt"/>
              <a:buAutoNum type="arabicPeriod"/>
            </a:pPr>
            <a:endParaRPr lang="en-GB" dirty="0">
              <a:solidFill>
                <a:schemeClr val="bg1"/>
              </a:solidFill>
            </a:endParaRPr>
          </a:p>
          <a:p>
            <a:r>
              <a:rPr lang="en-GB" dirty="0">
                <a:solidFill>
                  <a:schemeClr val="bg1"/>
                </a:solidFill>
              </a:rPr>
              <a:t>The bursary covers a ticket to attend the Gathering, a travel and accommodation contribution, and an artist honorarium. </a:t>
            </a:r>
          </a:p>
        </p:txBody>
      </p:sp>
      <p:pic>
        <p:nvPicPr>
          <p:cNvPr id="7" name="Picture 6">
            <a:extLst>
              <a:ext uri="{FF2B5EF4-FFF2-40B4-BE49-F238E27FC236}">
                <a16:creationId xmlns:a16="http://schemas.microsoft.com/office/drawing/2014/main" id="{0C4B026C-70B5-9264-A732-78E3297C21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836712"/>
            <a:ext cx="4366612" cy="5458265"/>
          </a:xfrm>
          <a:prstGeom prst="rect">
            <a:avLst/>
          </a:prstGeom>
        </p:spPr>
      </p:pic>
    </p:spTree>
    <p:extLst>
      <p:ext uri="{BB962C8B-B14F-4D97-AF65-F5344CB8AC3E}">
        <p14:creationId xmlns:p14="http://schemas.microsoft.com/office/powerpoint/2010/main" val="3127929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786</TotalTime>
  <Words>236</Words>
  <Application>Microsoft Office PowerPoint</Application>
  <PresentationFormat>Widescreen</PresentationFormat>
  <Paragraphs>32</Paragraphs>
  <Slides>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SDCC Master</vt:lpstr>
      <vt:lpstr>PowerPoint Presentation</vt:lpstr>
      <vt:lpstr>SDCC  Arts Office April  ACM Report</vt:lpstr>
      <vt:lpstr>Hopeful Theatre at Civic Theatre</vt:lpstr>
      <vt:lpstr>Performing Arts Forum Bursaries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Orla Scannell</cp:lastModifiedBy>
  <cp:revision>87</cp:revision>
  <dcterms:created xsi:type="dcterms:W3CDTF">2025-05-27T21:24:40Z</dcterms:created>
  <dcterms:modified xsi:type="dcterms:W3CDTF">2026-04-07T15:09:06Z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