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4" r:id="rId2"/>
    <p:sldId id="256" r:id="rId3"/>
    <p:sldId id="308" r:id="rId4"/>
    <p:sldId id="314" r:id="rId5"/>
    <p:sldId id="274" r:id="rId6"/>
  </p:sldIdLst>
  <p:sldSz cx="12192000" cy="68580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041" autoAdjust="0"/>
  </p:normalViewPr>
  <p:slideViewPr>
    <p:cSldViewPr>
      <p:cViewPr varScale="1">
        <p:scale>
          <a:sx n="57" d="100"/>
          <a:sy n="57" d="100"/>
        </p:scale>
        <p:origin x="1016" y="4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40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618" cy="498163"/>
          </a:xfrm>
          <a:prstGeom prst="rect">
            <a:avLst/>
          </a:prstGeom>
        </p:spPr>
        <p:txBody>
          <a:bodyPr vert="horz" lIns="48756" tIns="24378" rIns="48756" bIns="24378" rtlCol="0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557" y="0"/>
            <a:ext cx="2950618" cy="498163"/>
          </a:xfrm>
          <a:prstGeom prst="rect">
            <a:avLst/>
          </a:prstGeom>
        </p:spPr>
        <p:txBody>
          <a:bodyPr vert="horz" lIns="48756" tIns="24378" rIns="48756" bIns="24378" rtlCol="0"/>
          <a:lstStyle>
            <a:lvl1pPr algn="r">
              <a:defRPr sz="600"/>
            </a:lvl1pPr>
          </a:lstStyle>
          <a:p>
            <a:fld id="{9F6A2F78-8593-D34B-A54B-A913B4ADD88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756" tIns="24378" rIns="48756" bIns="24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664" y="4783478"/>
            <a:ext cx="5447460" cy="3915530"/>
          </a:xfrm>
          <a:prstGeom prst="rect">
            <a:avLst/>
          </a:prstGeom>
        </p:spPr>
        <p:txBody>
          <a:bodyPr vert="horz" lIns="48756" tIns="24378" rIns="48756" bIns="24378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763"/>
            <a:ext cx="2950618" cy="498162"/>
          </a:xfrm>
          <a:prstGeom prst="rect">
            <a:avLst/>
          </a:prstGeom>
        </p:spPr>
        <p:txBody>
          <a:bodyPr vert="horz" lIns="48756" tIns="24378" rIns="48756" bIns="24378" rtlCol="0" anchor="b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557" y="9442763"/>
            <a:ext cx="2950618" cy="498162"/>
          </a:xfrm>
          <a:prstGeom prst="rect">
            <a:avLst/>
          </a:prstGeom>
        </p:spPr>
        <p:txBody>
          <a:bodyPr vert="horz" lIns="48756" tIns="24378" rIns="48756" bIns="24378" rtlCol="0" anchor="b"/>
          <a:lstStyle>
            <a:lvl1pPr algn="r">
              <a:defRPr sz="6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8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74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591E1-E3A3-382E-BFD9-6DA7C928D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6F3EA6-D927-F2E8-BC7B-76195D922B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000AE-4ECF-317A-907E-97692E360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664" y="4783478"/>
            <a:ext cx="5447460" cy="4886974"/>
          </a:xfrm>
        </p:spPr>
        <p:txBody>
          <a:bodyPr/>
          <a:lstStyle/>
          <a:p>
            <a:endParaRPr lang="en-IE" sz="1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A800C-C05F-8561-8873-42E496FA59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6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21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562" y="273422"/>
            <a:ext cx="10971684" cy="114463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5321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562" y="1604399"/>
            <a:ext cx="10971684" cy="39768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87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E3476F3-8F62-48A5-9B4A-96B31845AE8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0796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8" r:id="rId22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4" name="Image 7">
            <a:extLst>
              <a:ext uri="{FF2B5EF4-FFF2-40B4-BE49-F238E27FC236}">
                <a16:creationId xmlns:a16="http://schemas.microsoft.com/office/drawing/2014/main" id="{07482F98-2FC7-FD26-C3AB-4C18F6151EA4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630" y="1174686"/>
            <a:ext cx="2090738" cy="85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Image 8">
            <a:extLst>
              <a:ext uri="{FF2B5EF4-FFF2-40B4-BE49-F238E27FC236}">
                <a16:creationId xmlns:a16="http://schemas.microsoft.com/office/drawing/2014/main" id="{E20A11ED-55EF-0A59-8097-07AF248B04CC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555" y="2344482"/>
            <a:ext cx="750888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23">
            <a:extLst>
              <a:ext uri="{FF2B5EF4-FFF2-40B4-BE49-F238E27FC236}">
                <a16:creationId xmlns:a16="http://schemas.microsoft.com/office/drawing/2014/main" id="{87CBC0B9-5382-BCF8-1F84-CE69DDACD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0134" y="620688"/>
            <a:ext cx="609173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DCC Sans" pitchFamily="2" charset="0"/>
                <a:cs typeface="SDCC Sans" pitchFamily="2" charset="0"/>
              </a:rPr>
              <a:t>COMHAIRLE CONTAE ÁTHA CLIATH THEAS SOUTH DUBLIN COUNTY COUNCIL</a:t>
            </a:r>
            <a:endParaRPr kumimoji="0" lang="en-IE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4">
            <a:extLst>
              <a:ext uri="{FF2B5EF4-FFF2-40B4-BE49-F238E27FC236}">
                <a16:creationId xmlns:a16="http://schemas.microsoft.com/office/drawing/2014/main" id="{15B5AC74-12B7-0ECF-100E-95E242DA0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7386" y="1373907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DCC Sans" pitchFamily="2" charset="0"/>
                <a:cs typeface="SDCC Sans" pitchFamily="2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A289AB-57D9-9ED6-3331-09E1DFE75822}"/>
              </a:ext>
            </a:extLst>
          </p:cNvPr>
          <p:cNvSpPr txBox="1"/>
          <p:nvPr/>
        </p:nvSpPr>
        <p:spPr>
          <a:xfrm>
            <a:off x="2927648" y="3573016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 dirty="0"/>
              <a:t>MEETING OF Rathfarnham, Templeogue, Firhouse &amp; </a:t>
            </a:r>
            <a:r>
              <a:rPr lang="en-US" sz="1800" b="1" u="sng" dirty="0" err="1"/>
              <a:t>Bohernabreena</a:t>
            </a:r>
            <a:r>
              <a:rPr lang="en-US" sz="1800" b="1" u="sng" dirty="0"/>
              <a:t> Area Committee</a:t>
            </a:r>
            <a:endParaRPr lang="en-IE" sz="1800" dirty="0"/>
          </a:p>
          <a:p>
            <a:pPr algn="ctr"/>
            <a:endParaRPr lang="en-IE" dirty="0"/>
          </a:p>
          <a:p>
            <a:pPr algn="ctr"/>
            <a:r>
              <a:rPr lang="en-US" sz="1800" b="1" u="sng" dirty="0"/>
              <a:t>April 2026</a:t>
            </a:r>
          </a:p>
          <a:p>
            <a:pPr algn="ctr"/>
            <a:endParaRPr lang="en-US" sz="1800" b="1" u="sng" dirty="0"/>
          </a:p>
          <a:p>
            <a:pPr algn="ctr"/>
            <a:r>
              <a:rPr lang="en-US" sz="1800" b="1" u="sng" dirty="0"/>
              <a:t>Arts </a:t>
            </a:r>
            <a:r>
              <a:rPr lang="en-US" sz="1800" b="1" u="sng" dirty="0" err="1"/>
              <a:t>Programme</a:t>
            </a:r>
            <a:r>
              <a:rPr lang="en-US" sz="1800" b="1" u="sng" dirty="0"/>
              <a:t> Update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0942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4609" y="1189414"/>
            <a:ext cx="6700065" cy="4479175"/>
          </a:xfrm>
        </p:spPr>
        <p:txBody>
          <a:bodyPr/>
          <a:lstStyle/>
          <a:p>
            <a:r>
              <a:rPr lang="en-US" dirty="0"/>
              <a:t>SDCC </a:t>
            </a:r>
            <a:br>
              <a:rPr lang="en-US" dirty="0"/>
            </a:br>
            <a:r>
              <a:rPr lang="en-US" dirty="0"/>
              <a:t>Arts Office April ACM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Arts Office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Richie O’Sullivan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167862" cy="360000"/>
          </a:xfrm>
        </p:spPr>
        <p:txBody>
          <a:bodyPr/>
          <a:lstStyle/>
          <a:p>
            <a:pPr algn="ctr"/>
            <a:r>
              <a:rPr lang="en-GB" dirty="0"/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5C0F2-0CA8-731A-DD2A-2A9E9C2F2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F863E49-3894-2759-1902-8219B2A4F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0" y="394504"/>
            <a:ext cx="4944575" cy="85679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000" dirty="0"/>
              <a:t>Drama for Brain health Programme</a:t>
            </a:r>
            <a:endParaRPr lang="en-IE" sz="30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46D788-6388-04E9-1EFF-F8B0690F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470" y="1430615"/>
            <a:ext cx="6311610" cy="5094729"/>
          </a:xfrm>
        </p:spPr>
        <p:txBody>
          <a:bodyPr>
            <a:noAutofit/>
          </a:bodyPr>
          <a:lstStyle/>
          <a:p>
            <a:r>
              <a:rPr lang="en-GB" sz="1300" i="1" dirty="0"/>
              <a:t>Together with HSE </a:t>
            </a:r>
            <a:r>
              <a:rPr lang="en-GB" sz="1300" i="1" dirty="0" err="1"/>
              <a:t>Ballyboden</a:t>
            </a:r>
            <a:r>
              <a:rPr lang="en-GB" sz="1300" i="1" dirty="0"/>
              <a:t> Primary Care Occupational Therapy Department our Creative Communities Engagement Officer will be launching a Drama for Brain Health Programme in </a:t>
            </a:r>
            <a:r>
              <a:rPr lang="en-GB" sz="1300" i="1" dirty="0" err="1"/>
              <a:t>Ballyroan</a:t>
            </a:r>
            <a:r>
              <a:rPr lang="en-GB" sz="1300" i="1" dirty="0"/>
              <a:t> Library. </a:t>
            </a:r>
            <a:r>
              <a:rPr lang="en-GB" sz="1300" dirty="0"/>
              <a:t>This group will provide a safe, inclusive space for people living with mild cognitive impairment and dementia. Led by a professional artist and therapeutically supported by a HSE healthcare professional O.T, the program will take Library from April 2026.</a:t>
            </a:r>
          </a:p>
          <a:p>
            <a:r>
              <a:rPr lang="en-GB" sz="1300" dirty="0"/>
              <a:t>The project’s goals are to:                                                              </a:t>
            </a:r>
          </a:p>
          <a:p>
            <a:r>
              <a:rPr lang="en-GB" sz="1300" dirty="0"/>
              <a:t>• Enhance cognitive stimulation and emotional wellbeing through Arts participation</a:t>
            </a:r>
          </a:p>
          <a:p>
            <a:r>
              <a:rPr lang="en-GB" sz="1300" dirty="0"/>
              <a:t>• Provide means of creative expression especially when language skills are affected</a:t>
            </a:r>
          </a:p>
          <a:p>
            <a:r>
              <a:rPr lang="en-GB" sz="1300" dirty="0"/>
              <a:t>• Promote inclusivity and dignity by offering a person-</a:t>
            </a:r>
            <a:r>
              <a:rPr lang="en-GB" sz="1300" dirty="0" err="1"/>
              <a:t>centered</a:t>
            </a:r>
            <a:r>
              <a:rPr lang="en-GB" sz="1300" dirty="0"/>
              <a:t>, accessible program</a:t>
            </a:r>
          </a:p>
          <a:p>
            <a:r>
              <a:rPr lang="en-GB" sz="1300" dirty="0"/>
              <a:t>• Reduce isolation by fostering social connection outside of the home</a:t>
            </a:r>
          </a:p>
          <a:p>
            <a:r>
              <a:rPr lang="en-GB" sz="1300" dirty="0"/>
              <a:t>• Engage family and carers with activities, where they share the experience and also benefit from the Arts</a:t>
            </a:r>
          </a:p>
          <a:p>
            <a:r>
              <a:rPr lang="en-GB" sz="1300" dirty="0"/>
              <a:t>The community project has been designed to provide dementia specific activity to serve the local population of over </a:t>
            </a:r>
            <a:r>
              <a:rPr lang="en-GB" sz="1300"/>
              <a:t>43,000 people.</a:t>
            </a:r>
            <a:endParaRPr lang="en-GB" sz="1300" dirty="0"/>
          </a:p>
          <a:p>
            <a:r>
              <a:rPr lang="en-GB" sz="1300" dirty="0"/>
              <a:t>Further details: Eithne Swaine eswaine@sdublincoco.ie </a:t>
            </a:r>
            <a:endParaRPr lang="en-IE" sz="13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C13B11-D4D2-6949-CA25-2835EA963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0190" y="1430614"/>
            <a:ext cx="4537340" cy="466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723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CB300-EF00-D5D3-44FF-1378BA5D9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64FBA-9C59-21D9-F390-E08FBB62E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748646"/>
            <a:ext cx="6552728" cy="85679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Performing Arts Forum Bursaries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798DA0-DED3-65E0-5095-02A3672FDB28}"/>
              </a:ext>
            </a:extLst>
          </p:cNvPr>
          <p:cNvSpPr txBox="1"/>
          <p:nvPr/>
        </p:nvSpPr>
        <p:spPr>
          <a:xfrm>
            <a:off x="551384" y="1601163"/>
            <a:ext cx="61206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Arts Office has partnered with Performing Arts Forum to award bursaries to three South Dublin artists to attend the annual Performing Arts Forum Gathering in Belfast on the 26</a:t>
            </a:r>
            <a:r>
              <a:rPr lang="en-GB" baseline="30000" dirty="0">
                <a:solidFill>
                  <a:schemeClr val="bg1"/>
                </a:solidFill>
              </a:rPr>
              <a:t>th</a:t>
            </a:r>
            <a:r>
              <a:rPr lang="en-GB" dirty="0">
                <a:solidFill>
                  <a:schemeClr val="bg1"/>
                </a:solidFill>
              </a:rPr>
              <a:t> and 27</a:t>
            </a:r>
            <a:r>
              <a:rPr lang="en-GB" baseline="30000" dirty="0">
                <a:solidFill>
                  <a:schemeClr val="bg1"/>
                </a:solidFill>
              </a:rPr>
              <a:t>th</a:t>
            </a:r>
            <a:r>
              <a:rPr lang="en-GB" dirty="0">
                <a:solidFill>
                  <a:schemeClr val="bg1"/>
                </a:solidFill>
              </a:rPr>
              <a:t> of May. The Gathering is a two day conference with talks, discussions and networking opportunities for artists and arts practitioners from all over Ireland.</a:t>
            </a:r>
          </a:p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The three successful artists are: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Olivier Dietrich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Clare </a:t>
            </a:r>
            <a:r>
              <a:rPr lang="en-GB" dirty="0" err="1">
                <a:solidFill>
                  <a:schemeClr val="bg1"/>
                </a:solidFill>
              </a:rPr>
              <a:t>Monnelly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Newton Barabara</a:t>
            </a:r>
          </a:p>
          <a:p>
            <a:pPr marL="342900" indent="-342900">
              <a:buFont typeface="+mj-lt"/>
              <a:buAutoNum type="arabicPeriod"/>
            </a:pP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The bursary covers a ticket to attend the Gathering, a travel and accommodation contribution, and an artist honorarium.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4B026C-70B5-9264-A732-78E3297C21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096" y="836712"/>
            <a:ext cx="4366612" cy="545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929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4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657</TotalTime>
  <Words>326</Words>
  <Application>Microsoft Office PowerPoint</Application>
  <PresentationFormat>Widescreen</PresentationFormat>
  <Paragraphs>35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SDCC Master</vt:lpstr>
      <vt:lpstr>PowerPoint Presentation</vt:lpstr>
      <vt:lpstr>SDCC  Arts Office April ACM Report</vt:lpstr>
      <vt:lpstr>Drama for Brain health Programme</vt:lpstr>
      <vt:lpstr>Performing Arts Forum Bursaries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Orla Scannell</cp:lastModifiedBy>
  <cp:revision>68</cp:revision>
  <cp:lastPrinted>2026-01-26T10:22:29Z</cp:lastPrinted>
  <dcterms:created xsi:type="dcterms:W3CDTF">2025-05-27T21:24:40Z</dcterms:created>
  <dcterms:modified xsi:type="dcterms:W3CDTF">2026-04-07T15:07:16Z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