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348" r:id="rId3"/>
    <p:sldId id="351" r:id="rId4"/>
    <p:sldId id="350" r:id="rId5"/>
    <p:sldId id="349" r:id="rId6"/>
    <p:sldId id="352" r:id="rId7"/>
    <p:sldId id="357" r:id="rId8"/>
    <p:sldId id="355" r:id="rId9"/>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347" autoAdjust="0"/>
  </p:normalViewPr>
  <p:slideViewPr>
    <p:cSldViewPr>
      <p:cViewPr varScale="1">
        <p:scale>
          <a:sx n="101" d="100"/>
          <a:sy n="101" d="100"/>
        </p:scale>
        <p:origin x="918"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4/1/2026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3691649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6</a:t>
            </a:fld>
            <a:endParaRPr lang="en-US"/>
          </a:p>
        </p:txBody>
      </p:sp>
    </p:spTree>
    <p:extLst>
      <p:ext uri="{BB962C8B-B14F-4D97-AF65-F5344CB8AC3E}">
        <p14:creationId xmlns:p14="http://schemas.microsoft.com/office/powerpoint/2010/main" val="3767783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hank You -editable contact">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12">
            <a:extLst>
              <a:ext uri="{FF2B5EF4-FFF2-40B4-BE49-F238E27FC236}">
                <a16:creationId xmlns:a16="http://schemas.microsoft.com/office/drawing/2014/main" id="{4263637F-3076-0E97-C826-8AC7A025D28E}"/>
              </a:ext>
            </a:extLst>
          </p:cNvPr>
          <p:cNvSpPr>
            <a:spLocks noGrp="1"/>
          </p:cNvSpPr>
          <p:nvPr>
            <p:ph type="body" sz="quarter" idx="11" hasCustomPrompt="1"/>
          </p:nvPr>
        </p:nvSpPr>
        <p:spPr>
          <a:xfrm>
            <a:off x="8406550" y="5924219"/>
            <a:ext cx="3188558" cy="646908"/>
          </a:xfrm>
          <a:prstGeom prst="rect">
            <a:avLst/>
          </a:prstGeom>
        </p:spPr>
        <p:txBody>
          <a:bodyPr>
            <a:normAutofit/>
          </a:bodyPr>
          <a:lstStyle>
            <a:lvl1pPr>
              <a:defRPr sz="1600" b="0">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E: info@sdublincoco.ie</a:t>
            </a:r>
            <a:br>
              <a:rPr lang="en-GB" dirty="0"/>
            </a:br>
            <a:r>
              <a:rPr lang="en-GB" dirty="0"/>
              <a:t>T: 01 4149000</a:t>
            </a:r>
            <a:endParaRPr lang="en-US" dirty="0"/>
          </a:p>
        </p:txBody>
      </p:sp>
    </p:spTree>
    <p:extLst>
      <p:ext uri="{BB962C8B-B14F-4D97-AF65-F5344CB8AC3E}">
        <p14:creationId xmlns:p14="http://schemas.microsoft.com/office/powerpoint/2010/main" val="2849108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hank you -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208"/>
            <a:ext cx="6700594" cy="2239587"/>
          </a:xfrm>
          <a:prstGeom prst="rect">
            <a:avLst/>
          </a:prstGeom>
        </p:spPr>
        <p:txBody>
          <a:bodyPr wrap="square" lIns="0" tIns="0" rIns="0" bIns="0">
            <a:spAutoFit/>
          </a:bodyPr>
          <a:lstStyle>
            <a:lvl1pPr algn="r">
              <a:lnSpc>
                <a:spcPct val="80000"/>
              </a:lnSpc>
              <a:defRPr sz="9096" b="0" i="0" spc="-91">
                <a:solidFill>
                  <a:srgbClr val="363A92"/>
                </a:solidFill>
                <a:latin typeface="+mj-lt"/>
                <a:cs typeface="Arial" panose="020B0604020202020204" pitchFamily="34" charset="0"/>
              </a:defRPr>
            </a:lvl1pPr>
          </a:lstStyle>
          <a:p>
            <a:r>
              <a:rPr lang="en-IE" dirty="0"/>
              <a:t>Add Thank you</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p:ph type="body" sz="quarter" idx="10" hasCustomPrompt="1"/>
          </p:nvPr>
        </p:nvSpPr>
        <p:spPr>
          <a:xfrm>
            <a:off x="4894515" y="5924219"/>
            <a:ext cx="3188558" cy="646908"/>
          </a:xfrm>
          <a:prstGeom prst="rect">
            <a:avLst/>
          </a:prstGeom>
        </p:spPr>
        <p:txBody>
          <a:bodyPr>
            <a:normAutofit/>
          </a:bodyPr>
          <a:lstStyle>
            <a:lvl1pPr>
              <a:defRPr sz="1600" b="1">
                <a:solidFill>
                  <a:srgbClr val="363A92"/>
                </a:solidFill>
                <a:latin typeface="+mn-lt"/>
                <a:cs typeface="Arial" panose="020B0604020202020204" pitchFamily="34" charset="0"/>
              </a:defRPr>
            </a:lvl1pPr>
            <a:lvl2pPr algn="r">
              <a:defRPr sz="1698" b="1">
                <a:solidFill>
                  <a:schemeClr val="accent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1"/>
            <a:r>
              <a:rPr lang="en-GB" dirty="0"/>
              <a:t>Contact:</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normAutofit/>
          </a:bodyPr>
          <a:lstStyle>
            <a:lvl1pPr>
              <a:defRPr sz="1600" b="0">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E: info@sdublincoco.ie</a:t>
            </a:r>
            <a:br>
              <a:rPr lang="en-GB" dirty="0"/>
            </a:br>
            <a:r>
              <a:rPr lang="en-GB" dirty="0"/>
              <a:t>T: 01 4149000</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cxnSp>
        <p:nvCxnSpPr>
          <p:cNvPr id="3" name="Straight Connector 2">
            <a:extLst>
              <a:ext uri="{FF2B5EF4-FFF2-40B4-BE49-F238E27FC236}">
                <a16:creationId xmlns:a16="http://schemas.microsoft.com/office/drawing/2014/main" id="{D421483C-EE89-1843-5326-8390D4EAF8D2}"/>
              </a:ext>
            </a:extLst>
          </p:cNvPr>
          <p:cNvCxnSpPr>
            <a:cxnSpLocks/>
          </p:cNvCxnSpPr>
          <p:nvPr userDrawn="1"/>
        </p:nvCxnSpPr>
        <p:spPr>
          <a:xfrm>
            <a:off x="354000" y="5645152"/>
            <a:ext cx="11484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16211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hank you Blue and Light Blu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39F142-BF45-C464-ADCF-FAB928B1A7DC}"/>
              </a:ext>
            </a:extLst>
          </p:cNvPr>
          <p:cNvGrpSpPr/>
          <p:nvPr userDrawn="1"/>
        </p:nvGrpSpPr>
        <p:grpSpPr>
          <a:xfrm flipH="1" flipV="1">
            <a:off x="-1752600" y="-2264867"/>
            <a:ext cx="11676754" cy="11341608"/>
            <a:chOff x="3750647" y="-3589043"/>
            <a:chExt cx="19254481" cy="18703151"/>
          </a:xfrm>
        </p:grpSpPr>
        <p:sp>
          <p:nvSpPr>
            <p:cNvPr id="5" name="Freeform: Shape 4">
              <a:extLst>
                <a:ext uri="{FF2B5EF4-FFF2-40B4-BE49-F238E27FC236}">
                  <a16:creationId xmlns:a16="http://schemas.microsoft.com/office/drawing/2014/main" id="{05A4C88A-F42F-0ACD-6216-F8F17744AC03}"/>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solidFill>
                  <a:schemeClr val="bg1"/>
                </a:solidFill>
              </a:endParaRPr>
            </a:p>
          </p:txBody>
        </p:sp>
        <p:sp>
          <p:nvSpPr>
            <p:cNvPr id="6" name="Oval 5">
              <a:extLst>
                <a:ext uri="{FF2B5EF4-FFF2-40B4-BE49-F238E27FC236}">
                  <a16:creationId xmlns:a16="http://schemas.microsoft.com/office/drawing/2014/main" id="{406C1C32-DE94-B853-CA4D-F30811BF0EB7}"/>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solidFill>
                  <a:schemeClr val="bg1"/>
                </a:solidFill>
              </a:endParaRPr>
            </a:p>
          </p:txBody>
        </p:sp>
        <p:sp>
          <p:nvSpPr>
            <p:cNvPr id="7" name="Freeform: Shape 6">
              <a:extLst>
                <a:ext uri="{FF2B5EF4-FFF2-40B4-BE49-F238E27FC236}">
                  <a16:creationId xmlns:a16="http://schemas.microsoft.com/office/drawing/2014/main" id="{0A48BA1A-BB24-4134-639F-401BC91ACA22}"/>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solidFill>
                  <a:schemeClr val="bg1"/>
                </a:solidFill>
              </a:endParaRPr>
            </a:p>
          </p:txBody>
        </p:sp>
      </p:gr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8" name="Holder 2">
            <a:extLst>
              <a:ext uri="{FF2B5EF4-FFF2-40B4-BE49-F238E27FC236}">
                <a16:creationId xmlns:a16="http://schemas.microsoft.com/office/drawing/2014/main" id="{068E738F-966F-43B9-728F-5EC0F6B0D637}"/>
              </a:ext>
            </a:extLst>
          </p:cNvPr>
          <p:cNvSpPr>
            <a:spLocks noGrp="1"/>
          </p:cNvSpPr>
          <p:nvPr>
            <p:ph type="ctrTitle" hasCustomPrompt="1"/>
          </p:nvPr>
        </p:nvSpPr>
        <p:spPr>
          <a:xfrm>
            <a:off x="4894514" y="2309208"/>
            <a:ext cx="6700594" cy="2239587"/>
          </a:xfrm>
          <a:prstGeom prst="rect">
            <a:avLst/>
          </a:prstGeom>
        </p:spPr>
        <p:txBody>
          <a:bodyPr wrap="square" lIns="0" tIns="0" rIns="0" bIns="0">
            <a:spAutoFit/>
          </a:bodyPr>
          <a:lstStyle>
            <a:lvl1pPr algn="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10" name="Text Placeholder 12">
            <a:extLst>
              <a:ext uri="{FF2B5EF4-FFF2-40B4-BE49-F238E27FC236}">
                <a16:creationId xmlns:a16="http://schemas.microsoft.com/office/drawing/2014/main" id="{AD909019-4856-C466-9E20-562D2B97E4C1}"/>
              </a:ext>
            </a:extLst>
          </p:cNvPr>
          <p:cNvSpPr>
            <a:spLocks noGrp="1"/>
          </p:cNvSpPr>
          <p:nvPr>
            <p:ph type="body" sz="quarter" idx="11" hasCustomPrompt="1"/>
          </p:nvPr>
        </p:nvSpPr>
        <p:spPr>
          <a:xfrm>
            <a:off x="8406550" y="5924219"/>
            <a:ext cx="3188558" cy="646908"/>
          </a:xfrm>
          <a:prstGeom prst="rect">
            <a:avLst/>
          </a:prstGeom>
        </p:spPr>
        <p:txBody>
          <a:bodyPr>
            <a:normAutofit/>
          </a:bodyPr>
          <a:lstStyle>
            <a:lvl1pPr>
              <a:defRPr sz="1600" b="0">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E: info@sdublincoco.ie</a:t>
            </a:r>
            <a:br>
              <a:rPr lang="en-GB" dirty="0"/>
            </a:br>
            <a:r>
              <a:rPr lang="en-GB" dirty="0"/>
              <a:t>T: 01 4149000</a:t>
            </a:r>
            <a:endParaRPr lang="en-US" dirty="0"/>
          </a:p>
        </p:txBody>
      </p:sp>
      <p:cxnSp>
        <p:nvCxnSpPr>
          <p:cNvPr id="11" name="Straight Connector 10">
            <a:extLst>
              <a:ext uri="{FF2B5EF4-FFF2-40B4-BE49-F238E27FC236}">
                <a16:creationId xmlns:a16="http://schemas.microsoft.com/office/drawing/2014/main" id="{A598353F-8262-4727-F52E-A93073D03E18}"/>
              </a:ext>
            </a:extLst>
          </p:cNvPr>
          <p:cNvCxnSpPr>
            <a:cxnSpLocks/>
          </p:cNvCxnSpPr>
          <p:nvPr userDrawn="1"/>
        </p:nvCxnSpPr>
        <p:spPr>
          <a:xfrm>
            <a:off x="354000" y="5645152"/>
            <a:ext cx="11484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7708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8903897"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9020529"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9047913"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8759883"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eam page (no LinkedIn)">
    <p:bg>
      <p:bgPr>
        <a:solidFill>
          <a:srgbClr val="E6F5FD"/>
        </a:solidFill>
        <a:effectLst/>
      </p:bgPr>
    </p:bg>
    <p:spTree>
      <p:nvGrpSpPr>
        <p:cNvPr id="1" name=""/>
        <p:cNvGrpSpPr/>
        <p:nvPr/>
      </p:nvGrpSpPr>
      <p:grpSpPr>
        <a:xfrm>
          <a:off x="0" y="0"/>
          <a:ext cx="0" cy="0"/>
          <a:chOff x="0" y="0"/>
          <a:chExt cx="0" cy="0"/>
        </a:xfrm>
      </p:grpSpPr>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8369953"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3119357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504469" y="471704"/>
            <a:ext cx="9119923" cy="856798"/>
          </a:xfrm>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logo and title only">
    <p:bg>
      <p:bgPr>
        <a:solidFill>
          <a:schemeClr val="bg1"/>
        </a:solidFill>
        <a:effectLst/>
      </p:bgPr>
    </p:bg>
    <p:spTree>
      <p:nvGrpSpPr>
        <p:cNvPr id="1" name=""/>
        <p:cNvGrpSpPr/>
        <p:nvPr/>
      </p:nvGrpSpPr>
      <p:grpSpPr>
        <a:xfrm>
          <a:off x="0" y="0"/>
          <a:ext cx="0" cy="0"/>
          <a:chOff x="0" y="0"/>
          <a:chExt cx="0" cy="0"/>
        </a:xfrm>
      </p:grpSpPr>
      <p:sp>
        <p:nvSpPr>
          <p:cNvPr id="6" name="Holder 2">
            <a:extLst>
              <a:ext uri="{FF2B5EF4-FFF2-40B4-BE49-F238E27FC236}">
                <a16:creationId xmlns:a16="http://schemas.microsoft.com/office/drawing/2014/main" id="{53A96A89-88E7-336C-E549-9D337CBC6017}"/>
              </a:ext>
            </a:extLst>
          </p:cNvPr>
          <p:cNvSpPr>
            <a:spLocks noGrp="1"/>
          </p:cNvSpPr>
          <p:nvPr>
            <p:ph type="title" hasCustomPrompt="1"/>
          </p:nvPr>
        </p:nvSpPr>
        <p:spPr>
          <a:xfrm>
            <a:off x="504471" y="471704"/>
            <a:ext cx="9191929"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pic>
        <p:nvPicPr>
          <p:cNvPr id="10" name="Picture 287">
            <a:extLst>
              <a:ext uri="{FF2B5EF4-FFF2-40B4-BE49-F238E27FC236}">
                <a16:creationId xmlns:a16="http://schemas.microsoft.com/office/drawing/2014/main" id="{177899CC-70D7-C7F1-E56D-52625DF0E9C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823323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9119921"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8903897"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861586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9168082"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504469" y="471704"/>
            <a:ext cx="9119923" cy="856798"/>
          </a:xfrm>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chart/graph)">
    <p:bg>
      <p:bgPr>
        <a:solidFill>
          <a:schemeClr val="accent1"/>
        </a:solidFill>
        <a:effectLst/>
      </p:bgPr>
    </p:bg>
    <p:spTree>
      <p:nvGrpSpPr>
        <p:cNvPr id="1" name=""/>
        <p:cNvGrpSpPr/>
        <p:nvPr/>
      </p:nvGrpSpPr>
      <p:grpSpPr>
        <a:xfrm>
          <a:off x="0" y="0"/>
          <a:ext cx="0" cy="0"/>
          <a:chOff x="0" y="0"/>
          <a:chExt cx="0" cy="0"/>
        </a:xfrm>
      </p:grpSpPr>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504469" y="471704"/>
            <a:ext cx="9551971" cy="856798"/>
          </a:xfrm>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71808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Blue and Light Blu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39F142-BF45-C464-ADCF-FAB928B1A7DC}"/>
              </a:ext>
            </a:extLst>
          </p:cNvPr>
          <p:cNvGrpSpPr/>
          <p:nvPr userDrawn="1"/>
        </p:nvGrpSpPr>
        <p:grpSpPr>
          <a:xfrm flipH="1" flipV="1">
            <a:off x="-1752600" y="-2264867"/>
            <a:ext cx="11676754" cy="11341608"/>
            <a:chOff x="3750647" y="-3589043"/>
            <a:chExt cx="19254481" cy="18703151"/>
          </a:xfrm>
        </p:grpSpPr>
        <p:sp>
          <p:nvSpPr>
            <p:cNvPr id="5" name="Freeform: Shape 4">
              <a:extLst>
                <a:ext uri="{FF2B5EF4-FFF2-40B4-BE49-F238E27FC236}">
                  <a16:creationId xmlns:a16="http://schemas.microsoft.com/office/drawing/2014/main" id="{05A4C88A-F42F-0ACD-6216-F8F17744AC03}"/>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solidFill>
                  <a:schemeClr val="bg1"/>
                </a:solidFill>
              </a:endParaRPr>
            </a:p>
          </p:txBody>
        </p:sp>
        <p:sp>
          <p:nvSpPr>
            <p:cNvPr id="6" name="Oval 5">
              <a:extLst>
                <a:ext uri="{FF2B5EF4-FFF2-40B4-BE49-F238E27FC236}">
                  <a16:creationId xmlns:a16="http://schemas.microsoft.com/office/drawing/2014/main" id="{406C1C32-DE94-B853-CA4D-F30811BF0EB7}"/>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solidFill>
                  <a:schemeClr val="bg1"/>
                </a:solidFill>
              </a:endParaRPr>
            </a:p>
          </p:txBody>
        </p:sp>
        <p:sp>
          <p:nvSpPr>
            <p:cNvPr id="7" name="Freeform: Shape 6">
              <a:extLst>
                <a:ext uri="{FF2B5EF4-FFF2-40B4-BE49-F238E27FC236}">
                  <a16:creationId xmlns:a16="http://schemas.microsoft.com/office/drawing/2014/main" id="{0A48BA1A-BB24-4134-639F-401BC91ACA22}"/>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solidFill>
                  <a:schemeClr val="bg1"/>
                </a:solidFill>
              </a:endParaRPr>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chemeClr val="bg1"/>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4723411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a:extLst>
              <a:ext uri="{96DAC541-7B7A-43D3-8B79-37D633B846F1}">
                <asvg:svgBlip xmlns:asvg="http://schemas.microsoft.com/office/drawing/2016/SVG/main" r:embed="rId30"/>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701" r:id="rId3"/>
    <p:sldLayoutId id="2147483678" r:id="rId4"/>
    <p:sldLayoutId id="2147483670" r:id="rId5"/>
    <p:sldLayoutId id="2147483671" r:id="rId6"/>
    <p:sldLayoutId id="2147483672" r:id="rId7"/>
    <p:sldLayoutId id="2147483673" r:id="rId8"/>
    <p:sldLayoutId id="2147483674" r:id="rId9"/>
    <p:sldLayoutId id="2147483697" r:id="rId10"/>
    <p:sldLayoutId id="2147483706" r:id="rId11"/>
    <p:sldLayoutId id="2147483699" r:id="rId12"/>
    <p:sldLayoutId id="2147483703" r:id="rId13"/>
    <p:sldLayoutId id="2147483686" r:id="rId14"/>
    <p:sldLayoutId id="2147483680" r:id="rId15"/>
    <p:sldLayoutId id="2147483687" r:id="rId16"/>
    <p:sldLayoutId id="2147483688" r:id="rId17"/>
    <p:sldLayoutId id="2147483689" r:id="rId18"/>
    <p:sldLayoutId id="2147483700" r:id="rId19"/>
    <p:sldLayoutId id="2147483690" r:id="rId20"/>
    <p:sldLayoutId id="2147483704" r:id="rId21"/>
    <p:sldLayoutId id="2147483691" r:id="rId22"/>
    <p:sldLayoutId id="2147483692" r:id="rId23"/>
    <p:sldLayoutId id="2147483693" r:id="rId24"/>
    <p:sldLayoutId id="2147483694" r:id="rId25"/>
    <p:sldLayoutId id="2147483695" r:id="rId26"/>
    <p:sldLayoutId id="2147483696" r:id="rId27"/>
    <p:sldLayoutId id="2147483705" r:id="rId28"/>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2591240"/>
            <a:ext cx="6700065" cy="1675523"/>
          </a:xfrm>
        </p:spPr>
        <p:txBody>
          <a:bodyPr/>
          <a:lstStyle/>
          <a:p>
            <a:r>
              <a:rPr lang="en-US" sz="4000" dirty="0">
                <a:latin typeface="SDCC Sans" pitchFamily="2" charset="0"/>
              </a:rPr>
              <a:t>Butler McGee Park Upgrade</a:t>
            </a:r>
            <a:br>
              <a:rPr lang="en-US" sz="4000" dirty="0">
                <a:latin typeface="SDCC Sans" pitchFamily="2" charset="0"/>
              </a:rPr>
            </a:br>
            <a:r>
              <a:rPr lang="en-US" sz="2800" dirty="0">
                <a:latin typeface="SDCC Sans" pitchFamily="2" charset="0"/>
              </a:rPr>
              <a:t>Climate Action - Public Realm Section </a:t>
            </a:r>
            <a:br>
              <a:rPr lang="en-US" sz="2800" dirty="0">
                <a:latin typeface="SDCC Sans" pitchFamily="2" charset="0"/>
              </a:rPr>
            </a:br>
            <a:r>
              <a:rPr lang="en-US" sz="2800" dirty="0">
                <a:latin typeface="SDCC Sans" pitchFamily="2" charset="0"/>
              </a:rPr>
              <a:t>Part 8 Report Presentation</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latin typeface="SDCC Sans Light" pitchFamily="2" charset="0"/>
              </a:rPr>
              <a:t>Council Meeting</a:t>
            </a:r>
          </a:p>
          <a:p>
            <a:r>
              <a:rPr lang="en-US" dirty="0">
                <a:latin typeface="SDCC Sans Light" pitchFamily="2" charset="0"/>
              </a:rPr>
              <a:t>April 2026 </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itle 1">
            <a:extLst>
              <a:ext uri="{FF2B5EF4-FFF2-40B4-BE49-F238E27FC236}">
                <a16:creationId xmlns:a16="http://schemas.microsoft.com/office/drawing/2014/main" id="{85034EF3-6675-B0AA-D248-EE4F08101A0A}"/>
              </a:ext>
            </a:extLst>
          </p:cNvPr>
          <p:cNvSpPr>
            <a:spLocks noGrp="1"/>
          </p:cNvSpPr>
          <p:nvPr>
            <p:ph type="title"/>
          </p:nvPr>
        </p:nvSpPr>
        <p:spPr>
          <a:xfrm>
            <a:off x="504471" y="237998"/>
            <a:ext cx="4511409" cy="886746"/>
          </a:xfrm>
        </p:spPr>
        <p:txBody>
          <a:bodyPr>
            <a:normAutofit fontScale="90000"/>
          </a:bodyPr>
          <a:lstStyle/>
          <a:p>
            <a:r>
              <a:rPr lang="en-US" sz="2800" dirty="0">
                <a:latin typeface="SDCC Sans" pitchFamily="2" charset="0"/>
              </a:rPr>
              <a:t>Butler McGee Park Upgrade</a:t>
            </a:r>
            <a:br>
              <a:rPr lang="en-US" sz="2800" dirty="0">
                <a:latin typeface="SDCC Sans" pitchFamily="2" charset="0"/>
              </a:rPr>
            </a:br>
            <a:r>
              <a:rPr lang="en-US" sz="1800" dirty="0">
                <a:latin typeface="SDCC Sans" pitchFamily="2" charset="0"/>
              </a:rPr>
              <a:t>Public Realm Section Part 8 Report Presentation </a:t>
            </a:r>
          </a:p>
        </p:txBody>
      </p:sp>
      <p:pic>
        <p:nvPicPr>
          <p:cNvPr id="15" name="Picture 14">
            <a:extLst>
              <a:ext uri="{FF2B5EF4-FFF2-40B4-BE49-F238E27FC236}">
                <a16:creationId xmlns:a16="http://schemas.microsoft.com/office/drawing/2014/main" id="{DFE85052-654D-6F07-9543-133FAF7BC687}"/>
              </a:ext>
            </a:extLst>
          </p:cNvPr>
          <p:cNvPicPr>
            <a:picLocks noChangeAspect="1"/>
          </p:cNvPicPr>
          <p:nvPr/>
        </p:nvPicPr>
        <p:blipFill>
          <a:blip r:embed="rId2" cstate="print">
            <a:extLst>
              <a:ext uri="{28A0092B-C50C-407E-A947-70E740481C1C}">
                <a14:useLocalDpi xmlns:a14="http://schemas.microsoft.com/office/drawing/2010/main" val="0"/>
              </a:ext>
            </a:extLst>
          </a:blip>
          <a:srcRect l="6071" r="33742"/>
          <a:stretch>
            <a:fillRect/>
          </a:stretch>
        </p:blipFill>
        <p:spPr>
          <a:xfrm>
            <a:off x="5204048" y="836712"/>
            <a:ext cx="4896544" cy="5746395"/>
          </a:xfrm>
          <a:prstGeom prst="rect">
            <a:avLst/>
          </a:prstGeom>
        </p:spPr>
      </p:pic>
      <p:pic>
        <p:nvPicPr>
          <p:cNvPr id="17" name="Picture 16">
            <a:extLst>
              <a:ext uri="{FF2B5EF4-FFF2-40B4-BE49-F238E27FC236}">
                <a16:creationId xmlns:a16="http://schemas.microsoft.com/office/drawing/2014/main" id="{CCDB4A05-335B-7DDA-8BE7-62757161C86D}"/>
              </a:ext>
            </a:extLst>
          </p:cNvPr>
          <p:cNvPicPr>
            <a:picLocks noChangeAspect="1"/>
          </p:cNvPicPr>
          <p:nvPr/>
        </p:nvPicPr>
        <p:blipFill>
          <a:blip r:embed="rId3" cstate="print">
            <a:extLst>
              <a:ext uri="{28A0092B-C50C-407E-A947-70E740481C1C}">
                <a14:useLocalDpi xmlns:a14="http://schemas.microsoft.com/office/drawing/2010/main" val="0"/>
              </a:ext>
            </a:extLst>
          </a:blip>
          <a:srcRect l="77873" t="47917" r="3648" b="15851"/>
          <a:stretch>
            <a:fillRect/>
          </a:stretch>
        </p:blipFill>
        <p:spPr>
          <a:xfrm>
            <a:off x="10200456" y="2132856"/>
            <a:ext cx="2183577" cy="3024336"/>
          </a:xfrm>
          <a:prstGeom prst="rect">
            <a:avLst/>
          </a:prstGeom>
        </p:spPr>
      </p:pic>
      <p:sp>
        <p:nvSpPr>
          <p:cNvPr id="20" name="Text Placeholder 2">
            <a:extLst>
              <a:ext uri="{FF2B5EF4-FFF2-40B4-BE49-F238E27FC236}">
                <a16:creationId xmlns:a16="http://schemas.microsoft.com/office/drawing/2014/main" id="{E2F3B89B-75C5-1579-BF22-4318AA3AFD93}"/>
              </a:ext>
            </a:extLst>
          </p:cNvPr>
          <p:cNvSpPr>
            <a:spLocks noGrp="1"/>
          </p:cNvSpPr>
          <p:nvPr>
            <p:ph type="body" idx="1"/>
          </p:nvPr>
        </p:nvSpPr>
        <p:spPr>
          <a:xfrm>
            <a:off x="504471" y="1412776"/>
            <a:ext cx="4357097" cy="5616624"/>
          </a:xfrm>
        </p:spPr>
        <p:txBody>
          <a:bodyPr>
            <a:noAutofit/>
          </a:bodyPr>
          <a:lstStyle/>
          <a:p>
            <a:pPr algn="just"/>
            <a:r>
              <a:rPr lang="en-GB" sz="1400" b="1" dirty="0">
                <a:latin typeface="SDCC Sans Light" pitchFamily="2" charset="0"/>
              </a:rPr>
              <a:t>Context of project and location </a:t>
            </a:r>
          </a:p>
          <a:p>
            <a:pPr algn="just"/>
            <a:r>
              <a:rPr lang="en-GB" sz="1400" dirty="0">
                <a:latin typeface="SDCC Sans Light" pitchFamily="2" charset="0"/>
              </a:rPr>
              <a:t>Butler McGee Park is a key neighbourhood park in West Tallaght and a vital walking and cycling link within the wider green‑infrastructure network, connecting through </a:t>
            </a:r>
            <a:r>
              <a:rPr lang="en-GB" sz="1400" dirty="0" err="1">
                <a:latin typeface="SDCC Sans Light" pitchFamily="2" charset="0"/>
              </a:rPr>
              <a:t>Jobstown</a:t>
            </a:r>
            <a:r>
              <a:rPr lang="en-GB" sz="1400" dirty="0">
                <a:latin typeface="SDCC Sans Light" pitchFamily="2" charset="0"/>
              </a:rPr>
              <a:t> Park, Whitestown Stream Park, Killinarden Park, Sean Walsh Park, the </a:t>
            </a:r>
            <a:r>
              <a:rPr lang="en-GB" sz="1400" dirty="0" err="1">
                <a:latin typeface="SDCC Sans Light" pitchFamily="2" charset="0"/>
              </a:rPr>
              <a:t>Avonbeg</a:t>
            </a:r>
            <a:r>
              <a:rPr lang="en-GB" sz="1400" dirty="0">
                <a:latin typeface="SDCC Sans Light" pitchFamily="2" charset="0"/>
              </a:rPr>
              <a:t> Greenway and the Dodder Valley route to the Grand Canal. Once completed, it will form a core part of the West Tallaght Parks Regeneration Programme, with over €12 million invested in the first three parks and a further €3 million in Butler/McGee Park, bringing total investment to over €15 million.</a:t>
            </a:r>
          </a:p>
          <a:p>
            <a:pPr algn="just" fontAlgn="t">
              <a:lnSpc>
                <a:spcPts val="1500"/>
              </a:lnSpc>
              <a:buNone/>
            </a:pPr>
            <a:endParaRPr lang="en-GB" sz="1400" dirty="0">
              <a:latin typeface="SDCC Sans Light" pitchFamily="2" charset="0"/>
            </a:endParaRPr>
          </a:p>
          <a:p>
            <a:pPr algn="just" fontAlgn="t">
              <a:lnSpc>
                <a:spcPts val="1500"/>
              </a:lnSpc>
              <a:buNone/>
            </a:pPr>
            <a:endParaRPr lang="en-GB" sz="1400" dirty="0">
              <a:latin typeface="SDCC Sans Light" pitchFamily="2" charset="0"/>
            </a:endParaRPr>
          </a:p>
        </p:txBody>
      </p:sp>
    </p:spTree>
    <p:extLst>
      <p:ext uri="{BB962C8B-B14F-4D97-AF65-F5344CB8AC3E}">
        <p14:creationId xmlns:p14="http://schemas.microsoft.com/office/powerpoint/2010/main" val="418233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BB673F-6530-E3A0-2A8D-D3437750A972}"/>
              </a:ext>
            </a:extLst>
          </p:cNvPr>
          <p:cNvSpPr>
            <a:spLocks noGrp="1"/>
          </p:cNvSpPr>
          <p:nvPr>
            <p:ph type="body" idx="1"/>
          </p:nvPr>
        </p:nvSpPr>
        <p:spPr>
          <a:xfrm>
            <a:off x="535751" y="990477"/>
            <a:ext cx="3648475" cy="4948004"/>
          </a:xfrm>
        </p:spPr>
        <p:txBody>
          <a:bodyPr>
            <a:noAutofit/>
          </a:bodyPr>
          <a:lstStyle/>
          <a:p>
            <a:r>
              <a:rPr lang="en-GB" sz="1400" dirty="0">
                <a:latin typeface="SDCC Sans Light" pitchFamily="2" charset="0"/>
              </a:rPr>
              <a:t>Park Structure</a:t>
            </a:r>
          </a:p>
          <a:p>
            <a:pPr marL="285750" indent="-285750">
              <a:spcAft>
                <a:spcPts val="0"/>
              </a:spcAft>
              <a:buFont typeface="Arial" panose="020B0604020202020204" pitchFamily="34" charset="0"/>
              <a:buChar char="•"/>
            </a:pPr>
            <a:r>
              <a:rPr lang="en-GB" sz="1400" dirty="0">
                <a:latin typeface="SDCC Sans Light" pitchFamily="2" charset="0"/>
              </a:rPr>
              <a:t>New and upgraded entrances, including plazas at 4 main access points.</a:t>
            </a:r>
          </a:p>
          <a:p>
            <a:pPr marL="285750" indent="-285750">
              <a:spcAft>
                <a:spcPts val="0"/>
              </a:spcAft>
              <a:buFont typeface="Arial" panose="020B0604020202020204" pitchFamily="34" charset="0"/>
              <a:buChar char="•"/>
            </a:pPr>
            <a:r>
              <a:rPr lang="en-GB" sz="1400" dirty="0">
                <a:latin typeface="SDCC Sans Light" pitchFamily="2" charset="0"/>
              </a:rPr>
              <a:t>All entrances are proposed to be upgraded with controlled access points.</a:t>
            </a:r>
          </a:p>
          <a:p>
            <a:pPr marL="285750" indent="-285750">
              <a:spcAft>
                <a:spcPts val="0"/>
              </a:spcAft>
              <a:buFont typeface="Arial" panose="020B0604020202020204" pitchFamily="34" charset="0"/>
              <a:buChar char="•"/>
            </a:pPr>
            <a:r>
              <a:rPr lang="en-GB" sz="1400" dirty="0">
                <a:latin typeface="SDCC Sans Light" pitchFamily="2" charset="0"/>
              </a:rPr>
              <a:t>An enhanced footpath network with tree lines and lighting to define the primary shared routes (pedestrian/cycle).</a:t>
            </a:r>
          </a:p>
          <a:p>
            <a:pPr marL="285750" indent="-285750">
              <a:spcAft>
                <a:spcPts val="0"/>
              </a:spcAft>
              <a:buFont typeface="Arial" panose="020B0604020202020204" pitchFamily="34" charset="0"/>
              <a:buChar char="•"/>
            </a:pPr>
            <a:r>
              <a:rPr lang="en-GB" sz="1400" dirty="0">
                <a:latin typeface="SDCC Sans Light" pitchFamily="2" charset="0"/>
              </a:rPr>
              <a:t>Upgrading of 5 sports pitches.</a:t>
            </a:r>
          </a:p>
          <a:p>
            <a:pPr>
              <a:spcAft>
                <a:spcPts val="0"/>
              </a:spcAft>
            </a:pPr>
            <a:endParaRPr lang="en-GB" sz="1400" b="1" dirty="0">
              <a:latin typeface="SDCC Sans Light" pitchFamily="2" charset="0"/>
            </a:endParaRPr>
          </a:p>
          <a:p>
            <a:r>
              <a:rPr lang="en-GB" sz="1400" dirty="0">
                <a:latin typeface="SDCC Sans Light" pitchFamily="2" charset="0"/>
              </a:rPr>
              <a:t>Typical Components</a:t>
            </a:r>
          </a:p>
          <a:p>
            <a:pPr marL="285750" indent="-285750">
              <a:spcAft>
                <a:spcPts val="0"/>
              </a:spcAft>
              <a:buFont typeface="Arial" panose="020B0604020202020204" pitchFamily="34" charset="0"/>
              <a:buChar char="•"/>
            </a:pPr>
            <a:r>
              <a:rPr lang="en-GB" sz="1400" dirty="0">
                <a:latin typeface="SDCC Sans Light" pitchFamily="2" charset="0"/>
              </a:rPr>
              <a:t>Ball Wall (with lighting) to facilitate a number of sports including football, hurling, tennis, and handball.</a:t>
            </a:r>
          </a:p>
          <a:p>
            <a:pPr marL="285750" indent="-285750">
              <a:spcAft>
                <a:spcPts val="0"/>
              </a:spcAft>
              <a:buFont typeface="Arial" panose="020B0604020202020204" pitchFamily="34" charset="0"/>
              <a:buChar char="•"/>
            </a:pPr>
            <a:r>
              <a:rPr lang="en-GB" sz="1400" dirty="0">
                <a:latin typeface="SDCC Sans Light" pitchFamily="2" charset="0"/>
              </a:rPr>
              <a:t>Skate park, 3 X 3 Basketball, a Multi use Game Area (MUGA) and a Teen Zone</a:t>
            </a:r>
          </a:p>
          <a:p>
            <a:pPr marL="285750" indent="-285750">
              <a:spcAft>
                <a:spcPts val="0"/>
              </a:spcAft>
              <a:buFont typeface="Arial" panose="020B0604020202020204" pitchFamily="34" charset="0"/>
              <a:buChar char="•"/>
            </a:pPr>
            <a:r>
              <a:rPr lang="en-GB" sz="1400" dirty="0">
                <a:latin typeface="SDCC Sans Light" pitchFamily="2" charset="0"/>
              </a:rPr>
              <a:t>Children’s play area.</a:t>
            </a:r>
          </a:p>
          <a:p>
            <a:pPr marL="285750" indent="-285750">
              <a:spcAft>
                <a:spcPts val="0"/>
              </a:spcAft>
              <a:buFont typeface="Arial" panose="020B0604020202020204" pitchFamily="34" charset="0"/>
              <a:buChar char="•"/>
            </a:pPr>
            <a:r>
              <a:rPr lang="en-GB" sz="1400" dirty="0">
                <a:latin typeface="SDCC Sans Light" pitchFamily="2" charset="0"/>
              </a:rPr>
              <a:t>Seating areas throughout the park.</a:t>
            </a:r>
          </a:p>
          <a:p>
            <a:pPr marL="285750" indent="-285750">
              <a:spcAft>
                <a:spcPts val="0"/>
              </a:spcAft>
              <a:buFont typeface="Arial" panose="020B0604020202020204" pitchFamily="34" charset="0"/>
              <a:buChar char="•"/>
            </a:pPr>
            <a:r>
              <a:rPr lang="en-GB" sz="1400" dirty="0">
                <a:latin typeface="SDCC Sans Light" pitchFamily="2" charset="0"/>
              </a:rPr>
              <a:t>Climbing wall.</a:t>
            </a:r>
          </a:p>
          <a:p>
            <a:pPr marL="285750" indent="-285750">
              <a:spcAft>
                <a:spcPts val="0"/>
              </a:spcAft>
              <a:buFont typeface="Arial" panose="020B0604020202020204" pitchFamily="34" charset="0"/>
              <a:buChar char="•"/>
            </a:pPr>
            <a:r>
              <a:rPr lang="en-GB" sz="1400" dirty="0">
                <a:latin typeface="SDCC Sans Light" pitchFamily="2" charset="0"/>
              </a:rPr>
              <a:t>Dog park/run.</a:t>
            </a:r>
          </a:p>
        </p:txBody>
      </p:sp>
      <p:sp>
        <p:nvSpPr>
          <p:cNvPr id="9" name="Rectangle 2">
            <a:extLst>
              <a:ext uri="{FF2B5EF4-FFF2-40B4-BE49-F238E27FC236}">
                <a16:creationId xmlns:a16="http://schemas.microsoft.com/office/drawing/2014/main" id="{40015678-765B-975F-C0A4-117664B4E471}"/>
              </a:ext>
            </a:extLst>
          </p:cNvPr>
          <p:cNvSpPr>
            <a:spLocks noChangeArrowheads="1"/>
          </p:cNvSpPr>
          <p:nvPr/>
        </p:nvSpPr>
        <p:spPr bwMode="auto">
          <a:xfrm flipH="1">
            <a:off x="248786" y="-346472"/>
            <a:ext cx="3746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a:t>
            </a:r>
          </a:p>
        </p:txBody>
      </p:sp>
      <p:pic>
        <p:nvPicPr>
          <p:cNvPr id="7" name="Picture 6">
            <a:extLst>
              <a:ext uri="{FF2B5EF4-FFF2-40B4-BE49-F238E27FC236}">
                <a16:creationId xmlns:a16="http://schemas.microsoft.com/office/drawing/2014/main" id="{B846068B-F86D-711C-C66B-AC451A2D03DC}"/>
              </a:ext>
            </a:extLst>
          </p:cNvPr>
          <p:cNvPicPr>
            <a:picLocks noChangeAspect="1"/>
          </p:cNvPicPr>
          <p:nvPr/>
        </p:nvPicPr>
        <p:blipFill>
          <a:blip r:embed="rId3"/>
          <a:srcRect r="10831" b="11123"/>
          <a:stretch>
            <a:fillRect/>
          </a:stretch>
        </p:blipFill>
        <p:spPr>
          <a:xfrm>
            <a:off x="4307097" y="980280"/>
            <a:ext cx="2580991" cy="2603548"/>
          </a:xfrm>
          <a:prstGeom prst="rect">
            <a:avLst/>
          </a:prstGeom>
        </p:spPr>
      </p:pic>
      <p:pic>
        <p:nvPicPr>
          <p:cNvPr id="12" name="Picture 11">
            <a:extLst>
              <a:ext uri="{FF2B5EF4-FFF2-40B4-BE49-F238E27FC236}">
                <a16:creationId xmlns:a16="http://schemas.microsoft.com/office/drawing/2014/main" id="{7DBD5A92-B7B5-1E3E-08AA-94A0823BEB46}"/>
              </a:ext>
            </a:extLst>
          </p:cNvPr>
          <p:cNvPicPr>
            <a:picLocks noChangeAspect="1"/>
          </p:cNvPicPr>
          <p:nvPr/>
        </p:nvPicPr>
        <p:blipFill>
          <a:blip r:embed="rId4"/>
          <a:srcRect l="17082" t="10454" r="22973" b="-697"/>
          <a:stretch>
            <a:fillRect/>
          </a:stretch>
        </p:blipFill>
        <p:spPr>
          <a:xfrm>
            <a:off x="8763835" y="3717032"/>
            <a:ext cx="3092805" cy="2664296"/>
          </a:xfrm>
          <a:prstGeom prst="rect">
            <a:avLst/>
          </a:prstGeom>
        </p:spPr>
      </p:pic>
      <p:sp>
        <p:nvSpPr>
          <p:cNvPr id="24" name="Title 23">
            <a:extLst>
              <a:ext uri="{FF2B5EF4-FFF2-40B4-BE49-F238E27FC236}">
                <a16:creationId xmlns:a16="http://schemas.microsoft.com/office/drawing/2014/main" id="{9DECBEC3-BC03-5736-873E-41E93FF1E964}"/>
              </a:ext>
            </a:extLst>
          </p:cNvPr>
          <p:cNvSpPr>
            <a:spLocks noGrp="1"/>
          </p:cNvSpPr>
          <p:nvPr>
            <p:ph type="title"/>
          </p:nvPr>
        </p:nvSpPr>
        <p:spPr>
          <a:xfrm>
            <a:off x="504471" y="305790"/>
            <a:ext cx="9767993" cy="484780"/>
          </a:xfrm>
        </p:spPr>
        <p:txBody>
          <a:bodyPr>
            <a:noAutofit/>
          </a:bodyPr>
          <a:lstStyle/>
          <a:p>
            <a:r>
              <a:rPr lang="en-GB" sz="2800" dirty="0">
                <a:latin typeface="SDCC Sans" pitchFamily="2" charset="0"/>
              </a:rPr>
              <a:t>The €3m Butler McGee Park Upgrade will consist of: </a:t>
            </a:r>
            <a:endParaRPr lang="en-IE" sz="2800" dirty="0">
              <a:latin typeface="SDCC Sans" pitchFamily="2" charset="0"/>
            </a:endParaRPr>
          </a:p>
        </p:txBody>
      </p:sp>
      <p:sp>
        <p:nvSpPr>
          <p:cNvPr id="27" name="Text Placeholder 2">
            <a:extLst>
              <a:ext uri="{FF2B5EF4-FFF2-40B4-BE49-F238E27FC236}">
                <a16:creationId xmlns:a16="http://schemas.microsoft.com/office/drawing/2014/main" id="{7408E188-AA0D-8314-04DB-DCFDF6D46BD5}"/>
              </a:ext>
            </a:extLst>
          </p:cNvPr>
          <p:cNvSpPr txBox="1">
            <a:spLocks/>
          </p:cNvSpPr>
          <p:nvPr/>
        </p:nvSpPr>
        <p:spPr>
          <a:xfrm>
            <a:off x="4727848" y="3915039"/>
            <a:ext cx="3443837" cy="4948004"/>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400" dirty="0">
                <a:latin typeface="SDCC Sans Light" pitchFamily="2" charset="0"/>
              </a:rPr>
              <a:t>Biodiversity</a:t>
            </a:r>
          </a:p>
          <a:p>
            <a:pPr marL="285750" indent="-285750">
              <a:spcAft>
                <a:spcPts val="0"/>
              </a:spcAft>
              <a:buFont typeface="Arial" panose="020B0604020202020204" pitchFamily="34" charset="0"/>
              <a:buChar char="•"/>
            </a:pPr>
            <a:r>
              <a:rPr lang="en-GB" sz="1400" dirty="0">
                <a:latin typeface="SDCC Sans Light" pitchFamily="2" charset="0"/>
              </a:rPr>
              <a:t>Retention of existing trees.</a:t>
            </a:r>
          </a:p>
          <a:p>
            <a:pPr marL="285750" indent="-285750">
              <a:spcAft>
                <a:spcPts val="0"/>
              </a:spcAft>
              <a:buFont typeface="Arial" panose="020B0604020202020204" pitchFamily="34" charset="0"/>
              <a:buChar char="•"/>
            </a:pPr>
            <a:r>
              <a:rPr lang="en-GB" sz="1400" dirty="0">
                <a:latin typeface="SDCC Sans Light" pitchFamily="2" charset="0"/>
              </a:rPr>
              <a:t>New meadow grassland areas with informal tree groups for increased biodiversity.</a:t>
            </a:r>
          </a:p>
          <a:p>
            <a:pPr marL="285750" indent="-285750">
              <a:spcAft>
                <a:spcPts val="0"/>
              </a:spcAft>
              <a:buFont typeface="Arial" panose="020B0604020202020204" pitchFamily="34" charset="0"/>
              <a:buChar char="•"/>
            </a:pPr>
            <a:r>
              <a:rPr lang="en-GB" sz="1400" dirty="0" err="1">
                <a:latin typeface="SDCC Sans Light" pitchFamily="2" charset="0"/>
              </a:rPr>
              <a:t>SuDS</a:t>
            </a:r>
            <a:r>
              <a:rPr lang="en-GB" sz="1400" dirty="0">
                <a:latin typeface="SDCC Sans Light" pitchFamily="2" charset="0"/>
              </a:rPr>
              <a:t> measures, such as a dry </a:t>
            </a:r>
            <a:r>
              <a:rPr lang="en-GB" sz="1400" dirty="0" err="1">
                <a:latin typeface="SDCC Sans Light" pitchFamily="2" charset="0"/>
              </a:rPr>
              <a:t>SuDS</a:t>
            </a:r>
            <a:r>
              <a:rPr lang="en-GB" sz="1400" dirty="0">
                <a:latin typeface="SDCC Sans Light" pitchFamily="2" charset="0"/>
              </a:rPr>
              <a:t> basin, designed to capture and manage drainage, while enhancing water management and biodiversity.</a:t>
            </a:r>
            <a:endParaRPr lang="en-IE" sz="1400" dirty="0">
              <a:latin typeface="SDCC Sans Light" pitchFamily="2" charset="0"/>
            </a:endParaRPr>
          </a:p>
        </p:txBody>
      </p:sp>
      <p:pic>
        <p:nvPicPr>
          <p:cNvPr id="4" name="Picture 3">
            <a:extLst>
              <a:ext uri="{FF2B5EF4-FFF2-40B4-BE49-F238E27FC236}">
                <a16:creationId xmlns:a16="http://schemas.microsoft.com/office/drawing/2014/main" id="{6A7A3A68-58CE-3DFA-68C6-FD540496368C}"/>
              </a:ext>
            </a:extLst>
          </p:cNvPr>
          <p:cNvPicPr>
            <a:picLocks noChangeAspect="1"/>
          </p:cNvPicPr>
          <p:nvPr/>
        </p:nvPicPr>
        <p:blipFill>
          <a:blip r:embed="rId5"/>
          <a:srcRect r="7222"/>
          <a:stretch>
            <a:fillRect/>
          </a:stretch>
        </p:blipFill>
        <p:spPr>
          <a:xfrm>
            <a:off x="9127791" y="990477"/>
            <a:ext cx="2728849" cy="2598811"/>
          </a:xfrm>
          <a:prstGeom prst="rect">
            <a:avLst/>
          </a:prstGeom>
        </p:spPr>
      </p:pic>
      <p:pic>
        <p:nvPicPr>
          <p:cNvPr id="5" name="Picture 4">
            <a:extLst>
              <a:ext uri="{FF2B5EF4-FFF2-40B4-BE49-F238E27FC236}">
                <a16:creationId xmlns:a16="http://schemas.microsoft.com/office/drawing/2014/main" id="{02754397-D449-EB85-592B-5D40C138A6F2}"/>
              </a:ext>
            </a:extLst>
          </p:cNvPr>
          <p:cNvPicPr>
            <a:picLocks noChangeAspect="1"/>
          </p:cNvPicPr>
          <p:nvPr/>
        </p:nvPicPr>
        <p:blipFill>
          <a:blip r:embed="rId6"/>
          <a:srcRect b="9996"/>
          <a:stretch>
            <a:fillRect/>
          </a:stretch>
        </p:blipFill>
        <p:spPr>
          <a:xfrm>
            <a:off x="7032104" y="980728"/>
            <a:ext cx="1972816" cy="2615503"/>
          </a:xfrm>
          <a:prstGeom prst="rect">
            <a:avLst/>
          </a:prstGeom>
        </p:spPr>
      </p:pic>
    </p:spTree>
    <p:extLst>
      <p:ext uri="{BB962C8B-B14F-4D97-AF65-F5344CB8AC3E}">
        <p14:creationId xmlns:p14="http://schemas.microsoft.com/office/powerpoint/2010/main" val="1133901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EBCB3-7586-0BEA-23CB-C5B109760642}"/>
              </a:ext>
            </a:extLst>
          </p:cNvPr>
          <p:cNvSpPr>
            <a:spLocks noGrp="1"/>
          </p:cNvSpPr>
          <p:nvPr>
            <p:ph type="title"/>
          </p:nvPr>
        </p:nvSpPr>
        <p:spPr>
          <a:xfrm>
            <a:off x="492664" y="116632"/>
            <a:ext cx="8615865" cy="856798"/>
          </a:xfrm>
        </p:spPr>
        <p:txBody>
          <a:bodyPr>
            <a:normAutofit/>
          </a:bodyPr>
          <a:lstStyle/>
          <a:p>
            <a:r>
              <a:rPr lang="en-GB" sz="2800" dirty="0">
                <a:latin typeface="SDCC Sans" pitchFamily="2" charset="0"/>
              </a:rPr>
              <a:t>Proposed Landscape Masterplan/Layout</a:t>
            </a:r>
            <a:endParaRPr lang="en-IE" sz="2800" dirty="0">
              <a:latin typeface="SDCC Sans" pitchFamily="2" charset="0"/>
            </a:endParaRPr>
          </a:p>
        </p:txBody>
      </p:sp>
      <p:sp>
        <p:nvSpPr>
          <p:cNvPr id="11" name="Rectangle 2">
            <a:extLst>
              <a:ext uri="{FF2B5EF4-FFF2-40B4-BE49-F238E27FC236}">
                <a16:creationId xmlns:a16="http://schemas.microsoft.com/office/drawing/2014/main" id="{8517A72D-4C6B-15C9-F646-CBE03DFAF97A}"/>
              </a:ext>
            </a:extLst>
          </p:cNvPr>
          <p:cNvSpPr>
            <a:spLocks noChangeArrowheads="1"/>
          </p:cNvSpPr>
          <p:nvPr/>
        </p:nvSpPr>
        <p:spPr bwMode="auto">
          <a:xfrm>
            <a:off x="6816080" y="436510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pic>
        <p:nvPicPr>
          <p:cNvPr id="4" name="Picture 3">
            <a:extLst>
              <a:ext uri="{FF2B5EF4-FFF2-40B4-BE49-F238E27FC236}">
                <a16:creationId xmlns:a16="http://schemas.microsoft.com/office/drawing/2014/main" id="{D36424FB-B1B1-4C85-A012-D2AE1DB05FD3}"/>
              </a:ext>
            </a:extLst>
          </p:cNvPr>
          <p:cNvPicPr>
            <a:picLocks noChangeAspect="1"/>
          </p:cNvPicPr>
          <p:nvPr/>
        </p:nvPicPr>
        <p:blipFill>
          <a:blip r:embed="rId2"/>
          <a:stretch>
            <a:fillRect/>
          </a:stretch>
        </p:blipFill>
        <p:spPr>
          <a:xfrm>
            <a:off x="492664" y="851014"/>
            <a:ext cx="7560840" cy="5760640"/>
          </a:xfrm>
          <a:prstGeom prst="rect">
            <a:avLst/>
          </a:prstGeom>
        </p:spPr>
      </p:pic>
      <p:pic>
        <p:nvPicPr>
          <p:cNvPr id="6" name="Picture 5">
            <a:extLst>
              <a:ext uri="{FF2B5EF4-FFF2-40B4-BE49-F238E27FC236}">
                <a16:creationId xmlns:a16="http://schemas.microsoft.com/office/drawing/2014/main" id="{5012374D-784D-7A5B-6505-F5404C6588FE}"/>
              </a:ext>
            </a:extLst>
          </p:cNvPr>
          <p:cNvPicPr>
            <a:picLocks noChangeAspect="1"/>
          </p:cNvPicPr>
          <p:nvPr/>
        </p:nvPicPr>
        <p:blipFill>
          <a:blip r:embed="rId3"/>
          <a:stretch>
            <a:fillRect/>
          </a:stretch>
        </p:blipFill>
        <p:spPr>
          <a:xfrm>
            <a:off x="8053504" y="851014"/>
            <a:ext cx="2626175" cy="5760640"/>
          </a:xfrm>
          <a:prstGeom prst="rect">
            <a:avLst/>
          </a:prstGeom>
        </p:spPr>
      </p:pic>
    </p:spTree>
    <p:extLst>
      <p:ext uri="{BB962C8B-B14F-4D97-AF65-F5344CB8AC3E}">
        <p14:creationId xmlns:p14="http://schemas.microsoft.com/office/powerpoint/2010/main" val="2124799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47946-0F1E-A624-30F9-6B37B1898789}"/>
              </a:ext>
            </a:extLst>
          </p:cNvPr>
          <p:cNvSpPr>
            <a:spLocks noGrp="1"/>
          </p:cNvSpPr>
          <p:nvPr>
            <p:ph type="title"/>
          </p:nvPr>
        </p:nvSpPr>
        <p:spPr>
          <a:xfrm>
            <a:off x="504470" y="101986"/>
            <a:ext cx="9695985" cy="856798"/>
          </a:xfrm>
        </p:spPr>
        <p:txBody>
          <a:bodyPr>
            <a:normAutofit/>
          </a:bodyPr>
          <a:lstStyle/>
          <a:p>
            <a:r>
              <a:rPr lang="en-GB" sz="2800" dirty="0">
                <a:latin typeface="SDCC Sans" pitchFamily="2" charset="0"/>
              </a:rPr>
              <a:t>Summary of Butler McGee Park Part 8 Report Process</a:t>
            </a:r>
            <a:endParaRPr lang="en-IE" sz="2800" dirty="0">
              <a:latin typeface="SDCC Sans" pitchFamily="2" charset="0"/>
            </a:endParaRPr>
          </a:p>
        </p:txBody>
      </p:sp>
      <p:sp>
        <p:nvSpPr>
          <p:cNvPr id="3" name="Text Placeholder 2">
            <a:extLst>
              <a:ext uri="{FF2B5EF4-FFF2-40B4-BE49-F238E27FC236}">
                <a16:creationId xmlns:a16="http://schemas.microsoft.com/office/drawing/2014/main" id="{28B87703-2F3C-89CE-956C-4E5487FA62CC}"/>
              </a:ext>
            </a:extLst>
          </p:cNvPr>
          <p:cNvSpPr>
            <a:spLocks noGrp="1"/>
          </p:cNvSpPr>
          <p:nvPr>
            <p:ph type="body" idx="1"/>
          </p:nvPr>
        </p:nvSpPr>
        <p:spPr>
          <a:xfrm>
            <a:off x="504470" y="1041680"/>
            <a:ext cx="3935346" cy="4875996"/>
          </a:xfrm>
        </p:spPr>
        <p:txBody>
          <a:bodyPr>
            <a:normAutofit/>
          </a:bodyPr>
          <a:lstStyle/>
          <a:p>
            <a:r>
              <a:rPr lang="en-GB" sz="1400" dirty="0">
                <a:latin typeface="SDCC Sans Light" pitchFamily="2" charset="0"/>
              </a:rPr>
              <a:t>Non-Statutory Period </a:t>
            </a:r>
          </a:p>
          <a:p>
            <a:pPr marL="285750" indent="-285750">
              <a:spcAft>
                <a:spcPts val="0"/>
              </a:spcAft>
              <a:buFont typeface="Arial" panose="020B0604020202020204" pitchFamily="34" charset="0"/>
              <a:buChar char="•"/>
            </a:pPr>
            <a:r>
              <a:rPr lang="en-GB" sz="1400" dirty="0">
                <a:latin typeface="SDCC Sans Light" pitchFamily="2" charset="0"/>
              </a:rPr>
              <a:t>Initial presentation to Elected Members.</a:t>
            </a:r>
          </a:p>
          <a:p>
            <a:pPr marL="285750" indent="-285750">
              <a:spcAft>
                <a:spcPts val="0"/>
              </a:spcAft>
              <a:buFont typeface="Arial" panose="020B0604020202020204" pitchFamily="34" charset="0"/>
              <a:buChar char="•"/>
            </a:pPr>
            <a:r>
              <a:rPr lang="en-GB" sz="1400" dirty="0">
                <a:latin typeface="SDCC Sans Light" pitchFamily="2" charset="0"/>
              </a:rPr>
              <a:t>Consultation with SDCC staff.</a:t>
            </a:r>
          </a:p>
          <a:p>
            <a:pPr marL="285750" indent="-285750">
              <a:spcAft>
                <a:spcPts val="0"/>
              </a:spcAft>
              <a:buFont typeface="Arial" panose="020B0604020202020204" pitchFamily="34" charset="0"/>
              <a:buChar char="•"/>
            </a:pPr>
            <a:r>
              <a:rPr lang="en-GB" sz="1400" dirty="0">
                <a:latin typeface="SDCC Sans Light" pitchFamily="2" charset="0"/>
              </a:rPr>
              <a:t>Informal Non Statutory Consultation with key community stakeholders (residents, schools, clubs, groups, etc)</a:t>
            </a:r>
          </a:p>
          <a:p>
            <a:endParaRPr lang="en-GB" sz="1400" dirty="0">
              <a:latin typeface="SDCC Sans Light" pitchFamily="2" charset="0"/>
            </a:endParaRPr>
          </a:p>
          <a:p>
            <a:r>
              <a:rPr lang="en-GB" sz="1400" dirty="0">
                <a:latin typeface="SDCC Sans Light" pitchFamily="2" charset="0"/>
              </a:rPr>
              <a:t>Statutory Period</a:t>
            </a:r>
          </a:p>
          <a:p>
            <a:pPr marL="285750" indent="-285750">
              <a:spcAft>
                <a:spcPts val="0"/>
              </a:spcAft>
              <a:buFont typeface="Arial" panose="020B0604020202020204" pitchFamily="34" charset="0"/>
              <a:buChar char="•"/>
            </a:pPr>
            <a:r>
              <a:rPr lang="en-GB" sz="1400" dirty="0">
                <a:latin typeface="SDCC Sans Light" pitchFamily="2" charset="0"/>
              </a:rPr>
              <a:t>Public Consultation period 27</a:t>
            </a:r>
            <a:r>
              <a:rPr lang="en-GB" sz="1400" baseline="30000" dirty="0">
                <a:latin typeface="SDCC Sans Light" pitchFamily="2" charset="0"/>
              </a:rPr>
              <a:t>th</a:t>
            </a:r>
            <a:r>
              <a:rPr lang="en-GB" sz="1400" dirty="0">
                <a:latin typeface="SDCC Sans Light" pitchFamily="2" charset="0"/>
              </a:rPr>
              <a:t> January 2026 to 12</a:t>
            </a:r>
            <a:r>
              <a:rPr lang="en-GB" sz="1400" baseline="30000" dirty="0">
                <a:latin typeface="SDCC Sans Light" pitchFamily="2" charset="0"/>
              </a:rPr>
              <a:t>th</a:t>
            </a:r>
            <a:r>
              <a:rPr lang="en-GB" sz="1400" dirty="0">
                <a:latin typeface="SDCC Sans Light" pitchFamily="2" charset="0"/>
              </a:rPr>
              <a:t> March 2026</a:t>
            </a:r>
          </a:p>
          <a:p>
            <a:pPr marL="285750" indent="-285750">
              <a:spcAft>
                <a:spcPts val="0"/>
              </a:spcAft>
              <a:buFont typeface="Arial" panose="020B0604020202020204" pitchFamily="34" charset="0"/>
              <a:buChar char="•"/>
            </a:pPr>
            <a:r>
              <a:rPr lang="en-GB" sz="1400" dirty="0">
                <a:latin typeface="SDCC Sans Light" pitchFamily="2" charset="0"/>
              </a:rPr>
              <a:t>Issue of CE report and recommendation.</a:t>
            </a:r>
          </a:p>
          <a:p>
            <a:endParaRPr lang="en-GB" sz="1400" dirty="0">
              <a:latin typeface="SDCC Sans Light" pitchFamily="2" charset="0"/>
            </a:endParaRPr>
          </a:p>
          <a:p>
            <a:r>
              <a:rPr lang="en-GB" sz="1400" dirty="0">
                <a:latin typeface="SDCC Sans Light" pitchFamily="2" charset="0"/>
              </a:rPr>
              <a:t>Two (2) submissions were made during the Statutory Consultation process. </a:t>
            </a:r>
          </a:p>
          <a:p>
            <a:r>
              <a:rPr lang="en-GB" sz="1400" dirty="0">
                <a:latin typeface="SDCC Sans Light" pitchFamily="2" charset="0"/>
              </a:rPr>
              <a:t>They have been summarized and responded to in the CE Report.</a:t>
            </a:r>
          </a:p>
          <a:p>
            <a:endParaRPr lang="en-GB" dirty="0"/>
          </a:p>
          <a:p>
            <a:endParaRPr lang="en-GB" dirty="0"/>
          </a:p>
          <a:p>
            <a:endParaRPr lang="en-IE" dirty="0"/>
          </a:p>
        </p:txBody>
      </p:sp>
      <p:sp>
        <p:nvSpPr>
          <p:cNvPr id="10" name="Rectangle 2">
            <a:extLst>
              <a:ext uri="{FF2B5EF4-FFF2-40B4-BE49-F238E27FC236}">
                <a16:creationId xmlns:a16="http://schemas.microsoft.com/office/drawing/2014/main" id="{62F85813-6C07-B7AF-84AD-064654008EBE}"/>
              </a:ext>
            </a:extLst>
          </p:cNvPr>
          <p:cNvSpPr>
            <a:spLocks noChangeArrowheads="1"/>
          </p:cNvSpPr>
          <p:nvPr/>
        </p:nvSpPr>
        <p:spPr bwMode="auto">
          <a:xfrm>
            <a:off x="3575720" y="213285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11" name="Rectangle 4">
            <a:extLst>
              <a:ext uri="{FF2B5EF4-FFF2-40B4-BE49-F238E27FC236}">
                <a16:creationId xmlns:a16="http://schemas.microsoft.com/office/drawing/2014/main" id="{1E8EA25A-C267-2B96-DDE4-B8FBD550020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pic>
        <p:nvPicPr>
          <p:cNvPr id="12" name="Picture 11">
            <a:extLst>
              <a:ext uri="{FF2B5EF4-FFF2-40B4-BE49-F238E27FC236}">
                <a16:creationId xmlns:a16="http://schemas.microsoft.com/office/drawing/2014/main" id="{79C399CA-0CB3-5176-ABDE-4D9EDE4F0821}"/>
              </a:ext>
            </a:extLst>
          </p:cNvPr>
          <p:cNvPicPr>
            <a:picLocks noChangeAspect="1"/>
          </p:cNvPicPr>
          <p:nvPr/>
        </p:nvPicPr>
        <p:blipFill>
          <a:blip r:embed="rId2" cstate="print">
            <a:extLst>
              <a:ext uri="{28A0092B-C50C-407E-A947-70E740481C1C}">
                <a14:useLocalDpi xmlns:a14="http://schemas.microsoft.com/office/drawing/2010/main" val="0"/>
              </a:ext>
            </a:extLst>
          </a:blip>
          <a:srcRect l="21527"/>
          <a:stretch>
            <a:fillRect/>
          </a:stretch>
        </p:blipFill>
        <p:spPr>
          <a:xfrm>
            <a:off x="5159896" y="0"/>
            <a:ext cx="7612520" cy="6858000"/>
          </a:xfrm>
          <a:prstGeom prst="rect">
            <a:avLst/>
          </a:prstGeom>
        </p:spPr>
      </p:pic>
    </p:spTree>
    <p:extLst>
      <p:ext uri="{BB962C8B-B14F-4D97-AF65-F5344CB8AC3E}">
        <p14:creationId xmlns:p14="http://schemas.microsoft.com/office/powerpoint/2010/main" val="2826448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57855-5FAF-8058-1296-5E11D6B8B57F}"/>
              </a:ext>
            </a:extLst>
          </p:cNvPr>
          <p:cNvSpPr>
            <a:spLocks noGrp="1"/>
          </p:cNvSpPr>
          <p:nvPr>
            <p:ph type="title"/>
          </p:nvPr>
        </p:nvSpPr>
        <p:spPr>
          <a:xfrm>
            <a:off x="504471" y="332656"/>
            <a:ext cx="9912009" cy="856798"/>
          </a:xfrm>
        </p:spPr>
        <p:txBody>
          <a:bodyPr>
            <a:normAutofit fontScale="90000"/>
          </a:bodyPr>
          <a:lstStyle/>
          <a:p>
            <a:r>
              <a:rPr lang="en-GB" sz="2800" dirty="0">
                <a:latin typeface="SDCC Sans" pitchFamily="2" charset="0"/>
              </a:rPr>
              <a:t>Themes Raised: Please see CE report for full summary response and recommendation in relation to the submissions received </a:t>
            </a:r>
            <a:endParaRPr lang="en-IE" sz="2800" dirty="0">
              <a:latin typeface="SDCC Sans" pitchFamily="2" charset="0"/>
            </a:endParaRPr>
          </a:p>
        </p:txBody>
      </p:sp>
      <p:sp>
        <p:nvSpPr>
          <p:cNvPr id="7" name="Text Placeholder 2">
            <a:extLst>
              <a:ext uri="{FF2B5EF4-FFF2-40B4-BE49-F238E27FC236}">
                <a16:creationId xmlns:a16="http://schemas.microsoft.com/office/drawing/2014/main" id="{0767CE51-C517-15BA-3D74-72E8B08B5CD2}"/>
              </a:ext>
            </a:extLst>
          </p:cNvPr>
          <p:cNvSpPr txBox="1">
            <a:spLocks/>
          </p:cNvSpPr>
          <p:nvPr/>
        </p:nvSpPr>
        <p:spPr>
          <a:xfrm>
            <a:off x="263352" y="1628800"/>
            <a:ext cx="4896542" cy="4968552"/>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285750" lvl="0" indent="-285750">
              <a:buFont typeface="Arial" panose="020B0604020202020204" pitchFamily="34" charset="0"/>
              <a:buChar char="•"/>
            </a:pPr>
            <a:r>
              <a:rPr lang="en-GB" sz="1400" dirty="0">
                <a:latin typeface="SDCC Sans Light" pitchFamily="2" charset="0"/>
              </a:rPr>
              <a:t>Support for safe and accessible park design, with an emphasis on universal access at entrances and along key pedestrian and cycle routes.</a:t>
            </a:r>
          </a:p>
          <a:p>
            <a:pPr marL="285750" lvl="0" indent="-285750">
              <a:buFont typeface="Arial" panose="020B0604020202020204" pitchFamily="34" charset="0"/>
              <a:buChar char="•"/>
            </a:pPr>
            <a:endParaRPr lang="en-GB" sz="1400" dirty="0">
              <a:latin typeface="SDCC Sans Light" pitchFamily="2" charset="0"/>
            </a:endParaRPr>
          </a:p>
          <a:p>
            <a:pPr marL="285750" indent="-285750" fontAlgn="t">
              <a:lnSpc>
                <a:spcPts val="1500"/>
              </a:lnSpc>
              <a:buFont typeface="Arial" panose="020B0604020202020204" pitchFamily="34" charset="0"/>
              <a:buChar char="•"/>
            </a:pPr>
            <a:r>
              <a:rPr lang="en-GB" sz="1400" dirty="0">
                <a:latin typeface="SDCC Sans Light" pitchFamily="2" charset="0"/>
              </a:rPr>
              <a:t>Requests to balance improved accessibility with appropriate access control measures at park entrances to deter unauthorised motorised vehicles.</a:t>
            </a:r>
          </a:p>
          <a:p>
            <a:pPr marL="285750" indent="-285750" fontAlgn="t">
              <a:lnSpc>
                <a:spcPts val="1500"/>
              </a:lnSpc>
              <a:buFont typeface="Arial" panose="020B0604020202020204" pitchFamily="34" charset="0"/>
              <a:buChar char="•"/>
            </a:pPr>
            <a:endParaRPr lang="en-GB" sz="1400" dirty="0">
              <a:latin typeface="SDCC Sans Light" pitchFamily="2" charset="0"/>
            </a:endParaRPr>
          </a:p>
          <a:p>
            <a:pPr marL="285750" indent="-285750" fontAlgn="t">
              <a:lnSpc>
                <a:spcPts val="1500"/>
              </a:lnSpc>
              <a:buFont typeface="Arial" panose="020B0604020202020204" pitchFamily="34" charset="0"/>
              <a:buChar char="•"/>
            </a:pPr>
            <a:r>
              <a:rPr lang="en-GB" sz="1400" dirty="0">
                <a:latin typeface="SDCC Sans Light" pitchFamily="2" charset="0"/>
              </a:rPr>
              <a:t>Suggestions to ensure that all paths, circulation routes and principal lighting align with best practice for safety, visibility and accessibility.</a:t>
            </a:r>
          </a:p>
          <a:p>
            <a:pPr marL="285750" indent="-285750" fontAlgn="t">
              <a:lnSpc>
                <a:spcPts val="1500"/>
              </a:lnSpc>
              <a:buFont typeface="Arial" panose="020B0604020202020204" pitchFamily="34" charset="0"/>
              <a:buChar char="•"/>
            </a:pPr>
            <a:endParaRPr lang="en-GB" sz="1400" dirty="0">
              <a:latin typeface="SDCC Sans Light" pitchFamily="2" charset="0"/>
            </a:endParaRPr>
          </a:p>
          <a:p>
            <a:pPr marL="285750" indent="-285750" fontAlgn="t">
              <a:lnSpc>
                <a:spcPts val="1500"/>
              </a:lnSpc>
              <a:buFont typeface="Arial" panose="020B0604020202020204" pitchFamily="34" charset="0"/>
              <a:buChar char="•"/>
            </a:pPr>
            <a:r>
              <a:rPr lang="en-GB" sz="1400" dirty="0">
                <a:latin typeface="SDCC Sans Light" pitchFamily="2" charset="0"/>
              </a:rPr>
              <a:t>Support for inclusive youth facilities, including the incorporation of inclusive design in the teen space and skate park, particularly for teenage girls.</a:t>
            </a:r>
          </a:p>
          <a:p>
            <a:pPr marL="285750" indent="-285750" fontAlgn="t">
              <a:lnSpc>
                <a:spcPts val="1500"/>
              </a:lnSpc>
              <a:buFont typeface="Arial" panose="020B0604020202020204" pitchFamily="34" charset="0"/>
              <a:buChar char="•"/>
            </a:pPr>
            <a:endParaRPr lang="en-GB" sz="1400" dirty="0">
              <a:latin typeface="SDCC Sans Light" pitchFamily="2" charset="0"/>
            </a:endParaRPr>
          </a:p>
          <a:p>
            <a:pPr marL="285750" indent="-285750" fontAlgn="t">
              <a:lnSpc>
                <a:spcPts val="1500"/>
              </a:lnSpc>
              <a:buFont typeface="Arial" panose="020B0604020202020204" pitchFamily="34" charset="0"/>
              <a:buChar char="•"/>
            </a:pPr>
            <a:r>
              <a:rPr lang="en-GB" sz="1400" dirty="0">
                <a:latin typeface="SDCC Sans Light" pitchFamily="2" charset="0"/>
              </a:rPr>
              <a:t>Support for biodiversity and landscape measures, including meadow management and tree planting.</a:t>
            </a:r>
            <a:endParaRPr lang="en-IE" sz="1400" dirty="0"/>
          </a:p>
          <a:p>
            <a:pPr marL="285750" lvl="0" indent="-285750">
              <a:buFont typeface="Arial" panose="020B0604020202020204" pitchFamily="34" charset="0"/>
              <a:buChar char="•"/>
            </a:pPr>
            <a:endParaRPr lang="en-IE" sz="1400" dirty="0"/>
          </a:p>
          <a:p>
            <a:pPr lvl="0"/>
            <a:endParaRPr lang="en-IE" sz="1400" dirty="0"/>
          </a:p>
          <a:p>
            <a:pPr lvl="0"/>
            <a:endParaRPr lang="en-IE" sz="1400" dirty="0"/>
          </a:p>
          <a:p>
            <a:r>
              <a:rPr lang="en-IE" sz="1400" dirty="0"/>
              <a:t> </a:t>
            </a:r>
          </a:p>
          <a:p>
            <a:pPr marL="342900" indent="-342900">
              <a:lnSpc>
                <a:spcPct val="110000"/>
              </a:lnSpc>
              <a:spcAft>
                <a:spcPts val="0"/>
              </a:spcAft>
              <a:buFont typeface="Arial" panose="020B0604020202020204" pitchFamily="34" charset="0"/>
              <a:buChar char="•"/>
            </a:pPr>
            <a:endParaRPr lang="en-GB" sz="1400" dirty="0"/>
          </a:p>
        </p:txBody>
      </p:sp>
      <p:pic>
        <p:nvPicPr>
          <p:cNvPr id="5" name="Picture 4">
            <a:extLst>
              <a:ext uri="{FF2B5EF4-FFF2-40B4-BE49-F238E27FC236}">
                <a16:creationId xmlns:a16="http://schemas.microsoft.com/office/drawing/2014/main" id="{4716F169-4957-5778-0D25-C28D83B4D6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5880" y="2420888"/>
            <a:ext cx="7272808" cy="5141552"/>
          </a:xfrm>
          <a:prstGeom prst="rect">
            <a:avLst/>
          </a:prstGeom>
        </p:spPr>
      </p:pic>
      <p:sp>
        <p:nvSpPr>
          <p:cNvPr id="3" name="Text Placeholder 2">
            <a:extLst>
              <a:ext uri="{FF2B5EF4-FFF2-40B4-BE49-F238E27FC236}">
                <a16:creationId xmlns:a16="http://schemas.microsoft.com/office/drawing/2014/main" id="{7AAC8478-1293-1B65-8541-86A8C749E0B4}"/>
              </a:ext>
            </a:extLst>
          </p:cNvPr>
          <p:cNvSpPr txBox="1">
            <a:spLocks/>
          </p:cNvSpPr>
          <p:nvPr/>
        </p:nvSpPr>
        <p:spPr>
          <a:xfrm>
            <a:off x="5951984" y="1340768"/>
            <a:ext cx="4896543" cy="4968552"/>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285750" indent="-285750" fontAlgn="t">
              <a:lnSpc>
                <a:spcPts val="1500"/>
              </a:lnSpc>
              <a:buFont typeface="Arial" panose="020B0604020202020204" pitchFamily="34" charset="0"/>
              <a:buChar char="•"/>
            </a:pPr>
            <a:endParaRPr lang="en-GB" sz="1400" dirty="0">
              <a:latin typeface="SDCC Sans Light" pitchFamily="2" charset="0"/>
            </a:endParaRPr>
          </a:p>
          <a:p>
            <a:pPr marL="285750" indent="-285750" fontAlgn="t">
              <a:lnSpc>
                <a:spcPts val="1500"/>
              </a:lnSpc>
              <a:buFont typeface="Arial" panose="020B0604020202020204" pitchFamily="34" charset="0"/>
              <a:buChar char="•"/>
            </a:pPr>
            <a:r>
              <a:rPr lang="en-GB" sz="1400" dirty="0">
                <a:latin typeface="SDCC Sans Light" pitchFamily="2" charset="0"/>
              </a:rPr>
              <a:t>Support for cycle parking provision and for ensuring entrances can accommodate a range of bicycles.</a:t>
            </a:r>
          </a:p>
          <a:p>
            <a:pPr fontAlgn="t">
              <a:lnSpc>
                <a:spcPts val="1500"/>
              </a:lnSpc>
            </a:pPr>
            <a:endParaRPr lang="en-GB" sz="1400" dirty="0">
              <a:latin typeface="SDCC Sans Light" pitchFamily="2" charset="0"/>
            </a:endParaRPr>
          </a:p>
          <a:p>
            <a:pPr marL="285750" indent="-285750" fontAlgn="t">
              <a:lnSpc>
                <a:spcPts val="1500"/>
              </a:lnSpc>
              <a:buFont typeface="Arial" panose="020B0604020202020204" pitchFamily="34" charset="0"/>
              <a:buChar char="•"/>
            </a:pPr>
            <a:r>
              <a:rPr lang="en-GB" sz="1400" dirty="0">
                <a:latin typeface="SDCC Sans Light" pitchFamily="2" charset="0"/>
              </a:rPr>
              <a:t>Requests for careful consideration of the dog park’s layout, fencing and relationship to nearby facilities.</a:t>
            </a:r>
          </a:p>
          <a:p>
            <a:pPr marL="285750" lvl="0" indent="-285750">
              <a:buFont typeface="Arial" panose="020B0604020202020204" pitchFamily="34" charset="0"/>
              <a:buChar char="•"/>
            </a:pPr>
            <a:endParaRPr lang="en-IE" sz="1400" dirty="0"/>
          </a:p>
          <a:p>
            <a:pPr marL="285750" lvl="0" indent="-285750">
              <a:buFont typeface="Arial" panose="020B0604020202020204" pitchFamily="34" charset="0"/>
              <a:buChar char="•"/>
            </a:pPr>
            <a:endParaRPr lang="en-IE" sz="1400" dirty="0"/>
          </a:p>
          <a:p>
            <a:pPr marL="285750" lvl="0" indent="-285750">
              <a:buFont typeface="Arial" panose="020B0604020202020204" pitchFamily="34" charset="0"/>
              <a:buChar char="•"/>
            </a:pPr>
            <a:endParaRPr lang="en-IE" sz="1400" dirty="0"/>
          </a:p>
          <a:p>
            <a:pPr lvl="0"/>
            <a:endParaRPr lang="en-IE" sz="1400" dirty="0"/>
          </a:p>
          <a:p>
            <a:pPr lvl="0"/>
            <a:endParaRPr lang="en-IE" sz="1400" dirty="0"/>
          </a:p>
          <a:p>
            <a:r>
              <a:rPr lang="en-IE" sz="1400" dirty="0"/>
              <a:t> </a:t>
            </a:r>
          </a:p>
          <a:p>
            <a:pPr marL="342900" indent="-342900">
              <a:lnSpc>
                <a:spcPct val="110000"/>
              </a:lnSpc>
              <a:spcAft>
                <a:spcPts val="0"/>
              </a:spcAft>
              <a:buFont typeface="Arial" panose="020B0604020202020204" pitchFamily="34" charset="0"/>
              <a:buChar char="•"/>
            </a:pPr>
            <a:endParaRPr lang="en-GB" sz="1400" dirty="0"/>
          </a:p>
        </p:txBody>
      </p:sp>
    </p:spTree>
    <p:extLst>
      <p:ext uri="{BB962C8B-B14F-4D97-AF65-F5344CB8AC3E}">
        <p14:creationId xmlns:p14="http://schemas.microsoft.com/office/powerpoint/2010/main" val="3324614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184AA6D-F05E-343C-98FA-6626416CCEB3}"/>
              </a:ext>
            </a:extLst>
          </p:cNvPr>
          <p:cNvSpPr>
            <a:spLocks noGrp="1"/>
          </p:cNvSpPr>
          <p:nvPr>
            <p:ph type="title"/>
          </p:nvPr>
        </p:nvSpPr>
        <p:spPr>
          <a:xfrm>
            <a:off x="407368" y="332656"/>
            <a:ext cx="5328592" cy="4392488"/>
          </a:xfrm>
        </p:spPr>
        <p:txBody>
          <a:bodyPr anchor="t">
            <a:normAutofit fontScale="90000"/>
          </a:bodyPr>
          <a:lstStyle/>
          <a:p>
            <a:r>
              <a:rPr lang="en-GB" dirty="0">
                <a:latin typeface="SDCC Sans" pitchFamily="2" charset="0"/>
              </a:rPr>
              <a:t>Next Steps:</a:t>
            </a:r>
            <a:br>
              <a:rPr lang="en-GB" dirty="0">
                <a:latin typeface="SDCC Sans" pitchFamily="2" charset="0"/>
              </a:rPr>
            </a:br>
            <a:br>
              <a:rPr lang="en-GB" dirty="0">
                <a:latin typeface="SDCC Sans" pitchFamily="2" charset="0"/>
              </a:rPr>
            </a:br>
            <a:r>
              <a:rPr lang="en-GB" sz="2000" dirty="0">
                <a:latin typeface="SDCC Sans Light" pitchFamily="2" charset="0"/>
              </a:rPr>
              <a:t>1. Detail design – April &amp; May</a:t>
            </a:r>
            <a:br>
              <a:rPr lang="en-GB" sz="2000" dirty="0">
                <a:latin typeface="SDCC Sans Light" pitchFamily="2" charset="0"/>
              </a:rPr>
            </a:br>
            <a:br>
              <a:rPr lang="en-GB" sz="2000" dirty="0">
                <a:latin typeface="SDCC Sans Light" pitchFamily="2" charset="0"/>
              </a:rPr>
            </a:br>
            <a:r>
              <a:rPr lang="en-GB" sz="2000" dirty="0">
                <a:latin typeface="SDCC Sans Light" pitchFamily="2" charset="0"/>
              </a:rPr>
              <a:t>2. Prepare tender documents – June</a:t>
            </a:r>
            <a:br>
              <a:rPr lang="en-GB" sz="2000" dirty="0">
                <a:latin typeface="SDCC Sans Light" pitchFamily="2" charset="0"/>
              </a:rPr>
            </a:br>
            <a:br>
              <a:rPr lang="en-GB" sz="2000" dirty="0">
                <a:latin typeface="SDCC Sans Light" pitchFamily="2" charset="0"/>
              </a:rPr>
            </a:br>
            <a:r>
              <a:rPr lang="en-GB" sz="2000" dirty="0">
                <a:latin typeface="SDCC Sans Light" pitchFamily="2" charset="0"/>
              </a:rPr>
              <a:t>3. Publish tender – July</a:t>
            </a:r>
            <a:br>
              <a:rPr lang="en-GB" sz="2000" dirty="0">
                <a:latin typeface="SDCC Sans Light" pitchFamily="2" charset="0"/>
              </a:rPr>
            </a:br>
            <a:br>
              <a:rPr lang="en-GB" sz="2000" dirty="0">
                <a:latin typeface="SDCC Sans Light" pitchFamily="2" charset="0"/>
              </a:rPr>
            </a:br>
            <a:r>
              <a:rPr lang="en-GB" sz="2000" dirty="0">
                <a:latin typeface="SDCC Sans Light" pitchFamily="2" charset="0"/>
              </a:rPr>
              <a:t>3. Appoint contractor – September</a:t>
            </a:r>
            <a:br>
              <a:rPr lang="en-GB" sz="2000" dirty="0">
                <a:latin typeface="SDCC Sans Light" pitchFamily="2" charset="0"/>
              </a:rPr>
            </a:br>
            <a:br>
              <a:rPr lang="en-GB" sz="2000" dirty="0">
                <a:latin typeface="SDCC Sans Light" pitchFamily="2" charset="0"/>
              </a:rPr>
            </a:br>
            <a:r>
              <a:rPr lang="en-GB" sz="2000" dirty="0">
                <a:latin typeface="SDCC Sans Light" pitchFamily="2" charset="0"/>
              </a:rPr>
              <a:t>4. Commence construction – October</a:t>
            </a:r>
            <a:br>
              <a:rPr lang="en-GB" sz="2000" dirty="0">
                <a:latin typeface="SDCC Sans Light" pitchFamily="2" charset="0"/>
              </a:rPr>
            </a:br>
            <a:br>
              <a:rPr lang="en-GB" sz="2000" dirty="0">
                <a:latin typeface="SDCC Sans Light" pitchFamily="2" charset="0"/>
              </a:rPr>
            </a:br>
            <a:r>
              <a:rPr lang="en-GB" sz="2000" dirty="0">
                <a:latin typeface="SDCC Sans Light" pitchFamily="2" charset="0"/>
              </a:rPr>
              <a:t>5. Duration of works – 12-month programme for main park elements including the upgrading of three pitches. Pitch establishment is 12 to 18 months from seeding.</a:t>
            </a:r>
            <a:br>
              <a:rPr lang="en-GB" sz="2000">
                <a:latin typeface="SDCC Sans Light" pitchFamily="2" charset="0"/>
              </a:rPr>
            </a:br>
            <a:br>
              <a:rPr lang="en-GB" sz="2000" dirty="0"/>
            </a:br>
            <a:br>
              <a:rPr lang="en-GB" sz="2000" dirty="0"/>
            </a:br>
            <a:br>
              <a:rPr lang="en-GB" sz="2000" dirty="0"/>
            </a:br>
            <a:br>
              <a:rPr lang="en-GB" dirty="0"/>
            </a:br>
            <a:br>
              <a:rPr lang="en-GB" dirty="0"/>
            </a:br>
            <a:br>
              <a:rPr lang="en-GB" dirty="0"/>
            </a:br>
            <a:br>
              <a:rPr lang="en-GB" dirty="0"/>
            </a:br>
            <a:br>
              <a:rPr lang="en-GB" dirty="0"/>
            </a:br>
            <a:br>
              <a:rPr lang="en-GB" dirty="0"/>
            </a:br>
            <a:endParaRPr lang="en-GB" dirty="0"/>
          </a:p>
        </p:txBody>
      </p:sp>
      <p:pic>
        <p:nvPicPr>
          <p:cNvPr id="12" name="Picture 11">
            <a:extLst>
              <a:ext uri="{FF2B5EF4-FFF2-40B4-BE49-F238E27FC236}">
                <a16:creationId xmlns:a16="http://schemas.microsoft.com/office/drawing/2014/main" id="{11C8443A-2EE5-C6E9-4027-96FF3332F4AC}"/>
              </a:ext>
            </a:extLst>
          </p:cNvPr>
          <p:cNvPicPr>
            <a:picLocks noChangeAspect="1"/>
          </p:cNvPicPr>
          <p:nvPr/>
        </p:nvPicPr>
        <p:blipFill>
          <a:blip r:embed="rId2" cstate="print">
            <a:extLst>
              <a:ext uri="{28A0092B-C50C-407E-A947-70E740481C1C}">
                <a14:useLocalDpi xmlns:a14="http://schemas.microsoft.com/office/drawing/2010/main" val="0"/>
              </a:ext>
            </a:extLst>
          </a:blip>
          <a:srcRect r="6490"/>
          <a:stretch>
            <a:fillRect/>
          </a:stretch>
        </p:blipFill>
        <p:spPr>
          <a:xfrm>
            <a:off x="5466625" y="2133751"/>
            <a:ext cx="6271970" cy="4741761"/>
          </a:xfrm>
          <a:prstGeom prst="rect">
            <a:avLst/>
          </a:prstGeom>
        </p:spPr>
      </p:pic>
    </p:spTree>
    <p:extLst>
      <p:ext uri="{BB962C8B-B14F-4D97-AF65-F5344CB8AC3E}">
        <p14:creationId xmlns:p14="http://schemas.microsoft.com/office/powerpoint/2010/main" val="4230098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82412-E7E2-F263-FB09-65F9C6FD2CA2}"/>
              </a:ext>
            </a:extLst>
          </p:cNvPr>
          <p:cNvSpPr>
            <a:spLocks noGrp="1"/>
          </p:cNvSpPr>
          <p:nvPr>
            <p:ph type="title"/>
          </p:nvPr>
        </p:nvSpPr>
        <p:spPr>
          <a:xfrm>
            <a:off x="523520" y="123930"/>
            <a:ext cx="9767993" cy="856798"/>
          </a:xfrm>
        </p:spPr>
        <p:txBody>
          <a:bodyPr>
            <a:normAutofit/>
          </a:bodyPr>
          <a:lstStyle/>
          <a:p>
            <a:r>
              <a:rPr lang="en-GB" sz="2800" dirty="0">
                <a:latin typeface="SDCC Sans" pitchFamily="2" charset="0"/>
              </a:rPr>
              <a:t>Recommendations for Part 8 Adoption </a:t>
            </a:r>
            <a:endParaRPr lang="en-IE" sz="2800" dirty="0">
              <a:latin typeface="SDCC Sans" pitchFamily="2" charset="0"/>
            </a:endParaRPr>
          </a:p>
        </p:txBody>
      </p:sp>
      <p:sp>
        <p:nvSpPr>
          <p:cNvPr id="3" name="Text Placeholder 2">
            <a:extLst>
              <a:ext uri="{FF2B5EF4-FFF2-40B4-BE49-F238E27FC236}">
                <a16:creationId xmlns:a16="http://schemas.microsoft.com/office/drawing/2014/main" id="{094D7EE8-9D5E-3D64-C5C5-DAF76314D4E2}"/>
              </a:ext>
            </a:extLst>
          </p:cNvPr>
          <p:cNvSpPr>
            <a:spLocks noGrp="1"/>
          </p:cNvSpPr>
          <p:nvPr>
            <p:ph type="body" idx="1"/>
          </p:nvPr>
        </p:nvSpPr>
        <p:spPr>
          <a:xfrm>
            <a:off x="504470" y="1328502"/>
            <a:ext cx="11496186" cy="5340858"/>
          </a:xfrm>
        </p:spPr>
        <p:txBody>
          <a:bodyPr>
            <a:normAutofit/>
          </a:bodyPr>
          <a:lstStyle/>
          <a:p>
            <a:r>
              <a:rPr lang="en-GB" sz="1800" dirty="0">
                <a:latin typeface="SDCC Sans Light" pitchFamily="2" charset="0"/>
              </a:rPr>
              <a:t>Following consideration of the submissions, the Chief Executive is of the view that the issues raised by way of the submissions can be satisfactorily addressed at the detailed design stage, operational stages and as outlined in the foregoing report.</a:t>
            </a:r>
          </a:p>
          <a:p>
            <a:r>
              <a:rPr lang="en-GB" sz="1800" dirty="0">
                <a:latin typeface="SDCC Sans Light" pitchFamily="2" charset="0"/>
              </a:rPr>
              <a:t>It is recommended that, as the proposal is consistent with the South Dublin County Development Plan and the proper planning and sustainable development of the area, the Council proceed with the Part 8 proposal for the upgrade of Butler McGee Park.</a:t>
            </a:r>
          </a:p>
          <a:p>
            <a:pPr>
              <a:spcAft>
                <a:spcPts val="0"/>
              </a:spcAft>
            </a:pPr>
            <a:endParaRPr lang="en-GB" dirty="0"/>
          </a:p>
          <a:p>
            <a:endParaRPr lang="en-IE" dirty="0"/>
          </a:p>
        </p:txBody>
      </p:sp>
      <p:pic>
        <p:nvPicPr>
          <p:cNvPr id="4" name="Picture 3" descr="A green field with buildings in the distance&#10;&#10;AI-generated content may be incorrect.">
            <a:extLst>
              <a:ext uri="{FF2B5EF4-FFF2-40B4-BE49-F238E27FC236}">
                <a16:creationId xmlns:a16="http://schemas.microsoft.com/office/drawing/2014/main" id="{5B3EBB5A-3BFC-B3D5-AA8C-C6EA85BB33B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41102" y="3998931"/>
            <a:ext cx="8353999" cy="20859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719107475"/>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489ACE5C-52D2-4E9C-9ACE-3E72FCEE4D40}" vid="{FC377E05-5B4C-4C3A-9DA2-F51C3C2FEF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 PowerPoint Template V2 Draft (2)</Template>
  <TotalTime>1170</TotalTime>
  <Words>736</Words>
  <Application>Microsoft Office PowerPoint</Application>
  <PresentationFormat>Widescreen</PresentationFormat>
  <Paragraphs>69</Paragraphs>
  <Slides>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SDCC Sans</vt:lpstr>
      <vt:lpstr>SDCC Sans Light</vt:lpstr>
      <vt:lpstr>SDCC Master</vt:lpstr>
      <vt:lpstr>Butler McGee Park Upgrade Climate Action - Public Realm Section  Part 8 Report Presentation</vt:lpstr>
      <vt:lpstr>Butler McGee Park Upgrade Public Realm Section Part 8 Report Presentation </vt:lpstr>
      <vt:lpstr>The €3m Butler McGee Park Upgrade will consist of: </vt:lpstr>
      <vt:lpstr>Proposed Landscape Masterplan/Layout</vt:lpstr>
      <vt:lpstr>Summary of Butler McGee Park Part 8 Report Process</vt:lpstr>
      <vt:lpstr>Themes Raised: Please see CE report for full summary response and recommendation in relation to the submissions received </vt:lpstr>
      <vt:lpstr>Next Steps:  1. Detail design – April &amp; May  2. Prepare tender documents – June  3. Publish tender – July  3. Appoint contractor – September  4. Commence construction – October  5. Duration of works – 12-month programme for main park elements including the upgrading of three pitches. Pitch establishment is 12 to 18 months from seeding.          </vt:lpstr>
      <vt:lpstr>Recommendations for Part 8 Adoption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Christine Evans</dc:creator>
  <cp:lastModifiedBy>Damien McNulty</cp:lastModifiedBy>
  <cp:revision>41</cp:revision>
  <dcterms:created xsi:type="dcterms:W3CDTF">2025-11-13T11:43:16Z</dcterms:created>
  <dcterms:modified xsi:type="dcterms:W3CDTF">2026-04-01T11:25:18Z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