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04" r:id="rId2"/>
    <p:sldId id="256" r:id="rId3"/>
    <p:sldId id="309" r:id="rId4"/>
    <p:sldId id="308" r:id="rId5"/>
    <p:sldId id="310" r:id="rId6"/>
    <p:sldId id="311" r:id="rId7"/>
    <p:sldId id="313" r:id="rId8"/>
    <p:sldId id="316" r:id="rId9"/>
    <p:sldId id="315" r:id="rId10"/>
    <p:sldId id="274" r:id="rId11"/>
  </p:sldIdLst>
  <p:sldSz cx="12192000" cy="6858000"/>
  <p:notesSz cx="11309350" cy="20104100"/>
  <p:defaultTextStyle>
    <a:defPPr>
      <a:defRPr kern="0"/>
    </a:def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1B5B"/>
    <a:srgbClr val="52534D"/>
    <a:srgbClr val="C7E634"/>
    <a:srgbClr val="8AD6F7"/>
    <a:srgbClr val="52534C"/>
    <a:srgbClr val="535555"/>
    <a:srgbClr val="FFF689"/>
    <a:srgbClr val="363A92"/>
    <a:srgbClr val="7DA6D7"/>
    <a:srgbClr val="FFA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041" autoAdjust="0"/>
  </p:normalViewPr>
  <p:slideViewPr>
    <p:cSldViewPr>
      <p:cViewPr varScale="1">
        <p:scale>
          <a:sx n="101" d="100"/>
          <a:sy n="101" d="100"/>
        </p:scale>
        <p:origin x="990" y="96"/>
      </p:cViewPr>
      <p:guideLst/>
    </p:cSldViewPr>
  </p:slideViewPr>
  <p:notesTextViewPr>
    <p:cViewPr>
      <p:scale>
        <a:sx n="20" d="100"/>
        <a:sy n="20" d="100"/>
      </p:scale>
      <p:origin x="0" y="0"/>
    </p:cViewPr>
  </p:notesTextViewPr>
  <p:notesViewPr>
    <p:cSldViewPr>
      <p:cViewPr varScale="1">
        <p:scale>
          <a:sx n="38" d="100"/>
          <a:sy n="38" d="100"/>
        </p:scale>
        <p:origin x="4320"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900956" cy="10074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405715" y="0"/>
            <a:ext cx="4900956" cy="1007464"/>
          </a:xfrm>
          <a:prstGeom prst="rect">
            <a:avLst/>
          </a:prstGeom>
        </p:spPr>
        <p:txBody>
          <a:bodyPr vert="horz" lIns="91440" tIns="45720" rIns="91440" bIns="45720" rtlCol="0"/>
          <a:lstStyle>
            <a:lvl1pPr algn="r">
              <a:defRPr sz="1200"/>
            </a:lvl1pPr>
          </a:lstStyle>
          <a:p>
            <a:fld id="{9F6A2F78-8593-D34B-A54B-A913B4ADD88D}" type="datetimeFigureOut">
              <a:rPr lang="en-US" smtClean="0"/>
              <a:t>3/20/2026</a:t>
            </a:fld>
            <a:endParaRPr lang="en-US"/>
          </a:p>
        </p:txBody>
      </p:sp>
      <p:sp>
        <p:nvSpPr>
          <p:cNvPr id="4" name="Slide Image Placeholder 3"/>
          <p:cNvSpPr>
            <a:spLocks noGrp="1" noRot="1" noChangeAspect="1"/>
          </p:cNvSpPr>
          <p:nvPr>
            <p:ph type="sldImg" idx="2"/>
          </p:nvPr>
        </p:nvSpPr>
        <p:spPr>
          <a:xfrm>
            <a:off x="-374650" y="2514600"/>
            <a:ext cx="12058650" cy="67833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130578" y="9673900"/>
            <a:ext cx="9048194" cy="7918600"/>
          </a:xfrm>
          <a:prstGeom prst="rect">
            <a:avLst/>
          </a:prstGeom>
        </p:spPr>
        <p:txBody>
          <a:bodyPr vert="horz" lIns="91440" tIns="45720" rIns="91440" bIns="45720" rtlCol="0"/>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6" name="Footer Placeholder 5"/>
          <p:cNvSpPr>
            <a:spLocks noGrp="1"/>
          </p:cNvSpPr>
          <p:nvPr>
            <p:ph type="ftr" sz="quarter" idx="4"/>
          </p:nvPr>
        </p:nvSpPr>
        <p:spPr>
          <a:xfrm>
            <a:off x="0" y="19096639"/>
            <a:ext cx="4900956" cy="10074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405715" y="19096639"/>
            <a:ext cx="4900956" cy="1007462"/>
          </a:xfrm>
          <a:prstGeom prst="rect">
            <a:avLst/>
          </a:prstGeom>
        </p:spPr>
        <p:txBody>
          <a:bodyPr vert="horz" lIns="91440" tIns="45720" rIns="91440" bIns="45720" rtlCol="0" anchor="b"/>
          <a:lstStyle>
            <a:lvl1pPr algn="r">
              <a:defRPr sz="1200"/>
            </a:lvl1pPr>
          </a:lstStyle>
          <a:p>
            <a:fld id="{F374F5B9-8B24-7A4E-B5A9-4C8F6F8C6B31}" type="slidenum">
              <a:rPr lang="en-US" smtClean="0"/>
              <a:t>‹#›</a:t>
            </a:fld>
            <a:endParaRPr lang="en-US"/>
          </a:p>
        </p:txBody>
      </p:sp>
    </p:spTree>
    <p:extLst>
      <p:ext uri="{BB962C8B-B14F-4D97-AF65-F5344CB8AC3E}">
        <p14:creationId xmlns:p14="http://schemas.microsoft.com/office/powerpoint/2010/main" val="1869470124"/>
      </p:ext>
    </p:extLst>
  </p:cSld>
  <p:clrMap bg1="lt1" tx1="dk1" bg2="lt2" tx2="dk2" accent1="accent1" accent2="accent2" accent3="accent3" accent4="accent4" accent5="accent5" accent6="accent6" hlink="hlink" folHlink="folHlink"/>
  <p:notesStyle>
    <a:lvl1pPr marL="0" algn="l" defTabSz="554401" rtl="0" eaLnBrk="1" latinLnBrk="0" hangingPunct="1">
      <a:defRPr sz="728" kern="1200">
        <a:solidFill>
          <a:schemeClr val="tx1"/>
        </a:solidFill>
        <a:latin typeface="+mn-lt"/>
        <a:ea typeface="+mn-ea"/>
        <a:cs typeface="+mn-cs"/>
      </a:defRPr>
    </a:lvl1pPr>
    <a:lvl2pPr marL="277200" algn="l" defTabSz="554401" rtl="0" eaLnBrk="1" latinLnBrk="0" hangingPunct="1">
      <a:defRPr sz="728" kern="1200">
        <a:solidFill>
          <a:schemeClr val="tx1"/>
        </a:solidFill>
        <a:latin typeface="+mn-lt"/>
        <a:ea typeface="+mn-ea"/>
        <a:cs typeface="+mn-cs"/>
      </a:defRPr>
    </a:lvl2pPr>
    <a:lvl3pPr marL="554401" algn="l" defTabSz="554401" rtl="0" eaLnBrk="1" latinLnBrk="0" hangingPunct="1">
      <a:defRPr sz="728" kern="1200">
        <a:solidFill>
          <a:schemeClr val="tx1"/>
        </a:solidFill>
        <a:latin typeface="+mn-lt"/>
        <a:ea typeface="+mn-ea"/>
        <a:cs typeface="+mn-cs"/>
      </a:defRPr>
    </a:lvl3pPr>
    <a:lvl4pPr marL="831601" algn="l" defTabSz="554401" rtl="0" eaLnBrk="1" latinLnBrk="0" hangingPunct="1">
      <a:defRPr sz="728" kern="1200">
        <a:solidFill>
          <a:schemeClr val="tx1"/>
        </a:solidFill>
        <a:latin typeface="+mn-lt"/>
        <a:ea typeface="+mn-ea"/>
        <a:cs typeface="+mn-cs"/>
      </a:defRPr>
    </a:lvl4pPr>
    <a:lvl5pPr marL="1108801" algn="l" defTabSz="554401" rtl="0" eaLnBrk="1" latinLnBrk="0" hangingPunct="1">
      <a:defRPr sz="728" kern="1200">
        <a:solidFill>
          <a:schemeClr val="tx1"/>
        </a:solidFill>
        <a:latin typeface="+mn-lt"/>
        <a:ea typeface="+mn-ea"/>
        <a:cs typeface="+mn-cs"/>
      </a:defRPr>
    </a:lvl5pPr>
    <a:lvl6pPr marL="1386002" algn="l" defTabSz="554401" rtl="0" eaLnBrk="1" latinLnBrk="0" hangingPunct="1">
      <a:defRPr sz="728" kern="1200">
        <a:solidFill>
          <a:schemeClr val="tx1"/>
        </a:solidFill>
        <a:latin typeface="+mn-lt"/>
        <a:ea typeface="+mn-ea"/>
        <a:cs typeface="+mn-cs"/>
      </a:defRPr>
    </a:lvl6pPr>
    <a:lvl7pPr marL="1663202" algn="l" defTabSz="554401" rtl="0" eaLnBrk="1" latinLnBrk="0" hangingPunct="1">
      <a:defRPr sz="728" kern="1200">
        <a:solidFill>
          <a:schemeClr val="tx1"/>
        </a:solidFill>
        <a:latin typeface="+mn-lt"/>
        <a:ea typeface="+mn-ea"/>
        <a:cs typeface="+mn-cs"/>
      </a:defRPr>
    </a:lvl7pPr>
    <a:lvl8pPr marL="1940403" algn="l" defTabSz="554401" rtl="0" eaLnBrk="1" latinLnBrk="0" hangingPunct="1">
      <a:defRPr sz="728" kern="1200">
        <a:solidFill>
          <a:schemeClr val="tx1"/>
        </a:solidFill>
        <a:latin typeface="+mn-lt"/>
        <a:ea typeface="+mn-ea"/>
        <a:cs typeface="+mn-cs"/>
      </a:defRPr>
    </a:lvl8pPr>
    <a:lvl9pPr marL="2217603" algn="l" defTabSz="554401" rtl="0" eaLnBrk="1" latinLnBrk="0" hangingPunct="1">
      <a:defRPr sz="72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F374F5B9-8B24-7A4E-B5A9-4C8F6F8C6B31}" type="slidenum">
              <a:rPr lang="en-US" smtClean="0"/>
              <a:t>1</a:t>
            </a:fld>
            <a:endParaRPr lang="en-US"/>
          </a:p>
        </p:txBody>
      </p:sp>
    </p:spTree>
    <p:extLst>
      <p:ext uri="{BB962C8B-B14F-4D97-AF65-F5344CB8AC3E}">
        <p14:creationId xmlns:p14="http://schemas.microsoft.com/office/powerpoint/2010/main" val="3567891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F374F5B9-8B24-7A4E-B5A9-4C8F6F8C6B31}" type="slidenum">
              <a:rPr lang="en-US" smtClean="0"/>
              <a:t>10</a:t>
            </a:fld>
            <a:endParaRPr lang="en-US"/>
          </a:p>
        </p:txBody>
      </p:sp>
    </p:spTree>
    <p:extLst>
      <p:ext uri="{BB962C8B-B14F-4D97-AF65-F5344CB8AC3E}">
        <p14:creationId xmlns:p14="http://schemas.microsoft.com/office/powerpoint/2010/main" val="3799464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F374F5B9-8B24-7A4E-B5A9-4C8F6F8C6B31}" type="slidenum">
              <a:rPr lang="en-US" smtClean="0"/>
              <a:t>2</a:t>
            </a:fld>
            <a:endParaRPr lang="en-US"/>
          </a:p>
        </p:txBody>
      </p:sp>
    </p:spTree>
    <p:extLst>
      <p:ext uri="{BB962C8B-B14F-4D97-AF65-F5344CB8AC3E}">
        <p14:creationId xmlns:p14="http://schemas.microsoft.com/office/powerpoint/2010/main" val="2878238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9794" y="2365299"/>
            <a:ext cx="3279640" cy="2416474"/>
          </a:xfrm>
        </p:spPr>
        <p:txBody>
          <a:bodyPr/>
          <a:lstStyle/>
          <a:p>
            <a:endParaRPr lang="en-IE" sz="700" dirty="0"/>
          </a:p>
        </p:txBody>
      </p:sp>
      <p:sp>
        <p:nvSpPr>
          <p:cNvPr id="4" name="Slide Number Placeholder 3"/>
          <p:cNvSpPr>
            <a:spLocks noGrp="1"/>
          </p:cNvSpPr>
          <p:nvPr>
            <p:ph type="sldNum" sz="quarter" idx="5"/>
          </p:nvPr>
        </p:nvSpPr>
        <p:spPr/>
        <p:txBody>
          <a:bodyPr/>
          <a:lstStyle/>
          <a:p>
            <a:fld id="{F374F5B9-8B24-7A4E-B5A9-4C8F6F8C6B31}" type="slidenum">
              <a:rPr lang="en-US" smtClean="0"/>
              <a:t>3</a:t>
            </a:fld>
            <a:endParaRPr lang="en-US"/>
          </a:p>
        </p:txBody>
      </p:sp>
    </p:spTree>
    <p:extLst>
      <p:ext uri="{BB962C8B-B14F-4D97-AF65-F5344CB8AC3E}">
        <p14:creationId xmlns:p14="http://schemas.microsoft.com/office/powerpoint/2010/main" val="3324978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F374F5B9-8B24-7A4E-B5A9-4C8F6F8C6B31}" type="slidenum">
              <a:rPr lang="en-US" smtClean="0"/>
              <a:t>4</a:t>
            </a:fld>
            <a:endParaRPr lang="en-US"/>
          </a:p>
        </p:txBody>
      </p:sp>
    </p:spTree>
    <p:extLst>
      <p:ext uri="{BB962C8B-B14F-4D97-AF65-F5344CB8AC3E}">
        <p14:creationId xmlns:p14="http://schemas.microsoft.com/office/powerpoint/2010/main" val="235510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F374F5B9-8B24-7A4E-B5A9-4C8F6F8C6B31}" type="slidenum">
              <a:rPr lang="en-US" smtClean="0"/>
              <a:t>5</a:t>
            </a:fld>
            <a:endParaRPr lang="en-US"/>
          </a:p>
        </p:txBody>
      </p:sp>
    </p:spTree>
    <p:extLst>
      <p:ext uri="{BB962C8B-B14F-4D97-AF65-F5344CB8AC3E}">
        <p14:creationId xmlns:p14="http://schemas.microsoft.com/office/powerpoint/2010/main" val="108959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F374F5B9-8B24-7A4E-B5A9-4C8F6F8C6B31}" type="slidenum">
              <a:rPr lang="en-US" smtClean="0"/>
              <a:t>6</a:t>
            </a:fld>
            <a:endParaRPr lang="en-US"/>
          </a:p>
        </p:txBody>
      </p:sp>
    </p:spTree>
    <p:extLst>
      <p:ext uri="{BB962C8B-B14F-4D97-AF65-F5344CB8AC3E}">
        <p14:creationId xmlns:p14="http://schemas.microsoft.com/office/powerpoint/2010/main" val="631188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F374F5B9-8B24-7A4E-B5A9-4C8F6F8C6B31}" type="slidenum">
              <a:rPr lang="en-US" smtClean="0"/>
              <a:t>7</a:t>
            </a:fld>
            <a:endParaRPr lang="en-US"/>
          </a:p>
        </p:txBody>
      </p:sp>
    </p:spTree>
    <p:extLst>
      <p:ext uri="{BB962C8B-B14F-4D97-AF65-F5344CB8AC3E}">
        <p14:creationId xmlns:p14="http://schemas.microsoft.com/office/powerpoint/2010/main" val="2096929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664" y="4783478"/>
            <a:ext cx="5447460" cy="4886974"/>
          </a:xfrm>
        </p:spPr>
        <p:txBody>
          <a:bodyPr/>
          <a:lstStyle/>
          <a:p>
            <a:endParaRPr lang="en-IE" sz="1300" dirty="0"/>
          </a:p>
        </p:txBody>
      </p:sp>
      <p:sp>
        <p:nvSpPr>
          <p:cNvPr id="4" name="Slide Number Placeholder 3"/>
          <p:cNvSpPr>
            <a:spLocks noGrp="1"/>
          </p:cNvSpPr>
          <p:nvPr>
            <p:ph type="sldNum" sz="quarter" idx="5"/>
          </p:nvPr>
        </p:nvSpPr>
        <p:spPr/>
        <p:txBody>
          <a:bodyPr/>
          <a:lstStyle/>
          <a:p>
            <a:fld id="{F374F5B9-8B24-7A4E-B5A9-4C8F6F8C6B31}" type="slidenum">
              <a:rPr lang="en-US" smtClean="0"/>
              <a:t>8</a:t>
            </a:fld>
            <a:endParaRPr lang="en-US"/>
          </a:p>
        </p:txBody>
      </p:sp>
    </p:spTree>
    <p:extLst>
      <p:ext uri="{BB962C8B-B14F-4D97-AF65-F5344CB8AC3E}">
        <p14:creationId xmlns:p14="http://schemas.microsoft.com/office/powerpoint/2010/main" val="1502175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852488"/>
            <a:ext cx="5961062" cy="3352800"/>
          </a:xfrm>
        </p:spPr>
      </p:sp>
      <p:sp>
        <p:nvSpPr>
          <p:cNvPr id="3" name="Notes Placeholder 2"/>
          <p:cNvSpPr>
            <a:spLocks noGrp="1"/>
          </p:cNvSpPr>
          <p:nvPr>
            <p:ph type="body" idx="1"/>
          </p:nvPr>
        </p:nvSpPr>
        <p:spPr>
          <a:xfrm>
            <a:off x="680664" y="4435135"/>
            <a:ext cx="5447460" cy="4780156"/>
          </a:xfrm>
        </p:spPr>
        <p:txBody>
          <a:bodyPr/>
          <a:lstStyle/>
          <a:p>
            <a:endParaRPr lang="en-IE" sz="1100" dirty="0"/>
          </a:p>
        </p:txBody>
      </p:sp>
      <p:sp>
        <p:nvSpPr>
          <p:cNvPr id="4" name="Slide Number Placeholder 3"/>
          <p:cNvSpPr>
            <a:spLocks noGrp="1"/>
          </p:cNvSpPr>
          <p:nvPr>
            <p:ph type="sldNum" sz="quarter" idx="5"/>
          </p:nvPr>
        </p:nvSpPr>
        <p:spPr/>
        <p:txBody>
          <a:bodyPr/>
          <a:lstStyle/>
          <a:p>
            <a:fld id="{F374F5B9-8B24-7A4E-B5A9-4C8F6F8C6B31}" type="slidenum">
              <a:rPr lang="en-US" smtClean="0"/>
              <a:t>9</a:t>
            </a:fld>
            <a:endParaRPr lang="en-US"/>
          </a:p>
        </p:txBody>
      </p:sp>
    </p:spTree>
    <p:extLst>
      <p:ext uri="{BB962C8B-B14F-4D97-AF65-F5344CB8AC3E}">
        <p14:creationId xmlns:p14="http://schemas.microsoft.com/office/powerpoint/2010/main" val="21345897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emf"/><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1D95CDCD-42B4-F2ED-08FF-8F67E72B46F6}"/>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8" name="Date Placeholder 77">
            <a:extLst>
              <a:ext uri="{FF2B5EF4-FFF2-40B4-BE49-F238E27FC236}">
                <a16:creationId xmlns:a16="http://schemas.microsoft.com/office/drawing/2014/main" id="{262636F5-0CB7-769F-E345-661FECC807EB}"/>
              </a:ext>
            </a:extLst>
          </p:cNvPr>
          <p:cNvSpPr>
            <a:spLocks noGrp="1"/>
          </p:cNvSpPr>
          <p:nvPr>
            <p:ph type="dt" sz="half" idx="13"/>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a:t>May 2025</a:t>
            </a:r>
            <a:endParaRPr lang="en-GB"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1 image)">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n-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141"/>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p>
            <a:pPr algn="ctr"/>
            <a:r>
              <a:rPr lang="en-GB"/>
              <a:t>May 2025</a:t>
            </a:r>
            <a:endParaRPr lang="en-GB" dirty="0"/>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p>
            <a:endParaRPr lang="en-GB" dirty="0"/>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2905467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p>
            <a:pPr algn="ctr"/>
            <a:r>
              <a:rPr lang="en-GB"/>
              <a:t>May 2025</a:t>
            </a:r>
            <a:endParaRPr lang="en-GB" dirty="0"/>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p>
            <a:endParaRPr lang="en-GB" dirty="0"/>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1903931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4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878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0270"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0270"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Tree>
    <p:extLst>
      <p:ext uri="{BB962C8B-B14F-4D97-AF65-F5344CB8AC3E}">
        <p14:creationId xmlns:p14="http://schemas.microsoft.com/office/powerpoint/2010/main" val="2420641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2 column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0667"/>
            <a:ext cx="3974145" cy="2143502"/>
          </a:xfrm>
          <a:prstGeom prst="rect">
            <a:avLst/>
          </a:prstGeom>
        </p:spPr>
        <p:txBody>
          <a:bodyPr lIns="0" tIns="0" rIns="0" bIns="0" anchor="t" anchorCtr="0"/>
          <a:lstStyle>
            <a:lvl1pPr>
              <a:defRPr sz="4609" b="0" i="0">
                <a:solidFill>
                  <a:srgbClr val="363A92"/>
                </a:solidFill>
                <a:latin typeface="+mj-lt"/>
                <a:cs typeface="Arial" panose="020B0604020202020204" pitchFamily="34" charset="0"/>
              </a:defRPr>
            </a:lvl1pPr>
          </a:lstStyle>
          <a:p>
            <a:r>
              <a:rPr lang="en-IE" dirty="0"/>
              <a:t>Page title goes here</a:t>
            </a:r>
            <a:endParaRPr dirty="0"/>
          </a:p>
        </p:txBody>
      </p:sp>
      <p:sp>
        <p:nvSpPr>
          <p:cNvPr id="3" name="Holder 3"/>
          <p:cNvSpPr>
            <a:spLocks noGrp="1"/>
          </p:cNvSpPr>
          <p:nvPr>
            <p:ph type="body" idx="1" hasCustomPrompt="1"/>
          </p:nvPr>
        </p:nvSpPr>
        <p:spPr>
          <a:xfrm>
            <a:off x="5264203"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rgbClr val="363A92"/>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dirty="0"/>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Tree>
    <p:extLst>
      <p:ext uri="{BB962C8B-B14F-4D97-AF65-F5344CB8AC3E}">
        <p14:creationId xmlns:p14="http://schemas.microsoft.com/office/powerpoint/2010/main" val="792388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page">
    <p:bg>
      <p:bgPr>
        <a:solidFill>
          <a:srgbClr val="E6F5FD"/>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442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9676"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9676"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4883"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4883"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60090"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60090"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5298"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5298"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9676"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4883"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60090"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5298"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20647"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82436"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7015"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585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68288"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2867"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9106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54140"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871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6269"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239990"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456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5591531" cy="856798"/>
          </a:xfrm>
        </p:spPr>
        <p:txBody>
          <a:bodyPr/>
          <a:lstStyle>
            <a:lvl1pPr>
              <a:defRPr/>
            </a:lvl1pPr>
          </a:lstStyle>
          <a:p>
            <a:r>
              <a:rPr lang="en-US" dirty="0"/>
              <a:t>Meet the team</a:t>
            </a:r>
            <a:endParaRPr lang="en-GB" dirty="0"/>
          </a:p>
        </p:txBody>
      </p:sp>
    </p:spTree>
    <p:extLst>
      <p:ext uri="{BB962C8B-B14F-4D97-AF65-F5344CB8AC3E}">
        <p14:creationId xmlns:p14="http://schemas.microsoft.com/office/powerpoint/2010/main" val="2414836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chart/graph)">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dirty="0"/>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p:txBody>
          <a:bodyPr/>
          <a:lstStyle>
            <a:lvl1pPr>
              <a:defRPr/>
            </a:lvl1pPr>
          </a:lstStyle>
          <a:p>
            <a:r>
              <a:rPr lang="en-US" dirty="0"/>
              <a:t>Page title goes here</a:t>
            </a:r>
            <a:endParaRPr lang="en-GB" dirty="0"/>
          </a:p>
        </p:txBody>
      </p:sp>
    </p:spTree>
    <p:extLst>
      <p:ext uri="{BB962C8B-B14F-4D97-AF65-F5344CB8AC3E}">
        <p14:creationId xmlns:p14="http://schemas.microsoft.com/office/powerpoint/2010/main" val="869744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1 image)">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n-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628"/>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lvl1pPr>
              <a:defRPr>
                <a:solidFill>
                  <a:schemeClr val="bg1"/>
                </a:solidFill>
              </a:defRPr>
            </a:lvl1pPr>
          </a:lstStyle>
          <a:p>
            <a:pPr algn="ctr"/>
            <a:r>
              <a:rPr lang="en-GB"/>
              <a:t>May 2025</a:t>
            </a:r>
            <a:endParaRPr lang="en-GB" dirty="0"/>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lvl1pPr>
              <a:defRPr>
                <a:solidFill>
                  <a:schemeClr val="bg1"/>
                </a:solidFill>
              </a:defRPr>
            </a:lvl1pPr>
          </a:lstStyle>
          <a:p>
            <a:endParaRPr lang="en-GB" dirty="0"/>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lvl1pPr>
              <a:defRPr>
                <a:solidFill>
                  <a:schemeClr val="bg1"/>
                </a:solidFill>
              </a:defRPr>
            </a:lvl1pPr>
          </a:lstStyle>
          <a:p>
            <a:fld id="{F4FB2FA0-B311-4FD1-A6C3-B0014DBF514B}" type="slidenum">
              <a:rPr lang="en-GB" smtClean="0"/>
              <a:pPr/>
              <a:t>‹#›</a:t>
            </a:fld>
            <a:endParaRPr lang="en-GB" dirty="0"/>
          </a:p>
        </p:txBody>
      </p:sp>
      <p:pic>
        <p:nvPicPr>
          <p:cNvPr id="4" name="Picture 287">
            <a:extLst>
              <a:ext uri="{FF2B5EF4-FFF2-40B4-BE49-F238E27FC236}">
                <a16:creationId xmlns:a16="http://schemas.microsoft.com/office/drawing/2014/main" id="{6C76B594-542C-67F1-F354-78EAA3BC3B7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3083955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lvl1pPr>
              <a:defRPr>
                <a:solidFill>
                  <a:schemeClr val="bg1"/>
                </a:solidFill>
              </a:defRPr>
            </a:lvl1pPr>
          </a:lstStyle>
          <a:p>
            <a:pPr algn="ctr"/>
            <a:r>
              <a:rPr lang="en-GB"/>
              <a:t>May 2025</a:t>
            </a:r>
            <a:endParaRPr lang="en-GB" dirty="0"/>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lvl1pPr>
              <a:defRPr>
                <a:solidFill>
                  <a:schemeClr val="bg1"/>
                </a:solidFill>
              </a:defRPr>
            </a:lvl1pPr>
          </a:lstStyle>
          <a:p>
            <a:endParaRPr lang="en-GB" dirty="0"/>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lvl1pPr>
              <a:defRPr>
                <a:solidFill>
                  <a:schemeClr val="bg1"/>
                </a:solidFill>
              </a:defRPr>
            </a:lvl1pPr>
          </a:lstStyle>
          <a:p>
            <a:fld id="{F4FB2FA0-B311-4FD1-A6C3-B0014DBF514B}" type="slidenum">
              <a:rPr lang="en-GB" smtClean="0"/>
              <a:pPr/>
              <a:t>‹#›</a:t>
            </a:fld>
            <a:endParaRPr lang="en-GB" dirty="0"/>
          </a:p>
        </p:txBody>
      </p:sp>
      <p:pic>
        <p:nvPicPr>
          <p:cNvPr id="4" name="Picture 287">
            <a:extLst>
              <a:ext uri="{FF2B5EF4-FFF2-40B4-BE49-F238E27FC236}">
                <a16:creationId xmlns:a16="http://schemas.microsoft.com/office/drawing/2014/main" id="{F9338E08-1F94-61DB-4B9B-CAE9DFE4227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178408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4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4858"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4858"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pic>
        <p:nvPicPr>
          <p:cNvPr id="5" name="Picture 287">
            <a:extLst>
              <a:ext uri="{FF2B5EF4-FFF2-40B4-BE49-F238E27FC236}">
                <a16:creationId xmlns:a16="http://schemas.microsoft.com/office/drawing/2014/main" id="{01D2843D-9561-7F5C-2BDC-AE788D5EAE9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2452640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column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4900"/>
            <a:ext cx="3974145" cy="2139269"/>
          </a:xfrm>
          <a:prstGeom prst="rect">
            <a:avLst/>
          </a:prstGeom>
        </p:spPr>
        <p:txBody>
          <a:bodyPr lIns="0" tIns="0" rIns="0" bIns="0" anchor="t" anchorCtr="0"/>
          <a:lstStyle>
            <a:lvl1pPr>
              <a:defRPr sz="4609" b="0" i="0">
                <a:solidFill>
                  <a:schemeClr val="bg1"/>
                </a:solidFill>
                <a:latin typeface="+mj-lt"/>
                <a:cs typeface="Arial" panose="020B0604020202020204" pitchFamily="34" charset="0"/>
              </a:defRPr>
            </a:lvl1pPr>
          </a:lstStyle>
          <a:p>
            <a:r>
              <a:rPr lang="en-IE" dirty="0"/>
              <a:t>Page title goes here</a:t>
            </a:r>
            <a:endParaRPr dirty="0"/>
          </a:p>
        </p:txBody>
      </p:sp>
      <p:sp>
        <p:nvSpPr>
          <p:cNvPr id="3" name="Holder 3"/>
          <p:cNvSpPr>
            <a:spLocks noGrp="1"/>
          </p:cNvSpPr>
          <p:nvPr>
            <p:ph type="body" idx="1" hasCustomPrompt="1"/>
          </p:nvPr>
        </p:nvSpPr>
        <p:spPr>
          <a:xfrm>
            <a:off x="5264203"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chemeClr val="bg1"/>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dirty="0"/>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pic>
        <p:nvPicPr>
          <p:cNvPr id="6" name="Picture 287">
            <a:extLst>
              <a:ext uri="{FF2B5EF4-FFF2-40B4-BE49-F238E27FC236}">
                <a16:creationId xmlns:a16="http://schemas.microsoft.com/office/drawing/2014/main" id="{2434586A-F002-EA2E-B9B4-907E950234D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3823004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Light Blue &amp; Green">
    <p:bg>
      <p:bgPr>
        <a:solidFill>
          <a:schemeClr val="accent5"/>
        </a:solidFill>
        <a:effectLst/>
      </p:bgPr>
    </p:bg>
    <p:spTree>
      <p:nvGrpSpPr>
        <p:cNvPr id="1" name=""/>
        <p:cNvGrpSpPr/>
        <p:nvPr/>
      </p:nvGrpSpPr>
      <p:grpSpPr>
        <a:xfrm>
          <a:off x="0" y="0"/>
          <a:ext cx="0" cy="0"/>
          <a:chOff x="0" y="0"/>
          <a:chExt cx="0" cy="0"/>
        </a:xfrm>
      </p:grpSpPr>
      <p:grpSp>
        <p:nvGrpSpPr>
          <p:cNvPr id="68" name="Graphic 137">
            <a:extLst>
              <a:ext uri="{FF2B5EF4-FFF2-40B4-BE49-F238E27FC236}">
                <a16:creationId xmlns:a16="http://schemas.microsoft.com/office/drawing/2014/main" id="{476DD7FB-8F70-B10A-2421-9F7E04D5C772}"/>
              </a:ext>
            </a:extLst>
          </p:cNvPr>
          <p:cNvGrpSpPr/>
          <p:nvPr/>
        </p:nvGrpSpPr>
        <p:grpSpPr>
          <a:xfrm>
            <a:off x="-1752600" y="-2286000"/>
            <a:ext cx="10935202" cy="10600487"/>
            <a:chOff x="-2952030" y="-3864416"/>
            <a:chExt cx="18105979" cy="17553005"/>
          </a:xfrm>
        </p:grpSpPr>
        <p:sp>
          <p:nvSpPr>
            <p:cNvPr id="69" name="Freeform: Shape 68">
              <a:extLst>
                <a:ext uri="{FF2B5EF4-FFF2-40B4-BE49-F238E27FC236}">
                  <a16:creationId xmlns:a16="http://schemas.microsoft.com/office/drawing/2014/main" id="{C0B9BFEB-FBF0-5B9F-29AC-D7D94052A32C}"/>
                </a:ext>
              </a:extLst>
            </p:cNvPr>
            <p:cNvSpPr/>
            <p:nvPr/>
          </p:nvSpPr>
          <p:spPr>
            <a:xfrm>
              <a:off x="-1315057" y="-3864416"/>
              <a:ext cx="11159320" cy="11159321"/>
            </a:xfrm>
            <a:custGeom>
              <a:avLst/>
              <a:gdLst>
                <a:gd name="connsiteX0" fmla="*/ 11159321 w 11159320"/>
                <a:gd name="connsiteY0" fmla="*/ 5579661 h 11159321"/>
                <a:gd name="connsiteX1" fmla="*/ 5579660 w 11159320"/>
                <a:gd name="connsiteY1" fmla="*/ 11159322 h 11159321"/>
                <a:gd name="connsiteX2" fmla="*/ 0 w 11159320"/>
                <a:gd name="connsiteY2" fmla="*/ 5579661 h 11159321"/>
                <a:gd name="connsiteX3" fmla="*/ 5579660 w 11159320"/>
                <a:gd name="connsiteY3" fmla="*/ 0 h 11159321"/>
                <a:gd name="connsiteX4" fmla="*/ 11159321 w 11159320"/>
                <a:gd name="connsiteY4" fmla="*/ 5579661 h 1115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9320" h="11159321">
                  <a:moveTo>
                    <a:pt x="11159321" y="5579661"/>
                  </a:moveTo>
                  <a:cubicBezTo>
                    <a:pt x="11159321" y="8661223"/>
                    <a:pt x="8661222" y="11159322"/>
                    <a:pt x="5579660" y="11159322"/>
                  </a:cubicBezTo>
                  <a:cubicBezTo>
                    <a:pt x="2498099" y="11159322"/>
                    <a:pt x="0" y="8661223"/>
                    <a:pt x="0" y="5579661"/>
                  </a:cubicBezTo>
                  <a:cubicBezTo>
                    <a:pt x="0" y="2498100"/>
                    <a:pt x="2498099" y="0"/>
                    <a:pt x="5579660" y="0"/>
                  </a:cubicBezTo>
                  <a:cubicBezTo>
                    <a:pt x="8661222" y="0"/>
                    <a:pt x="11159321" y="2498100"/>
                    <a:pt x="11159321" y="5579661"/>
                  </a:cubicBezTo>
                  <a:close/>
                </a:path>
              </a:pathLst>
            </a:custGeom>
            <a:gradFill flip="none" rotWithShape="1">
              <a:gsLst>
                <a:gs pos="10000">
                  <a:schemeClr val="accent3"/>
                </a:gs>
                <a:gs pos="100000">
                  <a:srgbClr val="C7E634"/>
                </a:gs>
              </a:gsLst>
              <a:lin ang="13800000" scaled="0"/>
              <a:tileRect/>
            </a:gradFill>
            <a:ln w="10502"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65C7921D-1791-AAB4-C7A8-9339CEFF6813}"/>
                </a:ext>
              </a:extLst>
            </p:cNvPr>
            <p:cNvSpPr/>
            <p:nvPr/>
          </p:nvSpPr>
          <p:spPr>
            <a:xfrm>
              <a:off x="252163" y="-1213197"/>
              <a:ext cx="14901785" cy="14901786"/>
            </a:xfrm>
            <a:custGeom>
              <a:avLst/>
              <a:gdLst>
                <a:gd name="connsiteX0" fmla="*/ 14901786 w 14901785"/>
                <a:gd name="connsiteY0" fmla="*/ 7450893 h 14901786"/>
                <a:gd name="connsiteX1" fmla="*/ 7450893 w 14901785"/>
                <a:gd name="connsiteY1" fmla="*/ 14901787 h 14901786"/>
                <a:gd name="connsiteX2" fmla="*/ 0 w 14901785"/>
                <a:gd name="connsiteY2" fmla="*/ 7450893 h 14901786"/>
                <a:gd name="connsiteX3" fmla="*/ 7450893 w 14901785"/>
                <a:gd name="connsiteY3" fmla="*/ 0 h 14901786"/>
                <a:gd name="connsiteX4" fmla="*/ 14901786 w 14901785"/>
                <a:gd name="connsiteY4" fmla="*/ 7450893 h 14901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1785" h="14901786">
                  <a:moveTo>
                    <a:pt x="14901786" y="7450893"/>
                  </a:moveTo>
                  <a:cubicBezTo>
                    <a:pt x="14901786" y="11565908"/>
                    <a:pt x="11565908" y="14901787"/>
                    <a:pt x="7450893" y="14901787"/>
                  </a:cubicBezTo>
                  <a:cubicBezTo>
                    <a:pt x="3335879" y="14901787"/>
                    <a:pt x="0" y="11565908"/>
                    <a:pt x="0" y="7450893"/>
                  </a:cubicBezTo>
                  <a:cubicBezTo>
                    <a:pt x="0" y="3335879"/>
                    <a:pt x="3335879" y="0"/>
                    <a:pt x="7450893" y="0"/>
                  </a:cubicBezTo>
                  <a:cubicBezTo>
                    <a:pt x="11565907" y="0"/>
                    <a:pt x="14901786" y="3335879"/>
                    <a:pt x="14901786" y="7450893"/>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AFB4422B-CC74-C157-7ECF-970E5170A8B1}"/>
                </a:ext>
              </a:extLst>
            </p:cNvPr>
            <p:cNvSpPr/>
            <p:nvPr/>
          </p:nvSpPr>
          <p:spPr>
            <a:xfrm>
              <a:off x="-2952030" y="-3009740"/>
              <a:ext cx="12780432" cy="12780433"/>
            </a:xfrm>
            <a:custGeom>
              <a:avLst/>
              <a:gdLst>
                <a:gd name="connsiteX0" fmla="*/ 12780432 w 12780432"/>
                <a:gd name="connsiteY0" fmla="*/ 6390217 h 12780433"/>
                <a:gd name="connsiteX1" fmla="*/ 6390217 w 12780432"/>
                <a:gd name="connsiteY1" fmla="*/ 12780433 h 12780433"/>
                <a:gd name="connsiteX2" fmla="*/ 0 w 12780432"/>
                <a:gd name="connsiteY2" fmla="*/ 6390217 h 12780433"/>
                <a:gd name="connsiteX3" fmla="*/ 6390217 w 12780432"/>
                <a:gd name="connsiteY3" fmla="*/ 0 h 12780433"/>
                <a:gd name="connsiteX4" fmla="*/ 12780432 w 12780432"/>
                <a:gd name="connsiteY4" fmla="*/ 6390217 h 12780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432" h="12780433">
                  <a:moveTo>
                    <a:pt x="12780432" y="6390217"/>
                  </a:moveTo>
                  <a:cubicBezTo>
                    <a:pt x="12780432" y="9919436"/>
                    <a:pt x="9919435" y="12780433"/>
                    <a:pt x="6390217" y="12780433"/>
                  </a:cubicBezTo>
                  <a:cubicBezTo>
                    <a:pt x="2860998" y="12780433"/>
                    <a:pt x="0" y="9919436"/>
                    <a:pt x="0" y="6390217"/>
                  </a:cubicBezTo>
                  <a:cubicBezTo>
                    <a:pt x="0" y="2860998"/>
                    <a:pt x="2860998" y="0"/>
                    <a:pt x="6390217" y="0"/>
                  </a:cubicBezTo>
                  <a:cubicBezTo>
                    <a:pt x="9919435" y="0"/>
                    <a:pt x="12780432" y="2860998"/>
                    <a:pt x="12780432" y="6390217"/>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rgbClr val="363A92"/>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25DCFB6D-EEB2-3482-B3C3-247739B1361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30BE0B4A-4B13-DD14-301E-6F92BD41F1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748AD6E7-39D2-D2E2-A60B-D756CA081880}"/>
              </a:ext>
            </a:extLst>
          </p:cNvPr>
          <p:cNvSpPr>
            <a:spLocks noGrp="1"/>
          </p:cNvSpPr>
          <p:nvPr>
            <p:ph type="dt" sz="half" idx="13"/>
          </p:nvPr>
        </p:nvSpPr>
        <p:spPr>
          <a:xfrm>
            <a:off x="319626" y="6206296"/>
            <a:ext cx="1023399" cy="360000"/>
          </a:xfrm>
          <a:prstGeom prst="roundRect">
            <a:avLst>
              <a:gd name="adj" fmla="val 50000"/>
            </a:avLst>
          </a:prstGeom>
          <a:solidFill>
            <a:srgbClr val="C7E634"/>
          </a:solidFill>
          <a:ln>
            <a:noFill/>
          </a:ln>
        </p:spPr>
        <p:txBody>
          <a:bodyPr anchor="ctr" anchorCtr="0"/>
          <a:lstStyle>
            <a:lvl1pPr>
              <a:defRPr sz="1250" cap="all" baseline="0"/>
            </a:lvl1pPr>
          </a:lstStyle>
          <a:p>
            <a:pPr algn="ctr"/>
            <a:r>
              <a:rPr lang="en-GB"/>
              <a:t>May 2025</a:t>
            </a:r>
            <a:endParaRPr lang="en-GB" dirty="0"/>
          </a:p>
        </p:txBody>
      </p:sp>
    </p:spTree>
    <p:extLst>
      <p:ext uri="{BB962C8B-B14F-4D97-AF65-F5344CB8AC3E}">
        <p14:creationId xmlns:p14="http://schemas.microsoft.com/office/powerpoint/2010/main" val="30650089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eam page">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6471"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8747"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8747"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3025"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3025"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57303"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57303"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1580"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1580"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8747"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3025"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57303"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1580"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19718"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70165"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6085"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3996"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43746"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1007"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8827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17327"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5929"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255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190907"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0851"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5591531" cy="856798"/>
          </a:xfrm>
        </p:spPr>
        <p:txBody>
          <a:bodyPr/>
          <a:lstStyle>
            <a:lvl1pPr>
              <a:defRPr>
                <a:solidFill>
                  <a:schemeClr val="bg1"/>
                </a:solidFill>
              </a:defRPr>
            </a:lvl1pPr>
          </a:lstStyle>
          <a:p>
            <a:r>
              <a:rPr lang="en-US" dirty="0"/>
              <a:t>Meet the team</a:t>
            </a:r>
            <a:endParaRPr lang="en-GB" dirty="0"/>
          </a:p>
        </p:txBody>
      </p:sp>
      <p:pic>
        <p:nvPicPr>
          <p:cNvPr id="2" name="Picture 287">
            <a:extLst>
              <a:ext uri="{FF2B5EF4-FFF2-40B4-BE49-F238E27FC236}">
                <a16:creationId xmlns:a16="http://schemas.microsoft.com/office/drawing/2014/main" id="{95FB4A01-4184-0AA4-23AB-92F3A76DABFD}"/>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737748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chart/graph)">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dirty="0"/>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p:txBody>
          <a:bodyPr/>
          <a:lstStyle>
            <a:lvl1pPr>
              <a:defRPr>
                <a:solidFill>
                  <a:schemeClr val="bg1"/>
                </a:solidFill>
              </a:defRPr>
            </a:lvl1pPr>
          </a:lstStyle>
          <a:p>
            <a:r>
              <a:rPr lang="en-US" dirty="0"/>
              <a:t>Page title goes here</a:t>
            </a:r>
            <a:endParaRPr lang="en-GB" dirty="0"/>
          </a:p>
        </p:txBody>
      </p:sp>
      <p:pic>
        <p:nvPicPr>
          <p:cNvPr id="2" name="Picture 287">
            <a:extLst>
              <a:ext uri="{FF2B5EF4-FFF2-40B4-BE49-F238E27FC236}">
                <a16:creationId xmlns:a16="http://schemas.microsoft.com/office/drawing/2014/main" id="{82A2B3FA-EEE2-F7C1-379F-66EF350C4B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7740893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562" y="273422"/>
            <a:ext cx="10971684" cy="1144631"/>
          </a:xfrm>
          <a:prstGeom prst="rect">
            <a:avLst/>
          </a:prstGeom>
          <a:noFill/>
          <a:ln w="0">
            <a:noFill/>
          </a:ln>
        </p:spPr>
        <p:txBody>
          <a:bodyPr lIns="0" tIns="0" rIns="0" bIns="0" anchor="ctr">
            <a:noAutofit/>
          </a:bodyPr>
          <a:lstStyle/>
          <a:p>
            <a:pPr algn="ctr">
              <a:buNone/>
            </a:pPr>
            <a:endParaRPr lang="en-GB" sz="5321" b="0" strike="noStrike" spc="-1">
              <a:latin typeface="Arial"/>
            </a:endParaRPr>
          </a:p>
        </p:txBody>
      </p:sp>
      <p:sp>
        <p:nvSpPr>
          <p:cNvPr id="6" name="PlaceHolder 2"/>
          <p:cNvSpPr>
            <a:spLocks noGrp="1"/>
          </p:cNvSpPr>
          <p:nvPr>
            <p:ph type="subTitle"/>
          </p:nvPr>
        </p:nvSpPr>
        <p:spPr>
          <a:xfrm>
            <a:off x="609562" y="1604399"/>
            <a:ext cx="10971684" cy="3976819"/>
          </a:xfrm>
          <a:prstGeom prst="rect">
            <a:avLst/>
          </a:prstGeom>
          <a:noFill/>
          <a:ln w="0">
            <a:noFill/>
          </a:ln>
        </p:spPr>
        <p:txBody>
          <a:bodyPr lIns="0" tIns="0" rIns="0" bIns="0" anchor="ctr">
            <a:noAutofit/>
          </a:bodyPr>
          <a:lstStyle/>
          <a:p>
            <a:pPr algn="ctr">
              <a:buNone/>
            </a:pPr>
            <a:endParaRPr lang="en-GB" sz="3870" b="0" strike="noStrike" spc="-1">
              <a:latin typeface="Arial"/>
            </a:endParaRPr>
          </a:p>
        </p:txBody>
      </p:sp>
      <p:sp>
        <p:nvSpPr>
          <p:cNvPr id="4" name="PlaceHolder 3"/>
          <p:cNvSpPr>
            <a:spLocks noGrp="1"/>
          </p:cNvSpPr>
          <p:nvPr>
            <p:ph type="ftr" idx="2"/>
          </p:nvPr>
        </p:nvSpPr>
        <p:spPr/>
        <p:txBody>
          <a:bodyPr/>
          <a:lstStyle/>
          <a:p>
            <a:r>
              <a:t>Footer</a:t>
            </a:r>
          </a:p>
        </p:txBody>
      </p:sp>
      <p:sp>
        <p:nvSpPr>
          <p:cNvPr id="2" name="PlaceHolder 4"/>
          <p:cNvSpPr>
            <a:spLocks noGrp="1"/>
          </p:cNvSpPr>
          <p:nvPr>
            <p:ph type="sldNum" idx="3"/>
          </p:nvPr>
        </p:nvSpPr>
        <p:spPr/>
        <p:txBody>
          <a:bodyPr/>
          <a:lstStyle/>
          <a:p>
            <a:fld id="{DE3476F3-8F62-48A5-9B4A-96B31845AE82}" type="slidenum">
              <a:t>‹#›</a:t>
            </a:fld>
            <a:endParaRPr/>
          </a:p>
        </p:txBody>
      </p:sp>
      <p:sp>
        <p:nvSpPr>
          <p:cNvPr id="3" name="PlaceHolder 5"/>
          <p:cNvSpPr>
            <a:spLocks noGrp="1"/>
          </p:cNvSpPr>
          <p:nvPr>
            <p:ph type="dt" idx="1"/>
          </p:nvPr>
        </p:nvSpPr>
        <p:spPr/>
        <p:txBody>
          <a:bodyPr/>
          <a:lstStyle/>
          <a:p>
            <a:endParaRPr/>
          </a:p>
        </p:txBody>
      </p:sp>
    </p:spTree>
    <p:extLst>
      <p:ext uri="{BB962C8B-B14F-4D97-AF65-F5344CB8AC3E}">
        <p14:creationId xmlns:p14="http://schemas.microsoft.com/office/powerpoint/2010/main" val="2207962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accent1"/>
        </a:solidFill>
        <a:effectLst/>
      </p:bgPr>
    </p:bg>
    <p:spTree>
      <p:nvGrpSpPr>
        <p:cNvPr id="1" name=""/>
        <p:cNvGrpSpPr/>
        <p:nvPr/>
      </p:nvGrpSpPr>
      <p:grpSpPr>
        <a:xfrm>
          <a:off x="0" y="0"/>
          <a:ext cx="0" cy="0"/>
          <a:chOff x="0" y="0"/>
          <a:chExt cx="0" cy="0"/>
        </a:xfrm>
      </p:grpSpPr>
      <p:grpSp>
        <p:nvGrpSpPr>
          <p:cNvPr id="67" name="Graphic 205">
            <a:extLst>
              <a:ext uri="{FF2B5EF4-FFF2-40B4-BE49-F238E27FC236}">
                <a16:creationId xmlns:a16="http://schemas.microsoft.com/office/drawing/2014/main" id="{D7F5DE37-9CC3-5D94-F7F3-3FF22F8C942B}"/>
              </a:ext>
            </a:extLst>
          </p:cNvPr>
          <p:cNvGrpSpPr/>
          <p:nvPr/>
        </p:nvGrpSpPr>
        <p:grpSpPr>
          <a:xfrm>
            <a:off x="1134286" y="1705674"/>
            <a:ext cx="15829624" cy="12687196"/>
            <a:chOff x="1837768" y="2789997"/>
            <a:chExt cx="26102390" cy="20922126"/>
          </a:xfrm>
          <a:solidFill>
            <a:srgbClr val="231F20"/>
          </a:solidFill>
        </p:grpSpPr>
        <p:sp>
          <p:nvSpPr>
            <p:cNvPr id="68" name="Freeform: Shape 67">
              <a:extLst>
                <a:ext uri="{FF2B5EF4-FFF2-40B4-BE49-F238E27FC236}">
                  <a16:creationId xmlns:a16="http://schemas.microsoft.com/office/drawing/2014/main" id="{96886C0C-1D27-E033-FD87-9625D78D2966}"/>
                </a:ext>
              </a:extLst>
            </p:cNvPr>
            <p:cNvSpPr/>
            <p:nvPr/>
          </p:nvSpPr>
          <p:spPr>
            <a:xfrm>
              <a:off x="10552711" y="2789997"/>
              <a:ext cx="17387446" cy="17387448"/>
            </a:xfrm>
            <a:custGeom>
              <a:avLst/>
              <a:gdLst>
                <a:gd name="connsiteX0" fmla="*/ 17387448 w 17387446"/>
                <a:gd name="connsiteY0" fmla="*/ 8693724 h 17387448"/>
                <a:gd name="connsiteX1" fmla="*/ 8693725 w 17387446"/>
                <a:gd name="connsiteY1" fmla="*/ 17387448 h 17387448"/>
                <a:gd name="connsiteX2" fmla="*/ 1 w 17387446"/>
                <a:gd name="connsiteY2" fmla="*/ 8693724 h 17387448"/>
                <a:gd name="connsiteX3" fmla="*/ 8693725 w 17387446"/>
                <a:gd name="connsiteY3" fmla="*/ 0 h 17387448"/>
                <a:gd name="connsiteX4" fmla="*/ 17387448 w 17387446"/>
                <a:gd name="connsiteY4" fmla="*/ 8693724 h 17387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7446" h="17387448">
                  <a:moveTo>
                    <a:pt x="17387448" y="8693724"/>
                  </a:moveTo>
                  <a:cubicBezTo>
                    <a:pt x="17387448" y="13495135"/>
                    <a:pt x="13495135" y="17387448"/>
                    <a:pt x="8693725" y="17387448"/>
                  </a:cubicBezTo>
                  <a:cubicBezTo>
                    <a:pt x="3892314" y="17387448"/>
                    <a:pt x="1" y="13495135"/>
                    <a:pt x="1" y="8693724"/>
                  </a:cubicBezTo>
                  <a:cubicBezTo>
                    <a:pt x="1" y="3892313"/>
                    <a:pt x="3892314" y="0"/>
                    <a:pt x="8693725" y="0"/>
                  </a:cubicBezTo>
                  <a:cubicBezTo>
                    <a:pt x="13495135" y="0"/>
                    <a:pt x="17387448" y="3892313"/>
                    <a:pt x="17387448" y="8693724"/>
                  </a:cubicBezTo>
                  <a:close/>
                </a:path>
              </a:pathLst>
            </a:custGeom>
            <a:gradFill>
              <a:gsLst>
                <a:gs pos="10000">
                  <a:srgbClr val="8AD6F7"/>
                </a:gs>
                <a:gs pos="70000">
                  <a:srgbClr val="8AD6F7">
                    <a:alpha val="0"/>
                  </a:srgbClr>
                </a:gs>
              </a:gsLst>
              <a:path path="circle">
                <a:fillToRect l="50000" t="50000" r="50000" b="50000"/>
              </a:path>
            </a:gradFill>
            <a:ln w="10502"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9D961DA2-CD05-9D73-FB27-C2CFBA134F74}"/>
                </a:ext>
              </a:extLst>
            </p:cNvPr>
            <p:cNvSpPr/>
            <p:nvPr/>
          </p:nvSpPr>
          <p:spPr>
            <a:xfrm>
              <a:off x="1837768" y="3146742"/>
              <a:ext cx="20565379" cy="20565381"/>
            </a:xfrm>
            <a:custGeom>
              <a:avLst/>
              <a:gdLst>
                <a:gd name="connsiteX0" fmla="*/ 20565380 w 20565379"/>
                <a:gd name="connsiteY0" fmla="*/ 10282690 h 20565381"/>
                <a:gd name="connsiteX1" fmla="*/ 10282690 w 20565379"/>
                <a:gd name="connsiteY1" fmla="*/ 20565380 h 20565381"/>
                <a:gd name="connsiteX2" fmla="*/ 0 w 20565379"/>
                <a:gd name="connsiteY2" fmla="*/ 10282690 h 20565381"/>
                <a:gd name="connsiteX3" fmla="*/ 10282690 w 20565379"/>
                <a:gd name="connsiteY3" fmla="*/ 0 h 20565381"/>
                <a:gd name="connsiteX4" fmla="*/ 20565380 w 20565379"/>
                <a:gd name="connsiteY4" fmla="*/ 10282690 h 2056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65379" h="20565381">
                  <a:moveTo>
                    <a:pt x="20565380" y="10282690"/>
                  </a:moveTo>
                  <a:cubicBezTo>
                    <a:pt x="20565380" y="15961663"/>
                    <a:pt x="15961662" y="20565380"/>
                    <a:pt x="10282690" y="20565380"/>
                  </a:cubicBezTo>
                  <a:cubicBezTo>
                    <a:pt x="4603717" y="20565380"/>
                    <a:pt x="0" y="15961663"/>
                    <a:pt x="0" y="10282690"/>
                  </a:cubicBezTo>
                  <a:cubicBezTo>
                    <a:pt x="0" y="4603717"/>
                    <a:pt x="4603717" y="0"/>
                    <a:pt x="10282690" y="0"/>
                  </a:cubicBezTo>
                  <a:cubicBezTo>
                    <a:pt x="15961662" y="0"/>
                    <a:pt x="20565380" y="4603717"/>
                    <a:pt x="20565380" y="10282690"/>
                  </a:cubicBezTo>
                  <a:close/>
                </a:path>
              </a:pathLst>
            </a:custGeom>
            <a:gradFill>
              <a:gsLst>
                <a:gs pos="10000">
                  <a:schemeClr val="accent2"/>
                </a:gs>
                <a:gs pos="70000">
                  <a:schemeClr val="accent2">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2" name="Holder 2"/>
          <p:cNvSpPr>
            <a:spLocks noGrp="1"/>
          </p:cNvSpPr>
          <p:nvPr>
            <p:ph type="ctrTitle" hasCustomPrompt="1"/>
          </p:nvPr>
        </p:nvSpPr>
        <p:spPr>
          <a:xfrm>
            <a:off x="365837" y="2622732"/>
            <a:ext cx="4759732" cy="1612535"/>
          </a:xfrm>
          <a:prstGeom prst="rect">
            <a:avLst/>
          </a:prstGeom>
        </p:spPr>
        <p:txBody>
          <a:bodyPr wrap="square" lIns="0" tIns="0" rIns="0" bIns="0" anchor="ctr">
            <a:spAutoFit/>
          </a:bodyPr>
          <a:lstStyle>
            <a:lvl1pPr>
              <a:lnSpc>
                <a:spcPct val="80000"/>
              </a:lnSpc>
              <a:defRPr sz="6549" b="0" i="0" spc="-91">
                <a:solidFill>
                  <a:schemeClr val="bg1"/>
                </a:solidFill>
                <a:latin typeface="+mj-lt"/>
                <a:cs typeface="Arial" panose="020B0604020202020204" pitchFamily="34" charset="0"/>
              </a:defRPr>
            </a:lvl1pPr>
          </a:lstStyle>
          <a:p>
            <a:r>
              <a:rPr lang="en-IE" dirty="0"/>
              <a:t>Title of Presentation</a:t>
            </a:r>
            <a:endParaRPr dirty="0"/>
          </a:p>
        </p:txBody>
      </p:sp>
      <p:sp>
        <p:nvSpPr>
          <p:cNvPr id="5" name="Freeform: Shape 4">
            <a:extLst>
              <a:ext uri="{FF2B5EF4-FFF2-40B4-BE49-F238E27FC236}">
                <a16:creationId xmlns:a16="http://schemas.microsoft.com/office/drawing/2014/main" id="{8A767D97-889C-2345-4D4F-B654C7CA3BAB}"/>
              </a:ext>
            </a:extLst>
          </p:cNvPr>
          <p:cNvSpPr/>
          <p:nvPr userDrawn="1"/>
        </p:nvSpPr>
        <p:spPr>
          <a:xfrm>
            <a:off x="-7467597" y="-7353302"/>
            <a:ext cx="27127195" cy="21564607"/>
          </a:xfrm>
          <a:custGeom>
            <a:avLst/>
            <a:gdLst>
              <a:gd name="connsiteX0" fmla="*/ 7466998 w 27127195"/>
              <a:gd name="connsiteY0" fmla="*/ 7353302 h 21564607"/>
              <a:gd name="connsiteX1" fmla="*/ 7466998 w 27127195"/>
              <a:gd name="connsiteY1" fmla="*/ 14211302 h 21564607"/>
              <a:gd name="connsiteX2" fmla="*/ 19660197 w 27127195"/>
              <a:gd name="connsiteY2" fmla="*/ 14211302 h 21564607"/>
              <a:gd name="connsiteX3" fmla="*/ 19660197 w 27127195"/>
              <a:gd name="connsiteY3" fmla="*/ 7353302 h 21564607"/>
              <a:gd name="connsiteX4" fmla="*/ 0 w 27127195"/>
              <a:gd name="connsiteY4" fmla="*/ 0 h 21564607"/>
              <a:gd name="connsiteX5" fmla="*/ 27127195 w 27127195"/>
              <a:gd name="connsiteY5" fmla="*/ 0 h 21564607"/>
              <a:gd name="connsiteX6" fmla="*/ 27127195 w 27127195"/>
              <a:gd name="connsiteY6" fmla="*/ 21564607 h 21564607"/>
              <a:gd name="connsiteX7" fmla="*/ 0 w 27127195"/>
              <a:gd name="connsiteY7" fmla="*/ 21564607 h 2156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27195" h="21564607">
                <a:moveTo>
                  <a:pt x="7466998" y="7353302"/>
                </a:moveTo>
                <a:lnTo>
                  <a:pt x="7466998" y="14211302"/>
                </a:lnTo>
                <a:lnTo>
                  <a:pt x="19660197" y="14211302"/>
                </a:lnTo>
                <a:lnTo>
                  <a:pt x="19660197" y="7353302"/>
                </a:lnTo>
                <a:close/>
                <a:moveTo>
                  <a:pt x="0" y="0"/>
                </a:moveTo>
                <a:lnTo>
                  <a:pt x="27127195" y="0"/>
                </a:lnTo>
                <a:lnTo>
                  <a:pt x="27127195" y="21564607"/>
                </a:lnTo>
                <a:lnTo>
                  <a:pt x="0" y="21564607"/>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04A275E1-BCD4-5F9A-9D95-6287391B40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C24F0A38-F350-0B1D-FC8B-0A843A038D03}"/>
              </a:ext>
            </a:extLst>
          </p:cNvPr>
          <p:cNvSpPr>
            <a:spLocks noGrp="1"/>
          </p:cNvSpPr>
          <p:nvPr>
            <p:ph type="dt" sz="half" idx="14"/>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a:t>May 2025</a:t>
            </a:r>
            <a:endParaRPr lang="en-GB" dirty="0"/>
          </a:p>
        </p:txBody>
      </p:sp>
      <p:sp>
        <p:nvSpPr>
          <p:cNvPr id="4" name="Picture Placeholder 3">
            <a:extLst>
              <a:ext uri="{FF2B5EF4-FFF2-40B4-BE49-F238E27FC236}">
                <a16:creationId xmlns:a16="http://schemas.microsoft.com/office/drawing/2014/main" id="{0D39F2F9-695E-673C-434E-D3F76500BD2E}"/>
              </a:ext>
            </a:extLst>
          </p:cNvPr>
          <p:cNvSpPr>
            <a:spLocks noGrp="1"/>
          </p:cNvSpPr>
          <p:nvPr>
            <p:ph type="pic" sz="quarter" idx="13" hasCustomPrompt="1"/>
          </p:nvPr>
        </p:nvSpPr>
        <p:spPr>
          <a:xfrm>
            <a:off x="5818734" y="335970"/>
            <a:ext cx="6053640" cy="6186062"/>
          </a:xfrm>
          <a:prstGeom prst="roundRect">
            <a:avLst>
              <a:gd name="adj" fmla="val 9954"/>
            </a:avLst>
          </a:prstGeom>
        </p:spPr>
        <p:txBody>
          <a:bodyPr anchor="t"/>
          <a:lstStyle>
            <a:lvl1pPr algn="ctr">
              <a:defRPr sz="1455" b="1">
                <a:solidFill>
                  <a:schemeClr val="bg1"/>
                </a:solidFill>
                <a:latin typeface="+mn-lt"/>
                <a:cs typeface="Arial" panose="020B0604020202020204" pitchFamily="34" charset="0"/>
              </a:defRPr>
            </a:lvl1pPr>
          </a:lstStyle>
          <a:p>
            <a:r>
              <a:rPr lang="en-US" sz="1455" dirty="0">
                <a:latin typeface="Arial" panose="020B0604020202020204" pitchFamily="34" charset="0"/>
                <a:cs typeface="Arial" panose="020B0604020202020204" pitchFamily="34" charset="0"/>
              </a:rPr>
              <a:t>Click the icon to add a picture</a:t>
            </a:r>
            <a:endParaRPr lang="en-US" dirty="0"/>
          </a:p>
        </p:txBody>
      </p:sp>
    </p:spTree>
    <p:extLst>
      <p:ext uri="{BB962C8B-B14F-4D97-AF65-F5344CB8AC3E}">
        <p14:creationId xmlns:p14="http://schemas.microsoft.com/office/powerpoint/2010/main" val="15203675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Orange">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49C1F08-80E3-AE64-EBD1-75DD96482E8A}"/>
              </a:ext>
            </a:extLst>
          </p:cNvPr>
          <p:cNvGrpSpPr/>
          <p:nvPr userDrawn="1"/>
        </p:nvGrpSpPr>
        <p:grpSpPr>
          <a:xfrm>
            <a:off x="2280953" y="-2165350"/>
            <a:ext cx="11676754" cy="11341608"/>
            <a:chOff x="3750647" y="-3589043"/>
            <a:chExt cx="19254481" cy="18703151"/>
          </a:xfrm>
        </p:grpSpPr>
        <p:sp>
          <p:nvSpPr>
            <p:cNvPr id="5" name="Oval 4">
              <a:extLst>
                <a:ext uri="{FF2B5EF4-FFF2-40B4-BE49-F238E27FC236}">
                  <a16:creationId xmlns:a16="http://schemas.microsoft.com/office/drawing/2014/main" id="{477A4BCC-A4FE-4541-7B87-7A303B529BA9}"/>
                </a:ext>
              </a:extLst>
            </p:cNvPr>
            <p:cNvSpPr/>
            <p:nvPr/>
          </p:nvSpPr>
          <p:spPr>
            <a:xfrm>
              <a:off x="3750647" y="-3589043"/>
              <a:ext cx="17266235" cy="17266235"/>
            </a:xfrm>
            <a:prstGeom prst="ellipse">
              <a:avLst/>
            </a:prstGeom>
            <a:gradFill flip="none" rotWithShape="1">
              <a:gsLst>
                <a:gs pos="10000">
                  <a:schemeClr val="accent2"/>
                </a:gs>
                <a:gs pos="70000">
                  <a:schemeClr val="accent2">
                    <a:alpha val="0"/>
                  </a:schemeClr>
                </a:gs>
              </a:gsLst>
              <a:path path="circle">
                <a:fillToRect l="50000" t="50000" r="50000" b="50000"/>
              </a:path>
              <a:tileRect/>
            </a:gradFill>
            <a:ln w="10468"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C99459E3-C0CA-C463-4734-7BFAADBE922A}"/>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2"/>
            </a:solidFill>
            <a:ln w="10468"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8C9BF77-CC40-D956-6619-09F72B287008}"/>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dirty="0"/>
              <a:t>Section Divider Title Goes Here</a:t>
            </a:r>
            <a:endParaRPr dirty="0"/>
          </a:p>
        </p:txBody>
      </p:sp>
      <p:sp>
        <p:nvSpPr>
          <p:cNvPr id="6" name="Holder 6"/>
          <p:cNvSpPr>
            <a:spLocks noGrp="1"/>
          </p:cNvSpPr>
          <p:nvPr>
            <p:ph type="sldNum" sz="quarter" idx="7"/>
          </p:nvPr>
        </p:nvSpPr>
        <p:spPr>
          <a:xfrm>
            <a:off x="8857262"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r:embed="rId2"/>
          <a:stretch>
            <a:fillRect/>
          </a:stretch>
        </p:blipFill>
        <p:spPr>
          <a:xfrm>
            <a:off x="504470" y="6261375"/>
            <a:ext cx="985498" cy="263545"/>
          </a:xfrm>
          <a:prstGeom prst="rect">
            <a:avLst/>
          </a:prstGeom>
        </p:spPr>
      </p:pic>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12" name="Freeform: Shape 11">
            <a:extLst>
              <a:ext uri="{FF2B5EF4-FFF2-40B4-BE49-F238E27FC236}">
                <a16:creationId xmlns:a16="http://schemas.microsoft.com/office/drawing/2014/main" id="{9C67C992-11E7-E0EC-BF3D-DC37C902564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718439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Light Blue">
    <p:bg>
      <p:bgPr>
        <a:solidFill>
          <a:schemeClr val="accent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23B4B51-43E4-6836-77BC-9C2E35378B61}"/>
              </a:ext>
            </a:extLst>
          </p:cNvPr>
          <p:cNvGrpSpPr/>
          <p:nvPr userDrawn="1"/>
        </p:nvGrpSpPr>
        <p:grpSpPr>
          <a:xfrm>
            <a:off x="2280953" y="-2165350"/>
            <a:ext cx="11676754" cy="11341608"/>
            <a:chOff x="3750647" y="-3589043"/>
            <a:chExt cx="19254481" cy="18703151"/>
          </a:xfrm>
        </p:grpSpPr>
        <p:sp>
          <p:nvSpPr>
            <p:cNvPr id="8" name="Freeform: Shape 7">
              <a:extLst>
                <a:ext uri="{FF2B5EF4-FFF2-40B4-BE49-F238E27FC236}">
                  <a16:creationId xmlns:a16="http://schemas.microsoft.com/office/drawing/2014/main" id="{8B6AF04B-BCAB-CC6E-7725-02DCE0AE7DE8}"/>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5"/>
            </a:solidFill>
            <a:ln w="10468" cap="flat">
              <a:noFill/>
              <a:prstDash val="solid"/>
              <a:miter/>
            </a:ln>
          </p:spPr>
          <p:txBody>
            <a:bodyPr rtlCol="0" anchor="ctr"/>
            <a:lstStyle/>
            <a:p>
              <a:endParaRPr lang="en-GB"/>
            </a:p>
          </p:txBody>
        </p:sp>
        <p:sp>
          <p:nvSpPr>
            <p:cNvPr id="6" name="Oval 5">
              <a:extLst>
                <a:ext uri="{FF2B5EF4-FFF2-40B4-BE49-F238E27FC236}">
                  <a16:creationId xmlns:a16="http://schemas.microsoft.com/office/drawing/2014/main" id="{B619595A-D422-0475-7B4F-A7622FD6FEE2}"/>
                </a:ext>
              </a:extLst>
            </p:cNvPr>
            <p:cNvSpPr/>
            <p:nvPr/>
          </p:nvSpPr>
          <p:spPr>
            <a:xfrm>
              <a:off x="3750647" y="-3589043"/>
              <a:ext cx="17266235" cy="17266235"/>
            </a:xfrm>
            <a:prstGeom prst="ellipse">
              <a:avLst/>
            </a:prstGeom>
            <a:gradFill flip="none" rotWithShape="1">
              <a:gsLst>
                <a:gs pos="10000">
                  <a:schemeClr val="accent5"/>
                </a:gs>
                <a:gs pos="70000">
                  <a:schemeClr val="accent5">
                    <a:alpha val="0"/>
                  </a:schemeClr>
                </a:gs>
              </a:gsLst>
              <a:path path="circle">
                <a:fillToRect l="50000" t="50000" r="50000" b="50000"/>
              </a:path>
              <a:tileRect/>
            </a:gradFill>
            <a:ln w="10468"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55EFB5AB-7E95-DBD0-7310-556679B39DCC}"/>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5"/>
                </a:gs>
                <a:gs pos="70000">
                  <a:schemeClr val="accent5">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13" name="Freeform: Shape 12">
            <a:extLst>
              <a:ext uri="{FF2B5EF4-FFF2-40B4-BE49-F238E27FC236}">
                <a16:creationId xmlns:a16="http://schemas.microsoft.com/office/drawing/2014/main" id="{E9323F44-3B9D-0D87-3F54-3CAA45D74BFB}"/>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4" name="Holder 6">
            <a:extLst>
              <a:ext uri="{FF2B5EF4-FFF2-40B4-BE49-F238E27FC236}">
                <a16:creationId xmlns:a16="http://schemas.microsoft.com/office/drawing/2014/main" id="{B47020B3-BFF4-4871-0BCD-6AA394021CCA}"/>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5" name="Holder 2">
            <a:extLst>
              <a:ext uri="{FF2B5EF4-FFF2-40B4-BE49-F238E27FC236}">
                <a16:creationId xmlns:a16="http://schemas.microsoft.com/office/drawing/2014/main" id="{92456CCE-692B-2393-BE13-10332DDA04AE}"/>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dirty="0"/>
              <a:t>Section Divider Title Goes Here</a:t>
            </a:r>
            <a:endParaRPr dirty="0"/>
          </a:p>
        </p:txBody>
      </p:sp>
      <p:pic>
        <p:nvPicPr>
          <p:cNvPr id="7" name="Picture 6">
            <a:extLst>
              <a:ext uri="{FF2B5EF4-FFF2-40B4-BE49-F238E27FC236}">
                <a16:creationId xmlns:a16="http://schemas.microsoft.com/office/drawing/2014/main" id="{E8109DF4-2779-F112-1FDB-16EBDB58F8A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3397285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Light Blue &amp; Green">
    <p:bg>
      <p:bgPr>
        <a:solidFill>
          <a:schemeClr val="accent5"/>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DB7AFF-01D2-6118-484B-C039048C55B8}"/>
              </a:ext>
            </a:extLst>
          </p:cNvPr>
          <p:cNvGrpSpPr/>
          <p:nvPr userDrawn="1"/>
        </p:nvGrpSpPr>
        <p:grpSpPr>
          <a:xfrm>
            <a:off x="2274398" y="-2171300"/>
            <a:ext cx="11689007" cy="11353509"/>
            <a:chOff x="3744035" y="-3598743"/>
            <a:chExt cx="19274686" cy="18722777"/>
          </a:xfrm>
        </p:grpSpPr>
        <p:sp>
          <p:nvSpPr>
            <p:cNvPr id="6" name="Freeform: Shape 5">
              <a:extLst>
                <a:ext uri="{FF2B5EF4-FFF2-40B4-BE49-F238E27FC236}">
                  <a16:creationId xmlns:a16="http://schemas.microsoft.com/office/drawing/2014/main" id="{F4762376-BD92-415F-0811-D7D48A2D63DE}"/>
                </a:ext>
              </a:extLst>
            </p:cNvPr>
            <p:cNvSpPr/>
            <p:nvPr/>
          </p:nvSpPr>
          <p:spPr>
            <a:xfrm>
              <a:off x="3744035" y="-3598743"/>
              <a:ext cx="17284353" cy="17284355"/>
            </a:xfrm>
            <a:custGeom>
              <a:avLst/>
              <a:gdLst>
                <a:gd name="connsiteX0" fmla="*/ 17284354 w 17284353"/>
                <a:gd name="connsiteY0" fmla="*/ 8642178 h 17284355"/>
                <a:gd name="connsiteX1" fmla="*/ 8642176 w 17284353"/>
                <a:gd name="connsiteY1" fmla="*/ 17284356 h 17284355"/>
                <a:gd name="connsiteX2" fmla="*/ -1 w 17284353"/>
                <a:gd name="connsiteY2" fmla="*/ 8642178 h 17284355"/>
                <a:gd name="connsiteX3" fmla="*/ 8642176 w 17284353"/>
                <a:gd name="connsiteY3" fmla="*/ 0 h 17284355"/>
                <a:gd name="connsiteX4" fmla="*/ 17284354 w 17284353"/>
                <a:gd name="connsiteY4" fmla="*/ 8642178 h 1728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4353" h="17284355">
                  <a:moveTo>
                    <a:pt x="17284354" y="8642178"/>
                  </a:moveTo>
                  <a:cubicBezTo>
                    <a:pt x="17284354" y="13415121"/>
                    <a:pt x="13415119" y="17284356"/>
                    <a:pt x="8642176" y="17284356"/>
                  </a:cubicBezTo>
                  <a:cubicBezTo>
                    <a:pt x="3869234" y="17284356"/>
                    <a:pt x="-1" y="13415121"/>
                    <a:pt x="-1" y="8642178"/>
                  </a:cubicBezTo>
                  <a:cubicBezTo>
                    <a:pt x="-1" y="3869235"/>
                    <a:pt x="3869234" y="0"/>
                    <a:pt x="8642176" y="0"/>
                  </a:cubicBezTo>
                  <a:cubicBezTo>
                    <a:pt x="13415118" y="0"/>
                    <a:pt x="17284354" y="3869235"/>
                    <a:pt x="17284354" y="8642178"/>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5D50729D-7816-EB05-7127-C00355CC3B30}"/>
                </a:ext>
              </a:extLst>
            </p:cNvPr>
            <p:cNvSpPr/>
            <p:nvPr/>
          </p:nvSpPr>
          <p:spPr>
            <a:xfrm>
              <a:off x="10265371" y="1517818"/>
              <a:ext cx="12753350" cy="12753352"/>
            </a:xfrm>
            <a:custGeom>
              <a:avLst/>
              <a:gdLst>
                <a:gd name="connsiteX0" fmla="*/ 12753351 w 12753350"/>
                <a:gd name="connsiteY0" fmla="*/ 6376676 h 12753352"/>
                <a:gd name="connsiteX1" fmla="*/ 6376675 w 12753350"/>
                <a:gd name="connsiteY1" fmla="*/ 12753352 h 12753352"/>
                <a:gd name="connsiteX2" fmla="*/ -1 w 12753350"/>
                <a:gd name="connsiteY2" fmla="*/ 6376676 h 12753352"/>
                <a:gd name="connsiteX3" fmla="*/ 6376675 w 12753350"/>
                <a:gd name="connsiteY3" fmla="*/ 0 h 12753352"/>
                <a:gd name="connsiteX4" fmla="*/ 12753351 w 12753350"/>
                <a:gd name="connsiteY4" fmla="*/ 6376676 h 1275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3350" h="12753352">
                  <a:moveTo>
                    <a:pt x="12753351" y="6376676"/>
                  </a:moveTo>
                  <a:cubicBezTo>
                    <a:pt x="12753351" y="9898417"/>
                    <a:pt x="9898416" y="12753352"/>
                    <a:pt x="6376675" y="12753352"/>
                  </a:cubicBezTo>
                  <a:cubicBezTo>
                    <a:pt x="2854934" y="12753352"/>
                    <a:pt x="-1" y="9898417"/>
                    <a:pt x="-1" y="6376676"/>
                  </a:cubicBezTo>
                  <a:cubicBezTo>
                    <a:pt x="-1" y="2854935"/>
                    <a:pt x="2854934" y="0"/>
                    <a:pt x="6376675" y="0"/>
                  </a:cubicBezTo>
                  <a:cubicBezTo>
                    <a:pt x="9898415" y="0"/>
                    <a:pt x="12753351" y="2854935"/>
                    <a:pt x="12753351" y="6376676"/>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179BF91C-4C2D-9FFC-FDFC-60EC080613E8}"/>
                </a:ext>
              </a:extLst>
            </p:cNvPr>
            <p:cNvSpPr/>
            <p:nvPr/>
          </p:nvSpPr>
          <p:spPr>
            <a:xfrm>
              <a:off x="10249542" y="3988359"/>
              <a:ext cx="11135674" cy="11135675"/>
            </a:xfrm>
            <a:custGeom>
              <a:avLst/>
              <a:gdLst>
                <a:gd name="connsiteX0" fmla="*/ 11135675 w 11135674"/>
                <a:gd name="connsiteY0" fmla="*/ 5567838 h 11135675"/>
                <a:gd name="connsiteX1" fmla="*/ 5567838 w 11135674"/>
                <a:gd name="connsiteY1" fmla="*/ 11135675 h 11135675"/>
                <a:gd name="connsiteX2" fmla="*/ 0 w 11135674"/>
                <a:gd name="connsiteY2" fmla="*/ 5567838 h 11135675"/>
                <a:gd name="connsiteX3" fmla="*/ 5567838 w 11135674"/>
                <a:gd name="connsiteY3" fmla="*/ -1 h 11135675"/>
                <a:gd name="connsiteX4" fmla="*/ 11135675 w 11135674"/>
                <a:gd name="connsiteY4" fmla="*/ 5567838 h 11135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5674" h="11135675">
                  <a:moveTo>
                    <a:pt x="11135675" y="5567838"/>
                  </a:moveTo>
                  <a:cubicBezTo>
                    <a:pt x="11135675" y="8642870"/>
                    <a:pt x="8642869" y="11135675"/>
                    <a:pt x="5567838" y="11135675"/>
                  </a:cubicBezTo>
                  <a:cubicBezTo>
                    <a:pt x="2492805" y="11135675"/>
                    <a:pt x="0" y="8642870"/>
                    <a:pt x="0" y="5567838"/>
                  </a:cubicBezTo>
                  <a:cubicBezTo>
                    <a:pt x="0" y="2492805"/>
                    <a:pt x="2492805" y="-1"/>
                    <a:pt x="5567838" y="-1"/>
                  </a:cubicBezTo>
                  <a:cubicBezTo>
                    <a:pt x="8642869" y="-1"/>
                    <a:pt x="11135675" y="2492806"/>
                    <a:pt x="11135675" y="5567838"/>
                  </a:cubicBezTo>
                  <a:close/>
                </a:path>
              </a:pathLst>
            </a:custGeom>
            <a:solidFill>
              <a:srgbClr val="7AD750"/>
            </a:solidFill>
            <a:ln w="10482" cap="flat">
              <a:noFill/>
              <a:prstDash val="solid"/>
              <a:miter/>
            </a:ln>
          </p:spPr>
          <p:txBody>
            <a:bodyPr rtlCol="0" anchor="ctr"/>
            <a:lstStyle/>
            <a:p>
              <a:endParaRPr lang="en-GB"/>
            </a:p>
          </p:txBody>
        </p:sp>
      </p:gr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rgbClr val="363A92"/>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4" name="Holder 6">
            <a:extLst>
              <a:ext uri="{FF2B5EF4-FFF2-40B4-BE49-F238E27FC236}">
                <a16:creationId xmlns:a16="http://schemas.microsoft.com/office/drawing/2014/main" id="{E9A10D50-2D74-BC33-7E02-EB1C77D63567}"/>
              </a:ext>
            </a:extLst>
          </p:cNvPr>
          <p:cNvSpPr>
            <a:spLocks noGrp="1"/>
          </p:cNvSpPr>
          <p:nvPr>
            <p:ph type="sldNum" sz="quarter" idx="7"/>
          </p:nvPr>
        </p:nvSpPr>
        <p:spPr>
          <a:xfrm>
            <a:off x="887473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8" name="Picture 7">
            <a:extLst>
              <a:ext uri="{FF2B5EF4-FFF2-40B4-BE49-F238E27FC236}">
                <a16:creationId xmlns:a16="http://schemas.microsoft.com/office/drawing/2014/main" id="{2EE2D94B-28A4-D766-3E2A-469CB7FE38E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
        <p:nvSpPr>
          <p:cNvPr id="16" name="Holder 2">
            <a:extLst>
              <a:ext uri="{FF2B5EF4-FFF2-40B4-BE49-F238E27FC236}">
                <a16:creationId xmlns:a16="http://schemas.microsoft.com/office/drawing/2014/main" id="{61402B10-AEA1-A31D-67A0-06E5987C874F}"/>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rgbClr val="363A92"/>
                </a:solidFill>
                <a:latin typeface="+mj-lt"/>
                <a:cs typeface="Arial" panose="020B0604020202020204" pitchFamily="34" charset="0"/>
              </a:defRPr>
            </a:lvl1pPr>
          </a:lstStyle>
          <a:p>
            <a:r>
              <a:rPr lang="en-IE" dirty="0"/>
              <a:t>Section Divider Title Goes Here</a:t>
            </a:r>
            <a:endParaRPr dirty="0"/>
          </a:p>
        </p:txBody>
      </p:sp>
      <p:sp>
        <p:nvSpPr>
          <p:cNvPr id="12" name="Freeform: Shape 11">
            <a:extLst>
              <a:ext uri="{FF2B5EF4-FFF2-40B4-BE49-F238E27FC236}">
                <a16:creationId xmlns:a16="http://schemas.microsoft.com/office/drawing/2014/main" id="{0117FB28-8996-1B43-57DB-BF9AE3632DAC}"/>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372767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ull quote Blue">
    <p:bg>
      <p:bgPr>
        <a:solidFill>
          <a:schemeClr val="accent1"/>
        </a:solidFill>
        <a:effectLst/>
      </p:bgPr>
    </p:bg>
    <p:spTree>
      <p:nvGrpSpPr>
        <p:cNvPr id="1" name=""/>
        <p:cNvGrpSpPr/>
        <p:nvPr/>
      </p:nvGrpSpPr>
      <p:grpSpPr>
        <a:xfrm>
          <a:off x="0" y="0"/>
          <a:ext cx="0" cy="0"/>
          <a:chOff x="0" y="0"/>
          <a:chExt cx="0" cy="0"/>
        </a:xfrm>
      </p:grpSpPr>
      <p:sp>
        <p:nvSpPr>
          <p:cNvPr id="286" name="Freeform: Shape 285">
            <a:extLst>
              <a:ext uri="{FF2B5EF4-FFF2-40B4-BE49-F238E27FC236}">
                <a16:creationId xmlns:a16="http://schemas.microsoft.com/office/drawing/2014/main" id="{78709986-16DE-CBBE-EB88-DE01F826BDAC}"/>
              </a:ext>
            </a:extLst>
          </p:cNvPr>
          <p:cNvSpPr/>
          <p:nvPr userDrawn="1"/>
        </p:nvSpPr>
        <p:spPr>
          <a:xfrm>
            <a:off x="-9437244" y="2971800"/>
            <a:ext cx="23426795" cy="13187276"/>
          </a:xfrm>
          <a:custGeom>
            <a:avLst/>
            <a:gdLst>
              <a:gd name="connsiteX0" fmla="*/ 14393799 w 14393798"/>
              <a:gd name="connsiteY0" fmla="*/ 4051237 h 8102473"/>
              <a:gd name="connsiteX1" fmla="*/ 7196900 w 14393798"/>
              <a:gd name="connsiteY1" fmla="*/ 8102473 h 8102473"/>
              <a:gd name="connsiteX2" fmla="*/ 0 w 14393798"/>
              <a:gd name="connsiteY2" fmla="*/ 4051237 h 8102473"/>
              <a:gd name="connsiteX3" fmla="*/ 7196900 w 14393798"/>
              <a:gd name="connsiteY3" fmla="*/ 0 h 8102473"/>
              <a:gd name="connsiteX4" fmla="*/ 14393799 w 14393798"/>
              <a:gd name="connsiteY4" fmla="*/ 4051237 h 8102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3798" h="8102473">
                <a:moveTo>
                  <a:pt x="14393799" y="4051237"/>
                </a:moveTo>
                <a:cubicBezTo>
                  <a:pt x="14393799" y="6288673"/>
                  <a:pt x="11171637" y="8102473"/>
                  <a:pt x="7196900" y="8102473"/>
                </a:cubicBezTo>
                <a:cubicBezTo>
                  <a:pt x="3222162" y="8102473"/>
                  <a:pt x="0" y="6288673"/>
                  <a:pt x="0" y="4051237"/>
                </a:cubicBezTo>
                <a:cubicBezTo>
                  <a:pt x="0" y="1813801"/>
                  <a:pt x="3222162" y="0"/>
                  <a:pt x="7196900" y="0"/>
                </a:cubicBezTo>
                <a:cubicBezTo>
                  <a:pt x="11171638" y="0"/>
                  <a:pt x="14393799" y="1813801"/>
                  <a:pt x="14393799" y="4051237"/>
                </a:cubicBezTo>
                <a:close/>
              </a:path>
            </a:pathLst>
          </a:custGeom>
          <a:gradFill>
            <a:gsLst>
              <a:gs pos="19000">
                <a:schemeClr val="accent2"/>
              </a:gs>
              <a:gs pos="51000">
                <a:schemeClr val="accent2">
                  <a:alpha val="0"/>
                </a:schemeClr>
              </a:gs>
            </a:gsLst>
            <a:path path="circle">
              <a:fillToRect l="50000" t="50000" r="50000" b="50000"/>
            </a:path>
          </a:gradFill>
          <a:ln w="6350" cap="flat">
            <a:noFill/>
            <a:prstDash val="solid"/>
            <a:miter/>
          </a:ln>
        </p:spPr>
        <p:txBody>
          <a:bodyPr rtlCol="0" anchor="ctr"/>
          <a:lstStyle/>
          <a:p>
            <a:endParaRPr lang="en-GB"/>
          </a:p>
        </p:txBody>
      </p:sp>
      <p:sp>
        <p:nvSpPr>
          <p:cNvPr id="2" name="Holder 2"/>
          <p:cNvSpPr>
            <a:spLocks noGrp="1"/>
          </p:cNvSpPr>
          <p:nvPr>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chemeClr val="bg1"/>
                </a:solidFill>
                <a:latin typeface="+mj-lt"/>
                <a:cs typeface="Arial" panose="020B0604020202020204" pitchFamily="34" charset="0"/>
              </a:defRPr>
            </a:lvl1pPr>
          </a:lstStyle>
          <a:p>
            <a:r>
              <a:rPr lang="en-IE" dirty="0"/>
              <a:t>Insert quote, statistic or other point of interest here</a:t>
            </a:r>
            <a:endParaRPr dirty="0"/>
          </a:p>
        </p:txBody>
      </p:sp>
      <p:sp>
        <p:nvSpPr>
          <p:cNvPr id="6" name="Holder 6"/>
          <p:cNvSpPr>
            <a:spLocks noGrp="1"/>
          </p:cNvSpPr>
          <p:nvPr>
            <p:ph type="sldNum" sz="quarter" idx="7"/>
          </p:nvPr>
        </p:nvSpPr>
        <p:spPr>
          <a:xfrm>
            <a:off x="886396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3" name="Text Placeholder 15">
            <a:extLst>
              <a:ext uri="{FF2B5EF4-FFF2-40B4-BE49-F238E27FC236}">
                <a16:creationId xmlns:a16="http://schemas.microsoft.com/office/drawing/2014/main" id="{BC3E7CF7-4FE7-3451-0855-41EC443EFAD8}"/>
              </a:ext>
            </a:extLst>
          </p:cNvPr>
          <p:cNvSpPr>
            <a:spLocks noGrp="1"/>
          </p:cNvSpPr>
          <p:nvPr>
            <p:ph type="body" sz="quarter" idx="12" hasCustomPrompt="1"/>
          </p:nvPr>
        </p:nvSpPr>
        <p:spPr>
          <a:xfrm>
            <a:off x="504470" y="609601"/>
            <a:ext cx="1012791" cy="352060"/>
          </a:xfrm>
          <a:prstGeom prst="roundRect">
            <a:avLst>
              <a:gd name="adj" fmla="val 50000"/>
            </a:avLst>
          </a:prstGeom>
          <a:solidFill>
            <a:schemeClr val="accent2"/>
          </a:solidFill>
        </p:spPr>
        <p:txBody>
          <a:bodyPr anchor="ctr"/>
          <a:lstStyle>
            <a:lvl1pPr algn="ctr">
              <a:defRPr sz="1273">
                <a:solidFill>
                  <a:srgbClr val="363A92"/>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dirty="0"/>
              <a:t>QUOTE</a:t>
            </a:r>
            <a:endParaRPr lang="en-US" dirty="0"/>
          </a:p>
        </p:txBody>
      </p:sp>
      <p:sp>
        <p:nvSpPr>
          <p:cNvPr id="7" name="Text Placeholder 12">
            <a:extLst>
              <a:ext uri="{FF2B5EF4-FFF2-40B4-BE49-F238E27FC236}">
                <a16:creationId xmlns:a16="http://schemas.microsoft.com/office/drawing/2014/main" id="{3C1665C8-0BDF-AE71-1871-C8B7FC89E35E}"/>
              </a:ext>
            </a:extLst>
          </p:cNvPr>
          <p:cNvSpPr>
            <a:spLocks noGrp="1"/>
          </p:cNvSpPr>
          <p:nvPr>
            <p:ph type="body" sz="quarter" idx="13" hasCustomPrompt="1"/>
          </p:nvPr>
        </p:nvSpPr>
        <p:spPr>
          <a:xfrm>
            <a:off x="504918" y="4665359"/>
            <a:ext cx="4438181" cy="343670"/>
          </a:xfrm>
          <a:prstGeom prst="rect">
            <a:avLst/>
          </a:prstGeom>
        </p:spPr>
        <p:txBody>
          <a:bodyPr anchor="b"/>
          <a:lstStyle>
            <a:lvl1pPr algn="l">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Source</a:t>
            </a:r>
            <a:endParaRPr lang="en-US" dirty="0"/>
          </a:p>
        </p:txBody>
      </p:sp>
      <p:sp>
        <p:nvSpPr>
          <p:cNvPr id="287" name="Freeform: Shape 286">
            <a:extLst>
              <a:ext uri="{FF2B5EF4-FFF2-40B4-BE49-F238E27FC236}">
                <a16:creationId xmlns:a16="http://schemas.microsoft.com/office/drawing/2014/main" id="{4F1B1314-1146-6AAC-0B3E-19921E6AD93B}"/>
              </a:ext>
            </a:extLst>
          </p:cNvPr>
          <p:cNvSpPr/>
          <p:nvPr userDrawn="1"/>
        </p:nvSpPr>
        <p:spPr>
          <a:xfrm>
            <a:off x="2674344" y="4189618"/>
            <a:ext cx="19278600" cy="10852173"/>
          </a:xfrm>
          <a:custGeom>
            <a:avLst/>
            <a:gdLst>
              <a:gd name="connsiteX0" fmla="*/ 13648182 w 13648182"/>
              <a:gd name="connsiteY0" fmla="*/ 3841369 h 7682738"/>
              <a:gd name="connsiteX1" fmla="*/ 6824091 w 13648182"/>
              <a:gd name="connsiteY1" fmla="*/ 7682738 h 7682738"/>
              <a:gd name="connsiteX2" fmla="*/ 0 w 13648182"/>
              <a:gd name="connsiteY2" fmla="*/ 3841369 h 7682738"/>
              <a:gd name="connsiteX3" fmla="*/ 6824091 w 13648182"/>
              <a:gd name="connsiteY3" fmla="*/ 0 h 7682738"/>
              <a:gd name="connsiteX4" fmla="*/ 13648182 w 13648182"/>
              <a:gd name="connsiteY4" fmla="*/ 3841369 h 7682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8182" h="7682738">
                <a:moveTo>
                  <a:pt x="13648182" y="3841369"/>
                </a:moveTo>
                <a:cubicBezTo>
                  <a:pt x="13648182" y="5962898"/>
                  <a:pt x="10592932" y="7682738"/>
                  <a:pt x="6824091" y="7682738"/>
                </a:cubicBezTo>
                <a:cubicBezTo>
                  <a:pt x="3055249" y="7682738"/>
                  <a:pt x="0" y="5962898"/>
                  <a:pt x="0" y="3841369"/>
                </a:cubicBezTo>
                <a:cubicBezTo>
                  <a:pt x="0" y="1719839"/>
                  <a:pt x="3055249" y="0"/>
                  <a:pt x="6824091" y="0"/>
                </a:cubicBezTo>
                <a:cubicBezTo>
                  <a:pt x="10592932" y="0"/>
                  <a:pt x="13648182" y="1719839"/>
                  <a:pt x="13648182" y="3841369"/>
                </a:cubicBezTo>
                <a:close/>
              </a:path>
            </a:pathLst>
          </a:custGeom>
          <a:gradFill>
            <a:gsLst>
              <a:gs pos="10000">
                <a:srgbClr val="8AD6F7"/>
              </a:gs>
              <a:gs pos="49000">
                <a:srgbClr val="8AD6F7">
                  <a:alpha val="0"/>
                </a:srgbClr>
              </a:gs>
            </a:gsLst>
            <a:path path="circle">
              <a:fillToRect l="50000" t="50000" r="50000" b="50000"/>
            </a:path>
          </a:gradFill>
          <a:ln w="635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C0352751-1872-1CD1-5081-FF4012D3C9B5}"/>
              </a:ext>
            </a:extLst>
          </p:cNvPr>
          <p:cNvSpPr/>
          <p:nvPr userDrawn="1"/>
        </p:nvSpPr>
        <p:spPr>
          <a:xfrm>
            <a:off x="-9708648" y="-9144000"/>
            <a:ext cx="31632408" cy="25146000"/>
          </a:xfrm>
          <a:custGeom>
            <a:avLst/>
            <a:gdLst>
              <a:gd name="connsiteX0" fmla="*/ 9708048 w 31632408"/>
              <a:gd name="connsiteY0" fmla="*/ 9144000 h 25146000"/>
              <a:gd name="connsiteX1" fmla="*/ 9708048 w 31632408"/>
              <a:gd name="connsiteY1" fmla="*/ 16002000 h 25146000"/>
              <a:gd name="connsiteX2" fmla="*/ 21901248 w 31632408"/>
              <a:gd name="connsiteY2" fmla="*/ 16002000 h 25146000"/>
              <a:gd name="connsiteX3" fmla="*/ 21901248 w 31632408"/>
              <a:gd name="connsiteY3" fmla="*/ 9144000 h 25146000"/>
              <a:gd name="connsiteX4" fmla="*/ 0 w 31632408"/>
              <a:gd name="connsiteY4" fmla="*/ 0 h 25146000"/>
              <a:gd name="connsiteX5" fmla="*/ 31632408 w 31632408"/>
              <a:gd name="connsiteY5" fmla="*/ 0 h 25146000"/>
              <a:gd name="connsiteX6" fmla="*/ 31632408 w 31632408"/>
              <a:gd name="connsiteY6" fmla="*/ 25146000 h 25146000"/>
              <a:gd name="connsiteX7" fmla="*/ 0 w 31632408"/>
              <a:gd name="connsiteY7" fmla="*/ 25146000 h 251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32408" h="25146000">
                <a:moveTo>
                  <a:pt x="9708048" y="9144000"/>
                </a:moveTo>
                <a:lnTo>
                  <a:pt x="9708048" y="16002000"/>
                </a:lnTo>
                <a:lnTo>
                  <a:pt x="21901248" y="16002000"/>
                </a:lnTo>
                <a:lnTo>
                  <a:pt x="21901248" y="9144000"/>
                </a:lnTo>
                <a:close/>
                <a:moveTo>
                  <a:pt x="0" y="0"/>
                </a:moveTo>
                <a:lnTo>
                  <a:pt x="31632408" y="0"/>
                </a:lnTo>
                <a:lnTo>
                  <a:pt x="31632408" y="25146000"/>
                </a:lnTo>
                <a:lnTo>
                  <a:pt x="0" y="251460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40075565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ull Quote Light Blue &amp; Green">
    <p:bg>
      <p:bgPr>
        <a:solidFill>
          <a:schemeClr val="accent5"/>
        </a:solidFill>
        <a:effectLst/>
      </p:bgPr>
    </p:bg>
    <p:spTree>
      <p:nvGrpSpPr>
        <p:cNvPr id="1" name=""/>
        <p:cNvGrpSpPr/>
        <p:nvPr/>
      </p:nvGrpSpPr>
      <p:grpSpPr>
        <a:xfrm>
          <a:off x="0" y="0"/>
          <a:ext cx="0" cy="0"/>
          <a:chOff x="0" y="0"/>
          <a:chExt cx="0" cy="0"/>
        </a:xfrm>
      </p:grpSpPr>
      <p:grpSp>
        <p:nvGrpSpPr>
          <p:cNvPr id="8" name="Graphic 38">
            <a:extLst>
              <a:ext uri="{FF2B5EF4-FFF2-40B4-BE49-F238E27FC236}">
                <a16:creationId xmlns:a16="http://schemas.microsoft.com/office/drawing/2014/main" id="{1F104258-7732-4A9E-98DF-F0AE92DF029C}"/>
              </a:ext>
            </a:extLst>
          </p:cNvPr>
          <p:cNvGrpSpPr/>
          <p:nvPr userDrawn="1"/>
        </p:nvGrpSpPr>
        <p:grpSpPr>
          <a:xfrm>
            <a:off x="2363971" y="-4800600"/>
            <a:ext cx="11569023" cy="12755546"/>
            <a:chOff x="3898089" y="-7927802"/>
            <a:chExt cx="19076837" cy="21034840"/>
          </a:xfrm>
        </p:grpSpPr>
        <p:sp>
          <p:nvSpPr>
            <p:cNvPr id="10" name="Freeform: Shape 9">
              <a:extLst>
                <a:ext uri="{FF2B5EF4-FFF2-40B4-BE49-F238E27FC236}">
                  <a16:creationId xmlns:a16="http://schemas.microsoft.com/office/drawing/2014/main" id="{53013346-83B1-8747-4E9B-78A45E3F9B72}"/>
                </a:ext>
              </a:extLst>
            </p:cNvPr>
            <p:cNvSpPr/>
            <p:nvPr/>
          </p:nvSpPr>
          <p:spPr>
            <a:xfrm>
              <a:off x="3898089" y="-265867"/>
              <a:ext cx="13372905" cy="13372905"/>
            </a:xfrm>
            <a:custGeom>
              <a:avLst/>
              <a:gdLst>
                <a:gd name="connsiteX0" fmla="*/ 13372905 w 13372905"/>
                <a:gd name="connsiteY0" fmla="*/ 6686453 h 13372905"/>
                <a:gd name="connsiteX1" fmla="*/ 6686452 w 13372905"/>
                <a:gd name="connsiteY1" fmla="*/ 13372905 h 13372905"/>
                <a:gd name="connsiteX2" fmla="*/ -1 w 13372905"/>
                <a:gd name="connsiteY2" fmla="*/ 6686452 h 13372905"/>
                <a:gd name="connsiteX3" fmla="*/ 6686452 w 13372905"/>
                <a:gd name="connsiteY3" fmla="*/ -1 h 13372905"/>
                <a:gd name="connsiteX4" fmla="*/ 13372905 w 13372905"/>
                <a:gd name="connsiteY4" fmla="*/ 6686453 h 13372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2905" h="13372905">
                  <a:moveTo>
                    <a:pt x="13372905" y="6686453"/>
                  </a:moveTo>
                  <a:cubicBezTo>
                    <a:pt x="13372905" y="10379278"/>
                    <a:pt x="10379278" y="13372905"/>
                    <a:pt x="6686452" y="13372905"/>
                  </a:cubicBezTo>
                  <a:cubicBezTo>
                    <a:pt x="2993626" y="13372905"/>
                    <a:pt x="-1" y="10379278"/>
                    <a:pt x="-1" y="6686452"/>
                  </a:cubicBezTo>
                  <a:cubicBezTo>
                    <a:pt x="-1" y="2993626"/>
                    <a:pt x="2993626" y="-1"/>
                    <a:pt x="6686452" y="-1"/>
                  </a:cubicBezTo>
                  <a:cubicBezTo>
                    <a:pt x="10379278" y="-1"/>
                    <a:pt x="13372905" y="2993626"/>
                    <a:pt x="13372905" y="6686453"/>
                  </a:cubicBezTo>
                  <a:close/>
                </a:path>
              </a:pathLst>
            </a:custGeom>
            <a:gradFill flip="none" rotWithShape="1">
              <a:gsLst>
                <a:gs pos="22000">
                  <a:schemeClr val="accent3"/>
                </a:gs>
                <a:gs pos="88000">
                  <a:srgbClr val="C7E634"/>
                </a:gs>
              </a:gsLst>
              <a:lin ang="8400000" scaled="0"/>
              <a:tileRect/>
            </a:gradFill>
            <a:ln w="10502"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F5CD514-47A9-83AD-F9A5-E62C1B578B4B}"/>
                </a:ext>
              </a:extLst>
            </p:cNvPr>
            <p:cNvSpPr/>
            <p:nvPr/>
          </p:nvSpPr>
          <p:spPr>
            <a:xfrm>
              <a:off x="5117073" y="-7927802"/>
              <a:ext cx="17857853" cy="17857853"/>
            </a:xfrm>
            <a:custGeom>
              <a:avLst/>
              <a:gdLst>
                <a:gd name="connsiteX0" fmla="*/ 17857852 w 17857853"/>
                <a:gd name="connsiteY0" fmla="*/ 8928927 h 17857853"/>
                <a:gd name="connsiteX1" fmla="*/ 8928926 w 17857853"/>
                <a:gd name="connsiteY1" fmla="*/ 17857854 h 17857853"/>
                <a:gd name="connsiteX2" fmla="*/ -1 w 17857853"/>
                <a:gd name="connsiteY2" fmla="*/ 8928926 h 17857853"/>
                <a:gd name="connsiteX3" fmla="*/ 8928926 w 17857853"/>
                <a:gd name="connsiteY3" fmla="*/ 0 h 17857853"/>
                <a:gd name="connsiteX4" fmla="*/ 17857852 w 17857853"/>
                <a:gd name="connsiteY4" fmla="*/ 8928927 h 17857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7853" h="17857853">
                  <a:moveTo>
                    <a:pt x="17857852" y="8928927"/>
                  </a:moveTo>
                  <a:cubicBezTo>
                    <a:pt x="17857852" y="13860236"/>
                    <a:pt x="13860236" y="17857854"/>
                    <a:pt x="8928926" y="17857854"/>
                  </a:cubicBezTo>
                  <a:cubicBezTo>
                    <a:pt x="3997616" y="17857854"/>
                    <a:pt x="-1" y="13860236"/>
                    <a:pt x="-1" y="8928926"/>
                  </a:cubicBezTo>
                  <a:cubicBezTo>
                    <a:pt x="-1" y="3997617"/>
                    <a:pt x="3997616" y="0"/>
                    <a:pt x="8928926" y="0"/>
                  </a:cubicBezTo>
                  <a:cubicBezTo>
                    <a:pt x="13860236" y="0"/>
                    <a:pt x="17857852" y="3997616"/>
                    <a:pt x="17857852" y="8928927"/>
                  </a:cubicBezTo>
                  <a:close/>
                </a:path>
              </a:pathLst>
            </a:custGeom>
            <a:gradFill>
              <a:gsLst>
                <a:gs pos="10000">
                  <a:schemeClr val="accent3"/>
                </a:gs>
                <a:gs pos="72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E67C9612-7BDD-0778-AF69-DCBD70396E61}"/>
                </a:ext>
              </a:extLst>
            </p:cNvPr>
            <p:cNvSpPr/>
            <p:nvPr/>
          </p:nvSpPr>
          <p:spPr>
            <a:xfrm>
              <a:off x="5864600" y="-4939903"/>
              <a:ext cx="11882054" cy="11882054"/>
            </a:xfrm>
            <a:custGeom>
              <a:avLst/>
              <a:gdLst>
                <a:gd name="connsiteX0" fmla="*/ 11882054 w 11882054"/>
                <a:gd name="connsiteY0" fmla="*/ 5941028 h 11882054"/>
                <a:gd name="connsiteX1" fmla="*/ 5941027 w 11882054"/>
                <a:gd name="connsiteY1" fmla="*/ 11882055 h 11882054"/>
                <a:gd name="connsiteX2" fmla="*/ -1 w 11882054"/>
                <a:gd name="connsiteY2" fmla="*/ 5941028 h 11882054"/>
                <a:gd name="connsiteX3" fmla="*/ 5941027 w 11882054"/>
                <a:gd name="connsiteY3" fmla="*/ 0 h 11882054"/>
                <a:gd name="connsiteX4" fmla="*/ 11882054 w 11882054"/>
                <a:gd name="connsiteY4" fmla="*/ 5941028 h 1188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2054" h="11882054">
                  <a:moveTo>
                    <a:pt x="11882054" y="5941028"/>
                  </a:moveTo>
                  <a:cubicBezTo>
                    <a:pt x="11882054" y="9222166"/>
                    <a:pt x="9222166" y="11882055"/>
                    <a:pt x="5941027" y="11882055"/>
                  </a:cubicBezTo>
                  <a:cubicBezTo>
                    <a:pt x="2659888" y="11882055"/>
                    <a:pt x="-1" y="9222166"/>
                    <a:pt x="-1" y="5941028"/>
                  </a:cubicBezTo>
                  <a:cubicBezTo>
                    <a:pt x="-1" y="2659889"/>
                    <a:pt x="2659888" y="0"/>
                    <a:pt x="5941027" y="0"/>
                  </a:cubicBezTo>
                  <a:cubicBezTo>
                    <a:pt x="9222165" y="0"/>
                    <a:pt x="11882054" y="2659889"/>
                    <a:pt x="11882054" y="5941028"/>
                  </a:cubicBezTo>
                  <a:close/>
                </a:path>
              </a:pathLst>
            </a:custGeom>
            <a:gradFill>
              <a:gsLst>
                <a:gs pos="10000">
                  <a:schemeClr val="accent3"/>
                </a:gs>
                <a:gs pos="67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9" name="Freeform: Shape 8">
            <a:extLst>
              <a:ext uri="{FF2B5EF4-FFF2-40B4-BE49-F238E27FC236}">
                <a16:creationId xmlns:a16="http://schemas.microsoft.com/office/drawing/2014/main" id="{B6571B33-5BE8-79B6-9FEC-38933B1A7C57}"/>
              </a:ext>
            </a:extLst>
          </p:cNvPr>
          <p:cNvSpPr/>
          <p:nvPr userDrawn="1"/>
        </p:nvSpPr>
        <p:spPr>
          <a:xfrm>
            <a:off x="-4256423" y="-4800600"/>
            <a:ext cx="20704849" cy="16459200"/>
          </a:xfrm>
          <a:custGeom>
            <a:avLst/>
            <a:gdLst>
              <a:gd name="connsiteX0" fmla="*/ 4255824 w 20704849"/>
              <a:gd name="connsiteY0" fmla="*/ 4800600 h 16459200"/>
              <a:gd name="connsiteX1" fmla="*/ 4255824 w 20704849"/>
              <a:gd name="connsiteY1" fmla="*/ 11658600 h 16459200"/>
              <a:gd name="connsiteX2" fmla="*/ 16449024 w 20704849"/>
              <a:gd name="connsiteY2" fmla="*/ 11658600 h 16459200"/>
              <a:gd name="connsiteX3" fmla="*/ 16449024 w 20704849"/>
              <a:gd name="connsiteY3" fmla="*/ 4800600 h 16459200"/>
              <a:gd name="connsiteX4" fmla="*/ 0 w 20704849"/>
              <a:gd name="connsiteY4" fmla="*/ 0 h 16459200"/>
              <a:gd name="connsiteX5" fmla="*/ 20704849 w 20704849"/>
              <a:gd name="connsiteY5" fmla="*/ 0 h 16459200"/>
              <a:gd name="connsiteX6" fmla="*/ 20704849 w 20704849"/>
              <a:gd name="connsiteY6" fmla="*/ 16459200 h 16459200"/>
              <a:gd name="connsiteX7" fmla="*/ 0 w 20704849"/>
              <a:gd name="connsiteY7" fmla="*/ 16459200 h 1645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04849" h="16459200">
                <a:moveTo>
                  <a:pt x="4255824" y="4800600"/>
                </a:moveTo>
                <a:lnTo>
                  <a:pt x="4255824" y="11658600"/>
                </a:lnTo>
                <a:lnTo>
                  <a:pt x="16449024" y="11658600"/>
                </a:lnTo>
                <a:lnTo>
                  <a:pt x="16449024" y="4800600"/>
                </a:lnTo>
                <a:close/>
                <a:moveTo>
                  <a:pt x="0" y="0"/>
                </a:moveTo>
                <a:lnTo>
                  <a:pt x="20704849" y="0"/>
                </a:lnTo>
                <a:lnTo>
                  <a:pt x="20704849" y="16459200"/>
                </a:lnTo>
                <a:lnTo>
                  <a:pt x="0" y="164592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Holder 2"/>
          <p:cNvSpPr>
            <a:spLocks noGrp="1"/>
          </p:cNvSpPr>
          <p:nvPr userDrawn="1">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rgbClr val="363A92"/>
                </a:solidFill>
                <a:latin typeface="+mj-lt"/>
                <a:cs typeface="Arial" panose="020B0604020202020204" pitchFamily="34" charset="0"/>
              </a:defRPr>
            </a:lvl1pPr>
          </a:lstStyle>
          <a:p>
            <a:r>
              <a:rPr lang="en-IE" dirty="0"/>
              <a:t>Insert quote, statistic or other point of interest here</a:t>
            </a:r>
            <a:endParaRPr dirty="0"/>
          </a:p>
        </p:txBody>
      </p:sp>
      <p:sp>
        <p:nvSpPr>
          <p:cNvPr id="6" name="Holder 6"/>
          <p:cNvSpPr>
            <a:spLocks noGrp="1"/>
          </p:cNvSpPr>
          <p:nvPr userDrawn="1">
            <p:ph type="sldNum" sz="quarter" idx="7"/>
          </p:nvPr>
        </p:nvSpPr>
        <p:spPr>
          <a:xfrm>
            <a:off x="886432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13" name="Text Placeholder 12">
            <a:extLst>
              <a:ext uri="{FF2B5EF4-FFF2-40B4-BE49-F238E27FC236}">
                <a16:creationId xmlns:a16="http://schemas.microsoft.com/office/drawing/2014/main" id="{EDB40E8B-F851-8302-389F-8C1920C37A0B}"/>
              </a:ext>
            </a:extLst>
          </p:cNvPr>
          <p:cNvSpPr>
            <a:spLocks noGrp="1"/>
          </p:cNvSpPr>
          <p:nvPr userDrawn="1">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3" name="Text Placeholder 15">
            <a:extLst>
              <a:ext uri="{FF2B5EF4-FFF2-40B4-BE49-F238E27FC236}">
                <a16:creationId xmlns:a16="http://schemas.microsoft.com/office/drawing/2014/main" id="{BC3E7CF7-4FE7-3451-0855-41EC443EFAD8}"/>
              </a:ext>
            </a:extLst>
          </p:cNvPr>
          <p:cNvSpPr>
            <a:spLocks noGrp="1"/>
          </p:cNvSpPr>
          <p:nvPr userDrawn="1">
            <p:ph type="body" sz="quarter" idx="12" hasCustomPrompt="1"/>
          </p:nvPr>
        </p:nvSpPr>
        <p:spPr>
          <a:xfrm>
            <a:off x="504470" y="609601"/>
            <a:ext cx="1012791" cy="352060"/>
          </a:xfrm>
          <a:prstGeom prst="roundRect">
            <a:avLst>
              <a:gd name="adj" fmla="val 50000"/>
            </a:avLst>
          </a:prstGeom>
          <a:solidFill>
            <a:schemeClr val="accent1"/>
          </a:solidFill>
        </p:spPr>
        <p:txBody>
          <a:bodyPr anchor="ctr"/>
          <a:lstStyle>
            <a:lvl1pPr algn="ctr">
              <a:defRPr sz="1273">
                <a:solidFill>
                  <a:schemeClr val="bg1"/>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dirty="0"/>
              <a:t>QUOTE</a:t>
            </a:r>
            <a:endParaRPr lang="en-US" dirty="0"/>
          </a:p>
        </p:txBody>
      </p:sp>
      <p:sp>
        <p:nvSpPr>
          <p:cNvPr id="7" name="Text Placeholder 12">
            <a:extLst>
              <a:ext uri="{FF2B5EF4-FFF2-40B4-BE49-F238E27FC236}">
                <a16:creationId xmlns:a16="http://schemas.microsoft.com/office/drawing/2014/main" id="{3C1665C8-0BDF-AE71-1871-C8B7FC89E35E}"/>
              </a:ext>
            </a:extLst>
          </p:cNvPr>
          <p:cNvSpPr>
            <a:spLocks noGrp="1"/>
          </p:cNvSpPr>
          <p:nvPr userDrawn="1">
            <p:ph type="body" sz="quarter" idx="13" hasCustomPrompt="1"/>
          </p:nvPr>
        </p:nvSpPr>
        <p:spPr>
          <a:xfrm>
            <a:off x="504918" y="4665359"/>
            <a:ext cx="4438181" cy="343670"/>
          </a:xfrm>
          <a:prstGeom prst="rect">
            <a:avLst/>
          </a:prstGeom>
        </p:spPr>
        <p:txBody>
          <a:bodyPr anchor="b"/>
          <a:lstStyle>
            <a:lvl1pPr algn="l">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Source</a:t>
            </a:r>
            <a:endParaRPr lang="en-US" dirty="0"/>
          </a:p>
        </p:txBody>
      </p:sp>
      <p:pic>
        <p:nvPicPr>
          <p:cNvPr id="4" name="Picture 3">
            <a:extLst>
              <a:ext uri="{FF2B5EF4-FFF2-40B4-BE49-F238E27FC236}">
                <a16:creationId xmlns:a16="http://schemas.microsoft.com/office/drawing/2014/main" id="{17EF8FB9-E4B7-3102-A32E-22B30CCEE20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32483034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6096000" y="2309208"/>
            <a:ext cx="5499108" cy="2239587"/>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Add Thank you</a:t>
            </a:r>
            <a:endParaRPr dirty="0"/>
          </a:p>
        </p:txBody>
      </p:sp>
      <p:sp>
        <p:nvSpPr>
          <p:cNvPr id="4" name="Freeform: Shape 3">
            <a:extLst>
              <a:ext uri="{FF2B5EF4-FFF2-40B4-BE49-F238E27FC236}">
                <a16:creationId xmlns:a16="http://schemas.microsoft.com/office/drawing/2014/main" id="{E1D18C04-5041-4FEA-59C4-023CD8DAE662}"/>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cxnSp>
        <p:nvCxnSpPr>
          <p:cNvPr id="6" name="Straight Connector 5">
            <a:extLst>
              <a:ext uri="{FF2B5EF4-FFF2-40B4-BE49-F238E27FC236}">
                <a16:creationId xmlns:a16="http://schemas.microsoft.com/office/drawing/2014/main" id="{4A7440D5-3706-5929-23B4-CE4A8D125E7B}"/>
              </a:ext>
            </a:extLst>
          </p:cNvPr>
          <p:cNvCxnSpPr>
            <a:cxnSpLocks/>
          </p:cNvCxnSpPr>
          <p:nvPr userDrawn="1"/>
        </p:nvCxnSpPr>
        <p:spPr>
          <a:xfrm>
            <a:off x="354000" y="5645152"/>
            <a:ext cx="11484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95178EF9-D910-FA63-3C55-FAD978D4781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5931383"/>
            <a:ext cx="12192000" cy="926617"/>
          </a:xfrm>
          <a:prstGeom prst="rect">
            <a:avLst/>
          </a:prstGeom>
        </p:spPr>
      </p:pic>
    </p:spTree>
    <p:extLst>
      <p:ext uri="{BB962C8B-B14F-4D97-AF65-F5344CB8AC3E}">
        <p14:creationId xmlns:p14="http://schemas.microsoft.com/office/powerpoint/2010/main" val="24880537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8" name="Picture 287">
            <a:extLst>
              <a:ext uri="{FF2B5EF4-FFF2-40B4-BE49-F238E27FC236}">
                <a16:creationId xmlns:a16="http://schemas.microsoft.com/office/drawing/2014/main" id="{332B9E3F-BC93-25A0-C1FD-3DFA3E4687CD}"/>
              </a:ext>
            </a:extLst>
          </p:cNvPr>
          <p:cNvPicPr>
            <a:picLocks noChangeAspect="1"/>
          </p:cNvPicPr>
          <p:nvPr userDrawn="1"/>
        </p:nvPicPr>
        <p:blipFill>
          <a:blip r:embed="rId24">
            <a:extLst>
              <a:ext uri="{96DAC541-7B7A-43D3-8B79-37D633B846F1}">
                <asvg:svgBlip xmlns:asvg="http://schemas.microsoft.com/office/drawing/2016/SVG/main" r:embed="rId25"/>
              </a:ext>
            </a:extLst>
          </a:blip>
          <a:srcRect/>
          <a:stretch/>
        </p:blipFill>
        <p:spPr>
          <a:xfrm>
            <a:off x="10702032" y="333080"/>
            <a:ext cx="985498" cy="262039"/>
          </a:xfrm>
          <a:prstGeom prst="rect">
            <a:avLst/>
          </a:prstGeom>
        </p:spPr>
      </p:pic>
      <p:sp>
        <p:nvSpPr>
          <p:cNvPr id="289" name="Title Placeholder 288">
            <a:extLst>
              <a:ext uri="{FF2B5EF4-FFF2-40B4-BE49-F238E27FC236}">
                <a16:creationId xmlns:a16="http://schemas.microsoft.com/office/drawing/2014/main" id="{D580A401-53F8-EF6C-DB1D-326643A22652}"/>
              </a:ext>
            </a:extLst>
          </p:cNvPr>
          <p:cNvSpPr>
            <a:spLocks noGrp="1"/>
          </p:cNvSpPr>
          <p:nvPr userDrawn="1">
            <p:ph type="title"/>
          </p:nvPr>
        </p:nvSpPr>
        <p:spPr>
          <a:xfrm>
            <a:off x="504469" y="471704"/>
            <a:ext cx="5591531" cy="856798"/>
          </a:xfrm>
          <a:prstGeom prst="rect">
            <a:avLst/>
          </a:prstGeom>
        </p:spPr>
        <p:txBody>
          <a:bodyPr vert="horz" lIns="0" tIns="0" rIns="0" bIns="0" rtlCol="0" anchor="ctr">
            <a:normAutofit/>
          </a:bodyPr>
          <a:lstStyle/>
          <a:p>
            <a:r>
              <a:rPr lang="en-US" dirty="0"/>
              <a:t>Page title goes here</a:t>
            </a:r>
            <a:endParaRPr lang="en-GB" dirty="0"/>
          </a:p>
        </p:txBody>
      </p:sp>
      <p:sp>
        <p:nvSpPr>
          <p:cNvPr id="290" name="Text Placeholder 289">
            <a:extLst>
              <a:ext uri="{FF2B5EF4-FFF2-40B4-BE49-F238E27FC236}">
                <a16:creationId xmlns:a16="http://schemas.microsoft.com/office/drawing/2014/main" id="{FE9BEEC8-3359-A4E6-D164-0797EBC22DAF}"/>
              </a:ext>
            </a:extLst>
          </p:cNvPr>
          <p:cNvSpPr>
            <a:spLocks noGrp="1"/>
          </p:cNvSpPr>
          <p:nvPr userDrawn="1">
            <p:ph type="body" idx="1"/>
          </p:nvPr>
        </p:nvSpPr>
        <p:spPr>
          <a:xfrm>
            <a:off x="504469" y="1572261"/>
            <a:ext cx="11182705" cy="434641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1" name="Date Placeholder 290">
            <a:extLst>
              <a:ext uri="{FF2B5EF4-FFF2-40B4-BE49-F238E27FC236}">
                <a16:creationId xmlns:a16="http://schemas.microsoft.com/office/drawing/2014/main" id="{10F94D1C-992C-8E20-F272-7F8747032356}"/>
              </a:ext>
            </a:extLst>
          </p:cNvPr>
          <p:cNvSpPr>
            <a:spLocks noGrp="1"/>
          </p:cNvSpPr>
          <p:nvPr userDrawn="1">
            <p:ph type="dt" sz="half" idx="2"/>
          </p:nvPr>
        </p:nvSpPr>
        <p:spPr>
          <a:xfrm>
            <a:off x="9753600" y="6206296"/>
            <a:ext cx="1219200" cy="360000"/>
          </a:xfrm>
          <a:prstGeom prst="rect">
            <a:avLst/>
          </a:prstGeom>
        </p:spPr>
        <p:txBody>
          <a:bodyPr vert="horz" lIns="0" tIns="0" rIns="0" bIns="0" rtlCol="0" anchor="b" anchorCtr="0"/>
          <a:lstStyle>
            <a:lvl1pPr algn="l">
              <a:defRPr sz="1200">
                <a:solidFill>
                  <a:schemeClr val="accent1"/>
                </a:solidFill>
              </a:defRPr>
            </a:lvl1pPr>
          </a:lstStyle>
          <a:p>
            <a:pPr algn="ctr"/>
            <a:r>
              <a:rPr lang="en-GB" dirty="0"/>
              <a:t>May 2025</a:t>
            </a:r>
          </a:p>
        </p:txBody>
      </p:sp>
      <p:sp>
        <p:nvSpPr>
          <p:cNvPr id="292" name="Footer Placeholder 291">
            <a:extLst>
              <a:ext uri="{FF2B5EF4-FFF2-40B4-BE49-F238E27FC236}">
                <a16:creationId xmlns:a16="http://schemas.microsoft.com/office/drawing/2014/main" id="{975D1B8B-0D5D-F878-48DB-90B36F1B457E}"/>
              </a:ext>
            </a:extLst>
          </p:cNvPr>
          <p:cNvSpPr>
            <a:spLocks noGrp="1"/>
          </p:cNvSpPr>
          <p:nvPr userDrawn="1">
            <p:ph type="ftr" sz="quarter" idx="3"/>
          </p:nvPr>
        </p:nvSpPr>
        <p:spPr>
          <a:xfrm>
            <a:off x="6096000" y="6206296"/>
            <a:ext cx="3429000" cy="360000"/>
          </a:xfrm>
          <a:prstGeom prst="rect">
            <a:avLst/>
          </a:prstGeom>
        </p:spPr>
        <p:txBody>
          <a:bodyPr vert="horz" lIns="0" tIns="0" rIns="0" bIns="0" rtlCol="0" anchor="b" anchorCtr="0"/>
          <a:lstStyle>
            <a:lvl1pPr algn="r">
              <a:defRPr sz="1200">
                <a:solidFill>
                  <a:schemeClr val="accent1"/>
                </a:solidFill>
              </a:defRPr>
            </a:lvl1pPr>
          </a:lstStyle>
          <a:p>
            <a:endParaRPr lang="en-GB" dirty="0"/>
          </a:p>
        </p:txBody>
      </p:sp>
      <p:sp>
        <p:nvSpPr>
          <p:cNvPr id="293" name="Slide Number Placeholder 292">
            <a:extLst>
              <a:ext uri="{FF2B5EF4-FFF2-40B4-BE49-F238E27FC236}">
                <a16:creationId xmlns:a16="http://schemas.microsoft.com/office/drawing/2014/main" id="{7C800FF4-D93B-AF38-B311-4DFDA3EE5636}"/>
              </a:ext>
            </a:extLst>
          </p:cNvPr>
          <p:cNvSpPr>
            <a:spLocks noGrp="1"/>
          </p:cNvSpPr>
          <p:nvPr userDrawn="1">
            <p:ph type="sldNum" sz="quarter" idx="4"/>
          </p:nvPr>
        </p:nvSpPr>
        <p:spPr>
          <a:xfrm>
            <a:off x="11049000" y="6206296"/>
            <a:ext cx="638530" cy="360000"/>
          </a:xfrm>
          <a:prstGeom prst="rect">
            <a:avLst/>
          </a:prstGeom>
        </p:spPr>
        <p:txBody>
          <a:bodyPr vert="horz" lIns="0" tIns="0" rIns="0" bIns="0" rtlCol="0" anchor="b" anchorCtr="0"/>
          <a:lstStyle>
            <a:lvl1pPr algn="r">
              <a:defRPr sz="1200">
                <a:solidFill>
                  <a:schemeClr val="accent1"/>
                </a:solidFill>
              </a:defRPr>
            </a:lvl1pPr>
          </a:lstStyle>
          <a:p>
            <a:fld id="{F4FB2FA0-B311-4FD1-A6C3-B0014DBF514B}"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77" r:id="rId2"/>
    <p:sldLayoutId id="2147483678" r:id="rId3"/>
    <p:sldLayoutId id="2147483670" r:id="rId4"/>
    <p:sldLayoutId id="2147483671" r:id="rId5"/>
    <p:sldLayoutId id="2147483672" r:id="rId6"/>
    <p:sldLayoutId id="2147483673" r:id="rId7"/>
    <p:sldLayoutId id="2147483674" r:id="rId8"/>
    <p:sldLayoutId id="2147483697" r:id="rId9"/>
    <p:sldLayoutId id="2147483686" r:id="rId10"/>
    <p:sldLayoutId id="2147483680"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8" r:id="rId22"/>
  </p:sldLayoutIdLst>
  <p:txStyles>
    <p:titleStyle>
      <a:lvl1pPr eaLnBrk="1" hangingPunct="1">
        <a:defRPr sz="3300">
          <a:solidFill>
            <a:schemeClr val="accent1"/>
          </a:solidFill>
          <a:latin typeface="+mj-lt"/>
          <a:ea typeface="+mj-ea"/>
          <a:cs typeface="+mj-cs"/>
        </a:defRPr>
      </a:lvl1pPr>
    </p:titleStyle>
    <p:bodyStyle>
      <a:lvl1pPr marL="0" eaLnBrk="1" hangingPunct="1">
        <a:defRPr sz="1450">
          <a:solidFill>
            <a:schemeClr val="accent1"/>
          </a:solidFill>
          <a:latin typeface="+mn-lt"/>
          <a:ea typeface="+mn-ea"/>
          <a:cs typeface="+mn-cs"/>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896" userDrawn="1">
          <p15:clr>
            <a:srgbClr val="F26B43"/>
          </p15:clr>
        </p15:guide>
        <p15:guide id="4" pos="2630" userDrawn="1">
          <p15:clr>
            <a:srgbClr val="F26B43"/>
          </p15:clr>
        </p15:guide>
        <p15:guide id="5" pos="3427" userDrawn="1">
          <p15:clr>
            <a:srgbClr val="F26B43"/>
          </p15:clr>
        </p15:guide>
        <p15:guide id="6" pos="318" userDrawn="1">
          <p15:clr>
            <a:srgbClr val="F26B43"/>
          </p15:clr>
        </p15:guide>
        <p15:guide id="7" pos="736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1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sdcc.submit.com/" TargetMode="External"/><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hyperlink" Target="https://eur04.safelinks.protection.outlook.com/?url=https%3A%2F%2Fsouthdublinartsoffice.cmail19.com%2Ft%2Fy-l-atdhtkd-hrulykhdtk-d%2F&amp;data=05%7C02%7CRICHIEOSULLIVAN%40SDUBLINCOCO.ie%7C6fe504fa532145e4502f08de7f785e7c%7C6a3c00c019d0492da8de95fad8fda1d4%7C0%7C0%7C639088352116162209%7CUnknown%7CTWFpbGZsb3d8eyJFbXB0eU1hcGkiOnRydWUsIlYiOiIwLjAuMDAwMCIsIlAiOiJXaW4zMiIsIkFOIjoiTWFpbCIsIldUIjoyfQ%3D%3D%7C0%7C%7C%7C&amp;sdata=M2rNTshuPwi0ig395p1NvFLHq4suiG6qdSb9VHj3yAY%3D&amp;reserved=0"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hyperlink" Target="https://sdcc.submit.com/show/130" TargetMode="External"/><Relationship Id="rId5" Type="http://schemas.openxmlformats.org/officeDocument/2006/relationships/hyperlink" Target="mailto:cbaker@sdublincoco.ie" TargetMode="External"/><Relationship Id="rId4" Type="http://schemas.openxmlformats.org/officeDocument/2006/relationships/hyperlink" Target="https://sdcc.submit.com/register"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eur04.safelinks.protection.outlook.com/?url=https%3A%2F%2Fsouthdublinartsoffice.cmail19.com%2Ft%2Fy-l-atdhtkd-hrulykhdtk-d%2F&amp;data=05%7C02%7CRICHIEOSULLIVAN%40SDUBLINCOCO.ie%7C6fe504fa532145e4502f08de7f785e7c%7C6a3c00c019d0492da8de95fad8fda1d4%7C0%7C0%7C639088352116202574%7CUnknown%7CTWFpbGZsb3d8eyJFbXB0eU1hcGkiOnRydWUsIlYiOiIwLjAuMDAwMCIsIlAiOiJXaW4zMiIsIkFOIjoiTWFpbCIsIldUIjoyfQ%3D%3D%7C0%7C%7C%7C&amp;sdata=TujiZG8C%2Fo9hH1bMiyrcE6bbzV3OlcJ9j6RKrukwkQ4%3D&amp;reserved=0" TargetMode="External"/><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hyperlink" Target="https://sdcc.submit.com/show/129" TargetMode="External"/><Relationship Id="rId4" Type="http://schemas.openxmlformats.org/officeDocument/2006/relationships/hyperlink" Target="https://sdcc.submit.com/register"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ur04.safelinks.protection.outlook.com/?url=https%3A%2F%2Fsouthdublinartsoffice.cmail19.com%2Ft%2Fy-l-atdhtkd-hrulykhdtk-d%2F&amp;data=05%7C02%7CRICHIEOSULLIVAN%40SDUBLINCOCO.ie%7C6fe504fa532145e4502f08de7f785e7c%7C6a3c00c019d0492da8de95fad8fda1d4%7C0%7C0%7C639088352116609513%7CUnknown%7CTWFpbGZsb3d8eyJFbXB0eU1hcGkiOnRydWUsIlYiOiIwLjAuMDAwMCIsIlAiOiJXaW4zMiIsIkFOIjoiTWFpbCIsIldUIjoyfQ%3D%3D%7C0%7C%7C%7C&amp;sdata=CM5RNgUN046gd8NBONWZlKfrcvU6sXf%2FOt5DARxn%2F6Y%3D&amp;reserved=0" TargetMode="External"/><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hyperlink" Target="https://eur04.safelinks.protection.outlook.com/?url=https%3A%2F%2Fsubmit.link%2F4IO&amp;data=05%7C02%7CRICHIEOSULLIVAN%40SDUBLINCOCO.ie%7C6fe504fa532145e4502f08de7f785e7c%7C6a3c00c019d0492da8de95fad8fda1d4%7C0%7C0%7C639088352116627995%7CUnknown%7CTWFpbGZsb3d8eyJFbXB0eU1hcGkiOnRydWUsIlYiOiIwLjAuMDAwMCIsIlAiOiJXaW4zMiIsIkFOIjoiTWFpbCIsIldUIjoyfQ%3D%3D%7C0%7C%7C%7C&amp;sdata=0uV92QtIZVrenUIQ%2F9XmVXFOU6b7J1e5yQdQiE48k2Y%3D&amp;reserved=0" TargetMode="External"/><Relationship Id="rId4" Type="http://schemas.openxmlformats.org/officeDocument/2006/relationships/hyperlink" Target="https://eur04.safelinks.protection.outlook.com/?url=https%3A%2F%2Fsouthdublinartsoffice.cmail19.com%2Ft%2Fy-l-atdhtkd-hrulykhdtk-h%2F&amp;data=05%7C02%7CRICHIEOSULLIVAN%40SDUBLINCOCO.ie%7C6fe504fa532145e4502f08de7f785e7c%7C6a3c00c019d0492da8de95fad8fda1d4%7C0%7C0%7C639088352116619142%7CUnknown%7CTWFpbGZsb3d8eyJFbXB0eU1hcGkiOnRydWUsIlYiOiIwLjAuMDAwMCIsIlAiOiJXaW4zMiIsIkFOIjoiTWFpbCIsIldUIjoyfQ%3D%3D%7C0%7C%7C%7C&amp;sdata=SjGStvHp3L7TJCmESwFFO75fc%2FM3qG4W345mNM6GuZ8%3D&amp;reserved=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sdcc.submit.com/"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hyperlink" Target="https://sdcc.submit.com/show/132" TargetMode="External"/><Relationship Id="rId4" Type="http://schemas.openxmlformats.org/officeDocument/2006/relationships/hyperlink" Target="https://sdcc.submit.com/registe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4" name="Image 7">
            <a:extLst>
              <a:ext uri="{FF2B5EF4-FFF2-40B4-BE49-F238E27FC236}">
                <a16:creationId xmlns:a16="http://schemas.microsoft.com/office/drawing/2014/main" id="{07482F98-2FC7-FD26-C3AB-4C18F6151EA4}"/>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0630" y="1174686"/>
            <a:ext cx="2090738" cy="858837"/>
          </a:xfrm>
          <a:prstGeom prst="rect">
            <a:avLst/>
          </a:prstGeom>
          <a:noFill/>
          <a:extLst>
            <a:ext uri="{909E8E84-426E-40DD-AFC4-6F175D3DCCD1}">
              <a14:hiddenFill xmlns:a14="http://schemas.microsoft.com/office/drawing/2010/main">
                <a:solidFill>
                  <a:srgbClr val="FFFFFF"/>
                </a:solidFill>
              </a14:hiddenFill>
            </a:ext>
          </a:extLst>
        </p:spPr>
      </p:pic>
      <p:pic>
        <p:nvPicPr>
          <p:cNvPr id="3093" name="Image 8">
            <a:extLst>
              <a:ext uri="{FF2B5EF4-FFF2-40B4-BE49-F238E27FC236}">
                <a16:creationId xmlns:a16="http://schemas.microsoft.com/office/drawing/2014/main" id="{E20A11ED-55EF-0A59-8097-07AF248B04CC}"/>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0555" y="2344482"/>
            <a:ext cx="750888" cy="9175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23">
            <a:extLst>
              <a:ext uri="{FF2B5EF4-FFF2-40B4-BE49-F238E27FC236}">
                <a16:creationId xmlns:a16="http://schemas.microsoft.com/office/drawing/2014/main" id="{87CBC0B9-5382-BCF8-1F84-CE69DDACD83D}"/>
              </a:ext>
            </a:extLst>
          </p:cNvPr>
          <p:cNvSpPr>
            <a:spLocks noChangeArrowheads="1"/>
          </p:cNvSpPr>
          <p:nvPr/>
        </p:nvSpPr>
        <p:spPr bwMode="auto">
          <a:xfrm>
            <a:off x="3050134" y="620688"/>
            <a:ext cx="6091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SDCC Sans" pitchFamily="2" charset="0"/>
                <a:cs typeface="SDCC Sans" pitchFamily="2" charset="0"/>
              </a:rPr>
              <a:t>COMHAIRLE CONTAE ÁTHA CLIATH THEAS SOUTH DUBLIN COUNTY COUNCIL</a:t>
            </a:r>
            <a:endParaRPr kumimoji="0" lang="en-IE" altLang="en-US"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IE"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24">
            <a:extLst>
              <a:ext uri="{FF2B5EF4-FFF2-40B4-BE49-F238E27FC236}">
                <a16:creationId xmlns:a16="http://schemas.microsoft.com/office/drawing/2014/main" id="{15B5AC74-12B7-0ECF-100E-95E242DA0F66}"/>
              </a:ext>
            </a:extLst>
          </p:cNvPr>
          <p:cNvSpPr>
            <a:spLocks noChangeArrowheads="1"/>
          </p:cNvSpPr>
          <p:nvPr/>
        </p:nvSpPr>
        <p:spPr bwMode="auto">
          <a:xfrm>
            <a:off x="9867386" y="1373907"/>
            <a:ext cx="184731"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Arial" panose="020B0604020202020204" pitchFamily="34" charset="0"/>
                <a:ea typeface="SDCC Sans" pitchFamily="2" charset="0"/>
                <a:cs typeface="SDCC Sans"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Box 20">
            <a:extLst>
              <a:ext uri="{FF2B5EF4-FFF2-40B4-BE49-F238E27FC236}">
                <a16:creationId xmlns:a16="http://schemas.microsoft.com/office/drawing/2014/main" id="{74A289AB-57D9-9ED6-3331-09E1DFE75822}"/>
              </a:ext>
            </a:extLst>
          </p:cNvPr>
          <p:cNvSpPr txBox="1"/>
          <p:nvPr/>
        </p:nvSpPr>
        <p:spPr>
          <a:xfrm>
            <a:off x="2927648" y="3573016"/>
            <a:ext cx="6624736" cy="2308324"/>
          </a:xfrm>
          <a:prstGeom prst="rect">
            <a:avLst/>
          </a:prstGeom>
          <a:noFill/>
        </p:spPr>
        <p:txBody>
          <a:bodyPr wrap="square" rtlCol="0">
            <a:spAutoFit/>
          </a:bodyPr>
          <a:lstStyle/>
          <a:p>
            <a:pPr algn="ctr"/>
            <a:r>
              <a:rPr lang="en-US" sz="1800" b="1" u="sng" dirty="0"/>
              <a:t>MEETING OF </a:t>
            </a:r>
            <a:r>
              <a:rPr lang="en-IE" sz="1800" b="1" u="sng" dirty="0"/>
              <a:t>Lucan/Palmerstown/North Clondalkin Area Committee Meeting</a:t>
            </a:r>
            <a:endParaRPr lang="en-IE" sz="1800" dirty="0"/>
          </a:p>
          <a:p>
            <a:pPr algn="ctr"/>
            <a:endParaRPr lang="en-IE" dirty="0"/>
          </a:p>
          <a:p>
            <a:pPr algn="ctr"/>
            <a:r>
              <a:rPr lang="en-US" sz="1800" b="1" u="sng" dirty="0"/>
              <a:t>24 March 2026</a:t>
            </a:r>
          </a:p>
          <a:p>
            <a:pPr algn="ctr"/>
            <a:endParaRPr lang="en-US" sz="1800" b="1" u="sng" dirty="0"/>
          </a:p>
          <a:p>
            <a:pPr algn="ctr"/>
            <a:r>
              <a:rPr lang="en-US" sz="1800" b="1" u="sng" dirty="0"/>
              <a:t>HEADED ITEM </a:t>
            </a:r>
            <a:endParaRPr lang="en-IE" sz="1800" dirty="0"/>
          </a:p>
          <a:p>
            <a:pPr algn="ctr"/>
            <a:endParaRPr lang="en-US" sz="1800" b="1" u="sng" dirty="0"/>
          </a:p>
          <a:p>
            <a:pPr algn="ctr"/>
            <a:r>
              <a:rPr lang="en-US" sz="1800" b="1" u="sng" dirty="0"/>
              <a:t>Arts </a:t>
            </a:r>
            <a:r>
              <a:rPr lang="en-US" sz="1800" b="1" u="sng" dirty="0" err="1"/>
              <a:t>Programme</a:t>
            </a:r>
            <a:r>
              <a:rPr lang="en-US" sz="1800" b="1" u="sng" dirty="0"/>
              <a:t> Update</a:t>
            </a:r>
            <a:endParaRPr lang="en-IE" dirty="0"/>
          </a:p>
        </p:txBody>
      </p:sp>
    </p:spTree>
    <p:extLst>
      <p:ext uri="{BB962C8B-B14F-4D97-AF65-F5344CB8AC3E}">
        <p14:creationId xmlns:p14="http://schemas.microsoft.com/office/powerpoint/2010/main" val="3409426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988A62-34D2-BA2F-EDF0-1C9ABC4C5CCB}"/>
              </a:ext>
            </a:extLst>
          </p:cNvPr>
          <p:cNvSpPr>
            <a:spLocks noGrp="1"/>
          </p:cNvSpPr>
          <p:nvPr>
            <p:ph type="ctrTitle"/>
          </p:nvPr>
        </p:nvSpPr>
        <p:spPr>
          <a:xfrm>
            <a:off x="6096000" y="2869104"/>
            <a:ext cx="5499108" cy="1119794"/>
          </a:xfrm>
        </p:spPr>
        <p:txBody>
          <a:bodyPr/>
          <a:lstStyle/>
          <a:p>
            <a:r>
              <a:rPr lang="en-GB" dirty="0"/>
              <a:t>Thank you</a:t>
            </a:r>
          </a:p>
        </p:txBody>
      </p:sp>
    </p:spTree>
    <p:extLst>
      <p:ext uri="{BB962C8B-B14F-4D97-AF65-F5344CB8AC3E}">
        <p14:creationId xmlns:p14="http://schemas.microsoft.com/office/powerpoint/2010/main" val="2377547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241BB-59EA-A1A3-46CF-4A5994096217}"/>
              </a:ext>
            </a:extLst>
          </p:cNvPr>
          <p:cNvSpPr>
            <a:spLocks noGrp="1"/>
          </p:cNvSpPr>
          <p:nvPr>
            <p:ph type="ctrTitle"/>
          </p:nvPr>
        </p:nvSpPr>
        <p:spPr>
          <a:xfrm>
            <a:off x="4894609" y="1189414"/>
            <a:ext cx="6700065" cy="4479175"/>
          </a:xfrm>
        </p:spPr>
        <p:txBody>
          <a:bodyPr/>
          <a:lstStyle/>
          <a:p>
            <a:r>
              <a:rPr lang="en-US" dirty="0"/>
              <a:t>SDCC </a:t>
            </a:r>
            <a:br>
              <a:rPr lang="en-US" dirty="0"/>
            </a:br>
            <a:r>
              <a:rPr lang="en-US" dirty="0"/>
              <a:t>Arts Office March</a:t>
            </a:r>
            <a:br>
              <a:rPr lang="en-US" dirty="0"/>
            </a:br>
            <a:r>
              <a:rPr lang="en-US" dirty="0"/>
              <a:t>ACM Report</a:t>
            </a:r>
          </a:p>
        </p:txBody>
      </p:sp>
      <p:sp>
        <p:nvSpPr>
          <p:cNvPr id="3" name="Text Placeholder 2">
            <a:extLst>
              <a:ext uri="{FF2B5EF4-FFF2-40B4-BE49-F238E27FC236}">
                <a16:creationId xmlns:a16="http://schemas.microsoft.com/office/drawing/2014/main" id="{86033DE9-FC18-E1FB-2675-20D9FBCB756C}"/>
              </a:ext>
            </a:extLst>
          </p:cNvPr>
          <p:cNvSpPr>
            <a:spLocks noGrp="1"/>
          </p:cNvSpPr>
          <p:nvPr>
            <p:ph type="body" sz="quarter" idx="10"/>
          </p:nvPr>
        </p:nvSpPr>
        <p:spPr/>
        <p:txBody>
          <a:bodyPr>
            <a:normAutofit/>
          </a:bodyPr>
          <a:lstStyle/>
          <a:p>
            <a:r>
              <a:rPr lang="en-US" dirty="0"/>
              <a:t>Created by</a:t>
            </a:r>
            <a:br>
              <a:rPr lang="en-US" dirty="0"/>
            </a:br>
            <a:r>
              <a:rPr lang="en-US" dirty="0"/>
              <a:t>Arts Office</a:t>
            </a:r>
          </a:p>
        </p:txBody>
      </p:sp>
      <p:sp>
        <p:nvSpPr>
          <p:cNvPr id="4" name="Text Placeholder 3">
            <a:extLst>
              <a:ext uri="{FF2B5EF4-FFF2-40B4-BE49-F238E27FC236}">
                <a16:creationId xmlns:a16="http://schemas.microsoft.com/office/drawing/2014/main" id="{0D97371B-86FF-CF4D-6BCE-AD0FE91F864C}"/>
              </a:ext>
            </a:extLst>
          </p:cNvPr>
          <p:cNvSpPr>
            <a:spLocks noGrp="1"/>
          </p:cNvSpPr>
          <p:nvPr>
            <p:ph type="body" sz="quarter" idx="11"/>
          </p:nvPr>
        </p:nvSpPr>
        <p:spPr/>
        <p:txBody>
          <a:bodyPr>
            <a:normAutofit/>
          </a:bodyPr>
          <a:lstStyle/>
          <a:p>
            <a:r>
              <a:rPr lang="en-US" dirty="0"/>
              <a:t>Presented by</a:t>
            </a:r>
            <a:br>
              <a:rPr lang="en-US" dirty="0"/>
            </a:br>
            <a:r>
              <a:rPr lang="en-US" dirty="0"/>
              <a:t>Gerry Horan</a:t>
            </a:r>
          </a:p>
        </p:txBody>
      </p:sp>
      <p:sp>
        <p:nvSpPr>
          <p:cNvPr id="6" name="Date Placeholder 5">
            <a:extLst>
              <a:ext uri="{FF2B5EF4-FFF2-40B4-BE49-F238E27FC236}">
                <a16:creationId xmlns:a16="http://schemas.microsoft.com/office/drawing/2014/main" id="{241CC73E-20C9-2029-3F14-55629BD99A8A}"/>
              </a:ext>
            </a:extLst>
          </p:cNvPr>
          <p:cNvSpPr>
            <a:spLocks noGrp="1"/>
          </p:cNvSpPr>
          <p:nvPr>
            <p:ph type="dt" sz="half" idx="13"/>
          </p:nvPr>
        </p:nvSpPr>
        <p:spPr>
          <a:xfrm>
            <a:off x="319626" y="6206296"/>
            <a:ext cx="1167862" cy="360000"/>
          </a:xfrm>
        </p:spPr>
        <p:txBody>
          <a:bodyPr/>
          <a:lstStyle/>
          <a:p>
            <a:pPr algn="ctr"/>
            <a:r>
              <a:rPr lang="en-GB" dirty="0"/>
              <a:t>march 2026</a:t>
            </a:r>
          </a:p>
        </p:txBody>
      </p:sp>
    </p:spTree>
    <p:extLst>
      <p:ext uri="{BB962C8B-B14F-4D97-AF65-F5344CB8AC3E}">
        <p14:creationId xmlns:p14="http://schemas.microsoft.com/office/powerpoint/2010/main" val="193055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C0CD9-39DD-1206-A4BD-D30346FFF50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F3D774C-FE59-2ACC-4EE1-2BBC7AAFBF12}"/>
              </a:ext>
            </a:extLst>
          </p:cNvPr>
          <p:cNvSpPr>
            <a:spLocks noGrp="1"/>
          </p:cNvSpPr>
          <p:nvPr>
            <p:ph type="title"/>
          </p:nvPr>
        </p:nvSpPr>
        <p:spPr>
          <a:xfrm>
            <a:off x="504470" y="648687"/>
            <a:ext cx="10729192" cy="1036111"/>
          </a:xfrm>
        </p:spPr>
        <p:txBody>
          <a:bodyPr anchor="ctr">
            <a:normAutofit/>
          </a:bodyPr>
          <a:lstStyle/>
          <a:p>
            <a:pPr rtl="0">
              <a:lnSpc>
                <a:spcPct val="90000"/>
              </a:lnSpc>
            </a:pPr>
            <a:r>
              <a:rPr lang="en-GB" sz="3000" dirty="0"/>
              <a:t>SDCC Arts Office Bursary Programme 2026 Now Open</a:t>
            </a:r>
            <a:endParaRPr lang="en-IE" sz="3000" dirty="0"/>
          </a:p>
        </p:txBody>
      </p:sp>
      <p:sp>
        <p:nvSpPr>
          <p:cNvPr id="7" name="Text Placeholder 6">
            <a:extLst>
              <a:ext uri="{FF2B5EF4-FFF2-40B4-BE49-F238E27FC236}">
                <a16:creationId xmlns:a16="http://schemas.microsoft.com/office/drawing/2014/main" id="{71491E5F-6CFD-79EA-9DA1-53560A1F190A}"/>
              </a:ext>
            </a:extLst>
          </p:cNvPr>
          <p:cNvSpPr>
            <a:spLocks noGrp="1"/>
          </p:cNvSpPr>
          <p:nvPr>
            <p:ph type="body" idx="1"/>
          </p:nvPr>
        </p:nvSpPr>
        <p:spPr>
          <a:xfrm>
            <a:off x="504470" y="1628800"/>
            <a:ext cx="10272050" cy="4364489"/>
          </a:xfrm>
        </p:spPr>
        <p:txBody>
          <a:bodyPr>
            <a:noAutofit/>
          </a:bodyPr>
          <a:lstStyle/>
          <a:p>
            <a:pPr lvl="0" algn="l" rtl="0" eaLnBrk="0" fontAlgn="base" hangingPunct="0">
              <a:spcBef>
                <a:spcPct val="0"/>
              </a:spcBef>
              <a:spcAft>
                <a:spcPct val="0"/>
              </a:spcAft>
            </a:pPr>
            <a:endParaRPr lang="en-IE" altLang="en-US" sz="2000" dirty="0">
              <a:latin typeface="Aptos" panose="020B0004020202020204" pitchFamily="34" charset="0"/>
              <a:ea typeface="Aptos" panose="020B0004020202020204" pitchFamily="34" charset="0"/>
              <a:cs typeface="Times New Roman" panose="02020603050405020304" pitchFamily="18" charset="0"/>
            </a:endParaRPr>
          </a:p>
          <a:p>
            <a:pPr lvl="0" algn="l" rtl="0" eaLnBrk="0" fontAlgn="base" hangingPunct="0">
              <a:spcBef>
                <a:spcPct val="0"/>
              </a:spcBef>
              <a:spcAft>
                <a:spcPct val="0"/>
              </a:spcAft>
            </a:pPr>
            <a:r>
              <a:rPr lang="en-IE" sz="2800" dirty="0"/>
              <a:t>Applications are now invited for the South Dublin County Council Artist Bursary Programme 2026, offering a range of funding opportunities to support artists and young musicians. The programme also introduces two new Equality, Diversity and Inclusion (EDI) bursaries, expanding supports for under-represented artists. </a:t>
            </a:r>
          </a:p>
          <a:p>
            <a:pPr lvl="0" algn="l" rtl="0" eaLnBrk="0" fontAlgn="base" hangingPunct="0">
              <a:spcBef>
                <a:spcPct val="0"/>
              </a:spcBef>
              <a:spcAft>
                <a:spcPct val="0"/>
              </a:spcAft>
            </a:pPr>
            <a:endParaRPr lang="en-IE" altLang="en-US" sz="2800" dirty="0">
              <a:latin typeface="Aptos" panose="020B0004020202020204" pitchFamily="34" charset="0"/>
              <a:ea typeface="Aptos" panose="020B0004020202020204" pitchFamily="34" charset="0"/>
              <a:cs typeface="Times New Roman" panose="02020603050405020304" pitchFamily="18" charset="0"/>
            </a:endParaRPr>
          </a:p>
          <a:p>
            <a:pPr lvl="0" algn="l" rtl="0" eaLnBrk="0" fontAlgn="base" hangingPunct="0">
              <a:spcBef>
                <a:spcPct val="0"/>
              </a:spcBef>
              <a:spcAft>
                <a:spcPct val="0"/>
              </a:spcAft>
            </a:pPr>
            <a:r>
              <a:rPr lang="en-IE" altLang="en-US" sz="2800" dirty="0">
                <a:latin typeface="Aptos" panose="020B0004020202020204" pitchFamily="34" charset="0"/>
                <a:ea typeface="Aptos" panose="020B0004020202020204" pitchFamily="34" charset="0"/>
                <a:cs typeface="Times New Roman" panose="02020603050405020304" pitchFamily="18" charset="0"/>
              </a:rPr>
              <a:t>Applications can be made on SDCC’s Submit Portal:</a:t>
            </a:r>
          </a:p>
          <a:p>
            <a:pPr lvl="0" algn="l" rtl="0" eaLnBrk="0" fontAlgn="base" hangingPunct="0">
              <a:spcBef>
                <a:spcPct val="0"/>
              </a:spcBef>
              <a:spcAft>
                <a:spcPct val="0"/>
              </a:spcAft>
            </a:pPr>
            <a:r>
              <a:rPr lang="en-IE" sz="2800" dirty="0">
                <a:hlinkClick r:id="rId3">
                  <a:extLst>
                    <a:ext uri="{A12FA001-AC4F-418D-AE19-62706E023703}">
                      <ahyp:hlinkClr xmlns:ahyp="http://schemas.microsoft.com/office/drawing/2018/hyperlinkcolor" val="tx"/>
                    </a:ext>
                  </a:extLst>
                </a:hlinkClick>
              </a:rPr>
              <a:t>SDCC – Submit</a:t>
            </a:r>
            <a:r>
              <a:rPr lang="en-IE" sz="2800" dirty="0"/>
              <a:t> </a:t>
            </a:r>
            <a:r>
              <a:rPr lang="en-IE" altLang="en-US" sz="2800" dirty="0">
                <a:latin typeface="Aptos" panose="020B0004020202020204" pitchFamily="34" charset="0"/>
                <a:ea typeface="Aptos" panose="020B0004020202020204" pitchFamily="34" charset="0"/>
                <a:cs typeface="Times New Roman" panose="02020603050405020304" pitchFamily="18" charset="0"/>
              </a:rPr>
              <a:t> </a:t>
            </a:r>
          </a:p>
          <a:p>
            <a:endParaRPr lang="en-IE" sz="1350" i="1" dirty="0"/>
          </a:p>
        </p:txBody>
      </p:sp>
    </p:spTree>
    <p:extLst>
      <p:ext uri="{BB962C8B-B14F-4D97-AF65-F5344CB8AC3E}">
        <p14:creationId xmlns:p14="http://schemas.microsoft.com/office/powerpoint/2010/main" val="1634708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C0CD9-39DD-1206-A4BD-D30346FFF50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F3D774C-FE59-2ACC-4EE1-2BBC7AAFBF12}"/>
              </a:ext>
            </a:extLst>
          </p:cNvPr>
          <p:cNvSpPr>
            <a:spLocks noGrp="1"/>
          </p:cNvSpPr>
          <p:nvPr>
            <p:ph type="title"/>
          </p:nvPr>
        </p:nvSpPr>
        <p:spPr>
          <a:xfrm>
            <a:off x="504470" y="692696"/>
            <a:ext cx="10128034" cy="936104"/>
          </a:xfrm>
        </p:spPr>
        <p:txBody>
          <a:bodyPr anchor="ctr">
            <a:normAutofit fontScale="90000"/>
          </a:bodyPr>
          <a:lstStyle/>
          <a:p>
            <a:pPr>
              <a:lnSpc>
                <a:spcPct val="90000"/>
              </a:lnSpc>
            </a:pPr>
            <a:r>
              <a:rPr lang="en-GB" sz="3000" dirty="0"/>
              <a:t>Annette Halpin Memorial Award for Young Musicians</a:t>
            </a:r>
            <a:br>
              <a:rPr lang="en-GB" sz="3000" dirty="0"/>
            </a:br>
            <a:r>
              <a:rPr lang="en-GB" sz="2000" dirty="0"/>
              <a:t>Closing Date: 3 April 2026</a:t>
            </a:r>
            <a:br>
              <a:rPr lang="en-GB" sz="3000" dirty="0"/>
            </a:br>
            <a:endParaRPr lang="en-IE" sz="3000" dirty="0"/>
          </a:p>
        </p:txBody>
      </p:sp>
      <p:sp>
        <p:nvSpPr>
          <p:cNvPr id="7" name="Text Placeholder 6">
            <a:extLst>
              <a:ext uri="{FF2B5EF4-FFF2-40B4-BE49-F238E27FC236}">
                <a16:creationId xmlns:a16="http://schemas.microsoft.com/office/drawing/2014/main" id="{71491E5F-6CFD-79EA-9DA1-53560A1F190A}"/>
              </a:ext>
            </a:extLst>
          </p:cNvPr>
          <p:cNvSpPr>
            <a:spLocks noGrp="1"/>
          </p:cNvSpPr>
          <p:nvPr>
            <p:ph type="body" idx="1"/>
          </p:nvPr>
        </p:nvSpPr>
        <p:spPr>
          <a:xfrm>
            <a:off x="504470" y="1430615"/>
            <a:ext cx="10416066" cy="5166737"/>
          </a:xfrm>
        </p:spPr>
        <p:txBody>
          <a:bodyPr>
            <a:noAutofit/>
          </a:bodyPr>
          <a:lstStyle/>
          <a:p>
            <a:r>
              <a:rPr lang="en-IE" dirty="0"/>
              <a:t>The Annette Halpin Memorial Award supports young musicians aged 12–25 living in the South Dublin County Council administrative area. Funded by South Dublin County Council and the Halpin Family, the award celebrates the legacy of Annette Halpin, a Tallaght singer-songwriter and community activist.</a:t>
            </a:r>
          </a:p>
          <a:p>
            <a:r>
              <a:rPr lang="en-IE" dirty="0"/>
              <a:t>Applicants can apply for up to </a:t>
            </a:r>
            <a:r>
              <a:rPr lang="en-IE" b="1" dirty="0"/>
              <a:t>€1,000 </a:t>
            </a:r>
            <a:r>
              <a:rPr lang="en-IE" dirty="0"/>
              <a:t>to support:</a:t>
            </a:r>
          </a:p>
          <a:p>
            <a:pPr marL="285750" lvl="0" indent="-285750">
              <a:buFont typeface="Arial" panose="020B0604020202020204" pitchFamily="34" charset="0"/>
              <a:buChar char="•"/>
            </a:pPr>
            <a:r>
              <a:rPr lang="en-IE" dirty="0"/>
              <a:t>Music lessons</a:t>
            </a:r>
          </a:p>
          <a:p>
            <a:pPr marL="285750" lvl="0" indent="-285750">
              <a:buFont typeface="Arial" panose="020B0604020202020204" pitchFamily="34" charset="0"/>
              <a:buChar char="•"/>
            </a:pPr>
            <a:r>
              <a:rPr lang="en-IE" dirty="0"/>
              <a:t>Instruments</a:t>
            </a:r>
          </a:p>
          <a:p>
            <a:pPr marL="285750" lvl="0" indent="-285750">
              <a:buFont typeface="Arial" panose="020B0604020202020204" pitchFamily="34" charset="0"/>
              <a:buChar char="•"/>
            </a:pPr>
            <a:r>
              <a:rPr lang="en-IE" dirty="0"/>
              <a:t>Masterclasses</a:t>
            </a:r>
          </a:p>
          <a:p>
            <a:pPr marL="285750" lvl="0" indent="-285750">
              <a:buFont typeface="Arial" panose="020B0604020202020204" pitchFamily="34" charset="0"/>
              <a:buChar char="•"/>
            </a:pPr>
            <a:r>
              <a:rPr lang="en-IE" dirty="0"/>
              <a:t>Music equipment</a:t>
            </a:r>
          </a:p>
          <a:p>
            <a:pPr marL="285750" lvl="0" indent="-285750">
              <a:buFont typeface="Arial" panose="020B0604020202020204" pitchFamily="34" charset="0"/>
              <a:buChar char="•"/>
            </a:pPr>
            <a:r>
              <a:rPr lang="en-IE" dirty="0"/>
              <a:t>Rehearsal costs</a:t>
            </a:r>
          </a:p>
          <a:p>
            <a:pPr marL="285750" lvl="0" indent="-285750">
              <a:buFont typeface="Arial" panose="020B0604020202020204" pitchFamily="34" charset="0"/>
              <a:buChar char="•"/>
            </a:pPr>
            <a:r>
              <a:rPr lang="en-IE" dirty="0"/>
              <a:t>Recording costs</a:t>
            </a:r>
          </a:p>
          <a:p>
            <a:r>
              <a:rPr lang="en-IE" dirty="0"/>
              <a:t>Successful applicants will also have access to a recording session at CONTACT Studio with SDCC Arts Office graduate sound engineer Bryan Jardim Fleming.</a:t>
            </a:r>
          </a:p>
          <a:p>
            <a:r>
              <a:rPr lang="en-IE" b="1" dirty="0"/>
              <a:t>Applications must be submitted online via </a:t>
            </a:r>
            <a:r>
              <a:rPr lang="en-IE" b="1" u="sng" dirty="0">
                <a:hlinkClick r:id="rId3" tooltip="Original URL: https://southdublinartsoffice.cmail19.com/t/y-l-atdhtkd-hrulykhdtk-d/. Click or tap if you trust this link."/>
              </a:rPr>
              <a:t>sdcc.submit.com</a:t>
            </a:r>
            <a:br>
              <a:rPr lang="en-IE" b="1" dirty="0"/>
            </a:br>
            <a:r>
              <a:rPr lang="en-GB" b="1" dirty="0"/>
              <a:t>Register to apply: </a:t>
            </a:r>
            <a:r>
              <a:rPr lang="en-GB" b="1" u="sng" dirty="0">
                <a:hlinkClick r:id="rId4"/>
              </a:rPr>
              <a:t>https://sdcc.submit.com/register</a:t>
            </a:r>
            <a:br>
              <a:rPr lang="en-GB" u="sng" dirty="0"/>
            </a:br>
            <a:r>
              <a:rPr lang="en-GB" b="1" dirty="0"/>
              <a:t>For queries contact </a:t>
            </a:r>
            <a:r>
              <a:rPr lang="en-GB" dirty="0"/>
              <a:t>Chris Baker </a:t>
            </a:r>
            <a:r>
              <a:rPr lang="en-GB" u="sng" dirty="0">
                <a:hlinkClick r:id="rId5"/>
              </a:rPr>
              <a:t>cbaker@sdublincoco.ie</a:t>
            </a:r>
            <a:endParaRPr lang="en-GB" dirty="0"/>
          </a:p>
          <a:p>
            <a:r>
              <a:rPr lang="en-GB" b="1" dirty="0"/>
              <a:t>Apply Now</a:t>
            </a:r>
            <a:r>
              <a:rPr lang="en-GB" dirty="0"/>
              <a:t>:  </a:t>
            </a:r>
            <a:r>
              <a:rPr lang="en-GB" u="sng" dirty="0">
                <a:hlinkClick r:id="rId6"/>
              </a:rPr>
              <a:t>https://submit.link/4Hn</a:t>
            </a:r>
            <a:endParaRPr lang="en-GB" dirty="0"/>
          </a:p>
          <a:p>
            <a:br>
              <a:rPr lang="en-IE" b="1" dirty="0"/>
            </a:br>
            <a:endParaRPr lang="en-IE" sz="1350" i="1" dirty="0"/>
          </a:p>
        </p:txBody>
      </p:sp>
    </p:spTree>
    <p:extLst>
      <p:ext uri="{BB962C8B-B14F-4D97-AF65-F5344CB8AC3E}">
        <p14:creationId xmlns:p14="http://schemas.microsoft.com/office/powerpoint/2010/main" val="749583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1BB0F-A06C-50D4-59C3-EB1B554E18B9}"/>
              </a:ext>
            </a:extLst>
          </p:cNvPr>
          <p:cNvSpPr>
            <a:spLocks noGrp="1"/>
          </p:cNvSpPr>
          <p:nvPr>
            <p:ph type="title"/>
          </p:nvPr>
        </p:nvSpPr>
        <p:spPr>
          <a:xfrm>
            <a:off x="504470" y="746860"/>
            <a:ext cx="7967793" cy="856798"/>
          </a:xfrm>
        </p:spPr>
        <p:txBody>
          <a:bodyPr>
            <a:normAutofit fontScale="90000"/>
          </a:bodyPr>
          <a:lstStyle/>
          <a:p>
            <a:r>
              <a:rPr lang="en-IE" b="1" dirty="0"/>
              <a:t>SDCC Individual Artist Bursary Award 2026</a:t>
            </a:r>
            <a:br>
              <a:rPr lang="en-IE" b="1" dirty="0"/>
            </a:br>
            <a:r>
              <a:rPr lang="en-IE" sz="2200" b="1" dirty="0"/>
              <a:t>Closing Date: 10th April 2026</a:t>
            </a:r>
            <a:br>
              <a:rPr lang="en-IE" dirty="0"/>
            </a:br>
            <a:endParaRPr lang="en-IE" dirty="0"/>
          </a:p>
        </p:txBody>
      </p:sp>
      <p:sp>
        <p:nvSpPr>
          <p:cNvPr id="3" name="Text Placeholder 2">
            <a:extLst>
              <a:ext uri="{FF2B5EF4-FFF2-40B4-BE49-F238E27FC236}">
                <a16:creationId xmlns:a16="http://schemas.microsoft.com/office/drawing/2014/main" id="{A05EDDC2-BB4B-7684-A1CB-A46B29CC039B}"/>
              </a:ext>
            </a:extLst>
          </p:cNvPr>
          <p:cNvSpPr>
            <a:spLocks noGrp="1"/>
          </p:cNvSpPr>
          <p:nvPr>
            <p:ph type="body" idx="1"/>
          </p:nvPr>
        </p:nvSpPr>
        <p:spPr>
          <a:xfrm>
            <a:off x="504470" y="1412776"/>
            <a:ext cx="11136146" cy="5112568"/>
          </a:xfrm>
        </p:spPr>
        <p:txBody>
          <a:bodyPr>
            <a:normAutofit fontScale="92500" lnSpcReduction="20000"/>
          </a:bodyPr>
          <a:lstStyle/>
          <a:p>
            <a:br>
              <a:rPr lang="en-IE" sz="2000" b="1" dirty="0"/>
            </a:br>
            <a:r>
              <a:rPr lang="en-IE" sz="2000" dirty="0"/>
              <a:t>South Dublin County Council Arts Office invites applications from practising artists (18+) living in South Dublin County for bursaries of up to €5,000 to support professional development.</a:t>
            </a:r>
          </a:p>
          <a:p>
            <a:endParaRPr lang="en-IE" sz="2000" dirty="0"/>
          </a:p>
          <a:p>
            <a:r>
              <a:rPr lang="en-IE" sz="2000" dirty="0"/>
              <a:t>The bursary supports artists at all career stages and aims to strengthen the local arts sector and expand cultural capacity in South Dublin.</a:t>
            </a:r>
          </a:p>
          <a:p>
            <a:endParaRPr lang="en-IE" sz="2000" dirty="0"/>
          </a:p>
          <a:p>
            <a:r>
              <a:rPr lang="en-IE" sz="2000" dirty="0"/>
              <a:t>Eligible artforms include:</a:t>
            </a:r>
            <a:br>
              <a:rPr lang="en-IE" sz="2000" dirty="0"/>
            </a:br>
            <a:r>
              <a:rPr lang="en-IE" sz="2000" dirty="0"/>
              <a:t>Architecture, Circus, Dance, Experimental Film, Literature, Music, Opera, Street Arts, Theatre, Traditional Arts, and Visual Art.</a:t>
            </a:r>
          </a:p>
          <a:p>
            <a:endParaRPr lang="en-IE" sz="2000" dirty="0"/>
          </a:p>
          <a:p>
            <a:r>
              <a:rPr lang="en-IE" sz="1900" b="1" dirty="0"/>
              <a:t>Applications must be submitted online via </a:t>
            </a:r>
            <a:r>
              <a:rPr lang="en-IE" sz="2000" b="1" u="sng" dirty="0">
                <a:hlinkClick r:id="rId3" tooltip="Original URL: https://southdublinartsoffice.cmail19.com/t/y-l-atdhtkd-hrulykhdtk-d/. Click or tap if you trust this link."/>
              </a:rPr>
              <a:t>sdcc.submit.com</a:t>
            </a:r>
            <a:br>
              <a:rPr lang="en-IE" sz="2000" b="1" dirty="0"/>
            </a:br>
            <a:r>
              <a:rPr lang="en-IE" sz="1900" b="1" dirty="0"/>
              <a:t>Register to apply: </a:t>
            </a:r>
            <a:r>
              <a:rPr lang="en-IE" sz="1900" b="1" u="sng" dirty="0">
                <a:hlinkClick r:id="rId4"/>
              </a:rPr>
              <a:t>https://sdcc.submit.com/register</a:t>
            </a:r>
            <a:endParaRPr lang="en-IE" sz="1900" dirty="0"/>
          </a:p>
          <a:p>
            <a:r>
              <a:rPr lang="en-IE" sz="1900" b="1" dirty="0"/>
              <a:t>Apply Now</a:t>
            </a:r>
            <a:r>
              <a:rPr lang="en-IE" sz="1900" dirty="0"/>
              <a:t>: </a:t>
            </a:r>
            <a:r>
              <a:rPr lang="en-IE" sz="1900" u="sng" dirty="0">
                <a:hlinkClick r:id="rId5"/>
              </a:rPr>
              <a:t>https://submit.link/4Hm</a:t>
            </a:r>
            <a:endParaRPr lang="en-IE" sz="1900" dirty="0"/>
          </a:p>
          <a:p>
            <a:br>
              <a:rPr lang="en-IE" sz="2000" b="1" dirty="0"/>
            </a:br>
            <a:endParaRPr lang="en-IE" dirty="0"/>
          </a:p>
        </p:txBody>
      </p:sp>
    </p:spTree>
    <p:extLst>
      <p:ext uri="{BB962C8B-B14F-4D97-AF65-F5344CB8AC3E}">
        <p14:creationId xmlns:p14="http://schemas.microsoft.com/office/powerpoint/2010/main" val="1793632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FC8A5-CFBD-EF28-55C5-1F02B12B8F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C4001C-64C2-8FB9-649E-669A2D9A26FA}"/>
              </a:ext>
            </a:extLst>
          </p:cNvPr>
          <p:cNvSpPr>
            <a:spLocks noGrp="1"/>
          </p:cNvSpPr>
          <p:nvPr>
            <p:ph type="title"/>
          </p:nvPr>
        </p:nvSpPr>
        <p:spPr>
          <a:xfrm>
            <a:off x="527927" y="908720"/>
            <a:ext cx="8471849" cy="856798"/>
          </a:xfrm>
        </p:spPr>
        <p:txBody>
          <a:bodyPr>
            <a:normAutofit fontScale="90000"/>
          </a:bodyPr>
          <a:lstStyle/>
          <a:p>
            <a:r>
              <a:rPr lang="en-IE" b="1" dirty="0"/>
              <a:t>EDI (Equality, Diversity &amp; Inclusion) </a:t>
            </a:r>
            <a:br>
              <a:rPr lang="en-IE" b="1" dirty="0"/>
            </a:br>
            <a:r>
              <a:rPr lang="en-IE" b="1" dirty="0"/>
              <a:t>Artist Practice Bursary 2026</a:t>
            </a:r>
            <a:br>
              <a:rPr lang="en-IE" b="1" dirty="0"/>
            </a:br>
            <a:r>
              <a:rPr lang="en-IE" sz="2200" b="1" dirty="0"/>
              <a:t>Deadline: 17 April 2026</a:t>
            </a:r>
            <a:endParaRPr lang="en-IE" dirty="0"/>
          </a:p>
        </p:txBody>
      </p:sp>
      <p:sp>
        <p:nvSpPr>
          <p:cNvPr id="3" name="Text Placeholder 2">
            <a:extLst>
              <a:ext uri="{FF2B5EF4-FFF2-40B4-BE49-F238E27FC236}">
                <a16:creationId xmlns:a16="http://schemas.microsoft.com/office/drawing/2014/main" id="{C3394E6F-EDD4-157A-9B0B-8DAB8BDB64AB}"/>
              </a:ext>
            </a:extLst>
          </p:cNvPr>
          <p:cNvSpPr>
            <a:spLocks noGrp="1"/>
          </p:cNvSpPr>
          <p:nvPr>
            <p:ph type="body" idx="1"/>
          </p:nvPr>
        </p:nvSpPr>
        <p:spPr>
          <a:xfrm>
            <a:off x="527927" y="2204864"/>
            <a:ext cx="11136146" cy="4208255"/>
          </a:xfrm>
        </p:spPr>
        <p:txBody>
          <a:bodyPr>
            <a:normAutofit/>
          </a:bodyPr>
          <a:lstStyle/>
          <a:p>
            <a:r>
              <a:rPr lang="en-IE" sz="1600" dirty="0"/>
              <a:t>This €5,000 bursary supports professional artists from under-represented backgrounds living in South Dublin County to develop their artistic practice and careers.</a:t>
            </a:r>
          </a:p>
          <a:p>
            <a:r>
              <a:rPr lang="en-IE" sz="1600" dirty="0"/>
              <a:t>Funding may support:</a:t>
            </a:r>
          </a:p>
          <a:p>
            <a:pPr marL="285750" lvl="0" indent="-285750">
              <a:buFont typeface="Arial" panose="020B0604020202020204" pitchFamily="34" charset="0"/>
              <a:buChar char="•"/>
            </a:pPr>
            <a:r>
              <a:rPr lang="en-IE" sz="1600" dirty="0"/>
              <a:t>Practice development</a:t>
            </a:r>
          </a:p>
          <a:p>
            <a:pPr marL="285750" lvl="0" indent="-285750">
              <a:buFont typeface="Arial" panose="020B0604020202020204" pitchFamily="34" charset="0"/>
              <a:buChar char="•"/>
            </a:pPr>
            <a:r>
              <a:rPr lang="en-IE" sz="1600" dirty="0"/>
              <a:t>Research</a:t>
            </a:r>
          </a:p>
          <a:p>
            <a:pPr marL="285750" lvl="0" indent="-285750">
              <a:buFont typeface="Arial" panose="020B0604020202020204" pitchFamily="34" charset="0"/>
              <a:buChar char="•"/>
            </a:pPr>
            <a:r>
              <a:rPr lang="en-IE" sz="1600" dirty="0"/>
              <a:t>Professional development</a:t>
            </a:r>
          </a:p>
          <a:p>
            <a:pPr marL="285750" lvl="0" indent="-285750">
              <a:buFont typeface="Arial" panose="020B0604020202020204" pitchFamily="34" charset="0"/>
              <a:buChar char="•"/>
            </a:pPr>
            <a:r>
              <a:rPr lang="en-IE" sz="1600" dirty="0"/>
              <a:t>Creation of new work</a:t>
            </a:r>
          </a:p>
          <a:p>
            <a:r>
              <a:rPr lang="en-IE" sz="1600" dirty="0"/>
              <a:t>Two awards will be made, and funding must be used within 12 months.</a:t>
            </a:r>
          </a:p>
          <a:p>
            <a:r>
              <a:rPr lang="en-IE" sz="1600" b="1" dirty="0"/>
              <a:t>Applications must be submitted online via </a:t>
            </a:r>
            <a:r>
              <a:rPr lang="en-IE" sz="1600" b="1" u="sng" dirty="0">
                <a:hlinkClick r:id="rId3" tooltip="Original URL: https://southdublinartsoffice.cmail19.com/t/y-l-atdhtkd-hrulykhdtk-d/. Click or tap if you trust this link."/>
              </a:rPr>
              <a:t>sdcc.submit.com</a:t>
            </a:r>
            <a:br>
              <a:rPr lang="en-IE" sz="1600" b="1" dirty="0"/>
            </a:br>
            <a:r>
              <a:rPr lang="en-IE" sz="1600" b="1" dirty="0"/>
              <a:t>Register to apply: </a:t>
            </a:r>
            <a:r>
              <a:rPr lang="en-IE" sz="1600" b="1" u="sng" dirty="0">
                <a:hlinkClick r:id="rId4" tooltip="Original URL: https://southdublinartsoffice.cmail19.com/t/y-l-atdhtkd-hrulykhdtk-h/. Click or tap if you trust this link."/>
              </a:rPr>
              <a:t>https://sdcc.submit.com/register</a:t>
            </a:r>
            <a:endParaRPr lang="en-IE" sz="1600" dirty="0"/>
          </a:p>
          <a:p>
            <a:r>
              <a:rPr lang="en-IE" sz="1600" b="1" dirty="0"/>
              <a:t>Apply Now:</a:t>
            </a:r>
            <a:r>
              <a:rPr lang="en-IE" sz="1600" dirty="0"/>
              <a:t> </a:t>
            </a:r>
            <a:r>
              <a:rPr lang="en-IE" sz="1600" u="sng" dirty="0">
                <a:hlinkClick r:id="rId5"/>
              </a:rPr>
              <a:t>https://submit.link/4IO</a:t>
            </a:r>
            <a:endParaRPr lang="en-IE" sz="1600" dirty="0"/>
          </a:p>
        </p:txBody>
      </p:sp>
    </p:spTree>
    <p:extLst>
      <p:ext uri="{BB962C8B-B14F-4D97-AF65-F5344CB8AC3E}">
        <p14:creationId xmlns:p14="http://schemas.microsoft.com/office/powerpoint/2010/main" val="2724950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F2154-D5A1-4141-AA4E-D647902BFF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5DDF9D-5848-32A8-DDE0-0621E61AC666}"/>
              </a:ext>
            </a:extLst>
          </p:cNvPr>
          <p:cNvSpPr>
            <a:spLocks noGrp="1"/>
          </p:cNvSpPr>
          <p:nvPr>
            <p:ph type="title"/>
          </p:nvPr>
        </p:nvSpPr>
        <p:spPr>
          <a:xfrm>
            <a:off x="527927" y="908720"/>
            <a:ext cx="8471849" cy="856798"/>
          </a:xfrm>
        </p:spPr>
        <p:txBody>
          <a:bodyPr>
            <a:normAutofit fontScale="90000"/>
          </a:bodyPr>
          <a:lstStyle/>
          <a:p>
            <a:r>
              <a:rPr lang="en-GB" b="1" dirty="0"/>
              <a:t>EDI (Equality, Diversity &amp; Inclusion) </a:t>
            </a:r>
            <a:br>
              <a:rPr lang="en-GB" b="1" dirty="0"/>
            </a:br>
            <a:r>
              <a:rPr lang="en-GB" b="1" dirty="0"/>
              <a:t>Project Bursary 2026</a:t>
            </a:r>
            <a:br>
              <a:rPr lang="en-GB" b="1" dirty="0"/>
            </a:br>
            <a:r>
              <a:rPr lang="en-GB" sz="2200" b="1" dirty="0"/>
              <a:t>Deadline: 17 April 2026</a:t>
            </a:r>
            <a:endParaRPr lang="en-GB" b="1" dirty="0"/>
          </a:p>
        </p:txBody>
      </p:sp>
      <p:sp>
        <p:nvSpPr>
          <p:cNvPr id="3" name="Text Placeholder 2">
            <a:extLst>
              <a:ext uri="{FF2B5EF4-FFF2-40B4-BE49-F238E27FC236}">
                <a16:creationId xmlns:a16="http://schemas.microsoft.com/office/drawing/2014/main" id="{44EA3AA1-4B84-E903-D292-0C5D222D69CA}"/>
              </a:ext>
            </a:extLst>
          </p:cNvPr>
          <p:cNvSpPr>
            <a:spLocks noGrp="1"/>
          </p:cNvSpPr>
          <p:nvPr>
            <p:ph type="body" idx="1"/>
          </p:nvPr>
        </p:nvSpPr>
        <p:spPr>
          <a:xfrm>
            <a:off x="527927" y="2204864"/>
            <a:ext cx="11136146" cy="4208255"/>
          </a:xfrm>
        </p:spPr>
        <p:txBody>
          <a:bodyPr>
            <a:normAutofit fontScale="92500" lnSpcReduction="10000"/>
          </a:bodyPr>
          <a:lstStyle/>
          <a:p>
            <a:r>
              <a:rPr lang="en-GB" sz="2000" dirty="0"/>
              <a:t>This award supports an artist working in socially engaged practice to develop and deliver an intercultural arts project in South Dublin County.</a:t>
            </a:r>
          </a:p>
          <a:p>
            <a:r>
              <a:rPr lang="en-GB" sz="2000" dirty="0"/>
              <a:t>The award provides €15,000 to research, develop, and realise a project that engages diverse communities and reflects the cultural diversity of South Dublin.</a:t>
            </a:r>
          </a:p>
          <a:p>
            <a:r>
              <a:rPr lang="en-GB" sz="2000" dirty="0"/>
              <a:t>Artists living or working substantially in South Dublin County are eligible.</a:t>
            </a:r>
          </a:p>
          <a:p>
            <a:r>
              <a:rPr lang="en-GB" sz="2000" dirty="0"/>
              <a:t>Applications must be submitted online via sdcc.submit.com.</a:t>
            </a:r>
          </a:p>
          <a:p>
            <a:endParaRPr lang="en-GB" sz="1900" dirty="0"/>
          </a:p>
          <a:p>
            <a:r>
              <a:rPr lang="en-GB" sz="1900" b="1" dirty="0"/>
              <a:t>Applications must be submitted online via </a:t>
            </a:r>
            <a:r>
              <a:rPr lang="en-GB" sz="1900" b="1" u="sng" dirty="0">
                <a:hlinkClick r:id="rId3"/>
              </a:rPr>
              <a:t>sdcc.submit.com</a:t>
            </a:r>
            <a:endParaRPr lang="en-IE" sz="1900" b="1" dirty="0"/>
          </a:p>
          <a:p>
            <a:r>
              <a:rPr lang="en-IE" sz="1800" b="1" dirty="0"/>
              <a:t>Register to apply: </a:t>
            </a:r>
            <a:r>
              <a:rPr lang="en-IE" sz="1800" b="1" u="sng" dirty="0">
                <a:hlinkClick r:id="rId4"/>
              </a:rPr>
              <a:t>https://sdcc.submit.com/register</a:t>
            </a:r>
            <a:endParaRPr lang="en-IE" sz="1800" dirty="0"/>
          </a:p>
          <a:p>
            <a:r>
              <a:rPr lang="en-IE" sz="1800" b="1" dirty="0"/>
              <a:t>Apply </a:t>
            </a:r>
            <a:r>
              <a:rPr lang="en-IE" sz="1800" b="1" dirty="0" err="1"/>
              <a:t>Now:</a:t>
            </a:r>
            <a:r>
              <a:rPr lang="en-IE" sz="1800" u="sng" dirty="0" err="1">
                <a:hlinkClick r:id="rId5"/>
              </a:rPr>
              <a:t>https</a:t>
            </a:r>
            <a:r>
              <a:rPr lang="en-IE" sz="1800" u="sng" dirty="0">
                <a:hlinkClick r:id="rId5"/>
              </a:rPr>
              <a:t>://</a:t>
            </a:r>
            <a:r>
              <a:rPr lang="en-IE" sz="1800" u="sng" dirty="0" err="1">
                <a:hlinkClick r:id="rId5"/>
              </a:rPr>
              <a:t>submit.link</a:t>
            </a:r>
            <a:r>
              <a:rPr lang="en-IE" sz="1800" u="sng" dirty="0">
                <a:hlinkClick r:id="rId5"/>
              </a:rPr>
              <a:t>/4IQ</a:t>
            </a:r>
            <a:endParaRPr lang="en-IE" sz="1800" dirty="0"/>
          </a:p>
          <a:p>
            <a:br>
              <a:rPr lang="en-GB" sz="2000" dirty="0"/>
            </a:br>
            <a:endParaRPr lang="en-GB" sz="2000" dirty="0"/>
          </a:p>
        </p:txBody>
      </p:sp>
    </p:spTree>
    <p:extLst>
      <p:ext uri="{BB962C8B-B14F-4D97-AF65-F5344CB8AC3E}">
        <p14:creationId xmlns:p14="http://schemas.microsoft.com/office/powerpoint/2010/main" val="3110261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C0CD9-39DD-1206-A4BD-D30346FFF50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F3D774C-FE59-2ACC-4EE1-2BBC7AAFBF12}"/>
              </a:ext>
            </a:extLst>
          </p:cNvPr>
          <p:cNvSpPr>
            <a:spLocks noGrp="1"/>
          </p:cNvSpPr>
          <p:nvPr>
            <p:ph type="title"/>
          </p:nvPr>
        </p:nvSpPr>
        <p:spPr>
          <a:xfrm>
            <a:off x="623392" y="1148941"/>
            <a:ext cx="4944575" cy="856798"/>
          </a:xfrm>
        </p:spPr>
        <p:txBody>
          <a:bodyPr anchor="ctr">
            <a:normAutofit fontScale="90000"/>
          </a:bodyPr>
          <a:lstStyle/>
          <a:p>
            <a:pPr>
              <a:lnSpc>
                <a:spcPct val="90000"/>
              </a:lnSpc>
            </a:pPr>
            <a:r>
              <a:rPr lang="en-GB" sz="3200" b="1" dirty="0"/>
              <a:t>NOISE Music</a:t>
            </a:r>
            <a:br>
              <a:rPr lang="en-GB" sz="3200" b="1" dirty="0"/>
            </a:br>
            <a:br>
              <a:rPr lang="en-GB" sz="3200" b="1" dirty="0"/>
            </a:br>
            <a:r>
              <a:rPr lang="en-GB" sz="3200" b="1" dirty="0"/>
              <a:t>Creative and Active </a:t>
            </a:r>
            <a:r>
              <a:rPr lang="en-GB" sz="3200" b="1" dirty="0" err="1"/>
              <a:t>Balgaddy</a:t>
            </a:r>
            <a:r>
              <a:rPr lang="en-GB" sz="3200" b="1" dirty="0"/>
              <a:t> &amp; </a:t>
            </a:r>
            <a:r>
              <a:rPr lang="en-GB" sz="3200" b="1" dirty="0" err="1"/>
              <a:t>Quarryvale</a:t>
            </a:r>
            <a:endParaRPr lang="en-IE" sz="3000" dirty="0"/>
          </a:p>
        </p:txBody>
      </p:sp>
      <p:sp>
        <p:nvSpPr>
          <p:cNvPr id="7" name="Text Placeholder 6">
            <a:extLst>
              <a:ext uri="{FF2B5EF4-FFF2-40B4-BE49-F238E27FC236}">
                <a16:creationId xmlns:a16="http://schemas.microsoft.com/office/drawing/2014/main" id="{71491E5F-6CFD-79EA-9DA1-53560A1F190A}"/>
              </a:ext>
            </a:extLst>
          </p:cNvPr>
          <p:cNvSpPr>
            <a:spLocks noGrp="1"/>
          </p:cNvSpPr>
          <p:nvPr>
            <p:ph type="body" idx="1"/>
          </p:nvPr>
        </p:nvSpPr>
        <p:spPr>
          <a:xfrm>
            <a:off x="623392" y="2619657"/>
            <a:ext cx="4439402" cy="2872489"/>
          </a:xfrm>
        </p:spPr>
        <p:txBody>
          <a:bodyPr>
            <a:noAutofit/>
          </a:bodyPr>
          <a:lstStyle/>
          <a:p>
            <a:r>
              <a:rPr lang="en-GB" sz="1350" dirty="0"/>
              <a:t>NOISE Music are running a programme with two groups of from 5</a:t>
            </a:r>
            <a:r>
              <a:rPr lang="en-GB" sz="1350" baseline="30000" dirty="0"/>
              <a:t>th</a:t>
            </a:r>
            <a:r>
              <a:rPr lang="en-GB" sz="1350" dirty="0"/>
              <a:t> class in Lucan CNS in </a:t>
            </a:r>
            <a:r>
              <a:rPr lang="en-GB" sz="1350" dirty="0" err="1"/>
              <a:t>Balgaddy</a:t>
            </a:r>
            <a:r>
              <a:rPr lang="en-GB" sz="1350" dirty="0"/>
              <a:t> Community Centre between now and the end of the school year, total of approx. 40 children.</a:t>
            </a:r>
          </a:p>
          <a:p>
            <a:r>
              <a:rPr lang="en-GB" sz="1350" dirty="0"/>
              <a:t>We have agreed to run a summer camp in partnership with South Dublin County Partnership in the Family Resource Centre in </a:t>
            </a:r>
            <a:r>
              <a:rPr lang="en-GB" sz="1350" dirty="0" err="1"/>
              <a:t>Méile</a:t>
            </a:r>
            <a:r>
              <a:rPr lang="en-GB" sz="1350" dirty="0"/>
              <a:t> an Ría in the week leading up to the </a:t>
            </a:r>
            <a:r>
              <a:rPr lang="en-GB" sz="1350" dirty="0" err="1"/>
              <a:t>Balgaddy</a:t>
            </a:r>
            <a:r>
              <a:rPr lang="en-GB" sz="1350" dirty="0"/>
              <a:t> Family Day on Sat 25</a:t>
            </a:r>
            <a:r>
              <a:rPr lang="en-GB" sz="1350" baseline="30000" dirty="0"/>
              <a:t>th</a:t>
            </a:r>
            <a:r>
              <a:rPr lang="en-GB" sz="1350" dirty="0"/>
              <a:t> July.</a:t>
            </a:r>
          </a:p>
          <a:p>
            <a:r>
              <a:rPr lang="en-GB" sz="1350" dirty="0"/>
              <a:t>The NOISE Music programme, and Creative and Active Dance programme, are both underway in </a:t>
            </a:r>
            <a:r>
              <a:rPr lang="en-GB" sz="1350" dirty="0" err="1"/>
              <a:t>Quarryvale</a:t>
            </a:r>
            <a:r>
              <a:rPr lang="en-GB" sz="1350" dirty="0"/>
              <a:t> CYC as part of the Hangout Hub youth club.</a:t>
            </a:r>
          </a:p>
          <a:p>
            <a:endParaRPr lang="en-GB" sz="1350" dirty="0"/>
          </a:p>
        </p:txBody>
      </p:sp>
      <p:pic>
        <p:nvPicPr>
          <p:cNvPr id="3" name="Picture 2">
            <a:extLst>
              <a:ext uri="{FF2B5EF4-FFF2-40B4-BE49-F238E27FC236}">
                <a16:creationId xmlns:a16="http://schemas.microsoft.com/office/drawing/2014/main" id="{38915072-4DFD-6301-F8F7-5F81B4DFAE74}"/>
              </a:ext>
            </a:extLst>
          </p:cNvPr>
          <p:cNvPicPr>
            <a:picLocks noChangeAspect="1"/>
          </p:cNvPicPr>
          <p:nvPr/>
        </p:nvPicPr>
        <p:blipFill>
          <a:blip r:embed="rId3" cstate="print">
            <a:extLst>
              <a:ext uri="{28A0092B-C50C-407E-A947-70E740481C1C}">
                <a14:useLocalDpi xmlns:a14="http://schemas.microsoft.com/office/drawing/2010/main" val="0"/>
              </a:ext>
            </a:extLst>
          </a:blip>
          <a:srcRect t="3893" b="3893"/>
          <a:stretch/>
        </p:blipFill>
        <p:spPr>
          <a:xfrm>
            <a:off x="5316944" y="1577340"/>
            <a:ext cx="6370586" cy="3914806"/>
          </a:xfrm>
          <a:prstGeom prst="roundRect">
            <a:avLst>
              <a:gd name="adj" fmla="val 10628"/>
            </a:avLst>
          </a:prstGeom>
          <a:noFill/>
        </p:spPr>
      </p:pic>
    </p:spTree>
    <p:extLst>
      <p:ext uri="{BB962C8B-B14F-4D97-AF65-F5344CB8AC3E}">
        <p14:creationId xmlns:p14="http://schemas.microsoft.com/office/powerpoint/2010/main" val="3338317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C0CD9-39DD-1206-A4BD-D30346FFF50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8C03E59-2C53-A0A9-E7CB-40D7ECED90C6}"/>
              </a:ext>
            </a:extLst>
          </p:cNvPr>
          <p:cNvSpPr>
            <a:spLocks noGrp="1"/>
          </p:cNvSpPr>
          <p:nvPr>
            <p:ph type="title"/>
          </p:nvPr>
        </p:nvSpPr>
        <p:spPr>
          <a:xfrm>
            <a:off x="911424" y="2348880"/>
            <a:ext cx="6552728" cy="2597256"/>
          </a:xfrm>
        </p:spPr>
        <p:txBody>
          <a:bodyPr>
            <a:noAutofit/>
          </a:bodyPr>
          <a:lstStyle/>
          <a:p>
            <a:r>
              <a:rPr lang="en-GB" sz="1600" b="1" dirty="0"/>
              <a:t>NOISE Music</a:t>
            </a:r>
            <a:br>
              <a:rPr lang="en-GB" sz="1600" b="1" dirty="0"/>
            </a:br>
            <a:br>
              <a:rPr lang="en-GB" sz="1600" b="1" dirty="0"/>
            </a:br>
            <a:r>
              <a:rPr lang="en-GB" sz="1600" b="1" dirty="0"/>
              <a:t>Creative and Active </a:t>
            </a:r>
            <a:r>
              <a:rPr lang="en-GB" sz="1600" b="1" dirty="0" err="1"/>
              <a:t>Balgaddy</a:t>
            </a:r>
            <a:r>
              <a:rPr lang="en-GB" sz="1600" b="1" dirty="0"/>
              <a:t> Launch Event</a:t>
            </a:r>
            <a:br>
              <a:rPr lang="en-GB" sz="1200" dirty="0"/>
            </a:br>
            <a:br>
              <a:rPr lang="en-GB" sz="1200" dirty="0"/>
            </a:br>
            <a:r>
              <a:rPr lang="en-IE" sz="1200" b="1" dirty="0" err="1"/>
              <a:t>Balgaddy</a:t>
            </a:r>
            <a:r>
              <a:rPr lang="en-IE" sz="1200" b="1" dirty="0"/>
              <a:t> Community Centre</a:t>
            </a:r>
            <a:br>
              <a:rPr lang="en-IE" sz="1200" dirty="0"/>
            </a:br>
            <a:r>
              <a:rPr lang="en-IE" sz="1200" b="1" dirty="0"/>
              <a:t>Mobile Library</a:t>
            </a:r>
            <a:r>
              <a:rPr lang="en-IE" sz="1200" dirty="0"/>
              <a:t>: </a:t>
            </a:r>
            <a:r>
              <a:rPr lang="en-IE" sz="1200" b="1" dirty="0"/>
              <a:t>10am-2pm</a:t>
            </a:r>
            <a:br>
              <a:rPr lang="en-IE" sz="1200" dirty="0"/>
            </a:br>
            <a:r>
              <a:rPr lang="en-IE" sz="1200" b="1" dirty="0"/>
              <a:t>Sensory Explorers: 10am-2pm</a:t>
            </a:r>
            <a:br>
              <a:rPr lang="en-IE" sz="1200" b="1" dirty="0"/>
            </a:br>
            <a:r>
              <a:rPr lang="en-IE" sz="1200" dirty="0"/>
              <a:t>Two sensory rooms, facilitated by Sensory Explorers, will offer calm spaces for neurodivergent young people to explore sensory play, creative activities, or take time out from the main event.</a:t>
            </a:r>
            <a:br>
              <a:rPr lang="en-IE" sz="1200" dirty="0"/>
            </a:br>
            <a:br>
              <a:rPr lang="en-IE" sz="1200" dirty="0"/>
            </a:br>
            <a:r>
              <a:rPr lang="en-IE" sz="1200" b="1" dirty="0"/>
              <a:t>DJing sessions 10am-2pm</a:t>
            </a:r>
            <a:br>
              <a:rPr lang="en-IE" sz="1200" b="1" dirty="0"/>
            </a:br>
            <a:r>
              <a:rPr lang="en-IE" sz="1200" dirty="0"/>
              <a:t>Curious about DJing? Come and have a go on the decks. </a:t>
            </a:r>
            <a:br>
              <a:rPr lang="en-IE" sz="1200" dirty="0"/>
            </a:br>
            <a:br>
              <a:rPr lang="en-IE" sz="1200" dirty="0"/>
            </a:br>
            <a:r>
              <a:rPr lang="en-IE" sz="1200" b="1" dirty="0"/>
              <a:t>Dance Classes</a:t>
            </a:r>
            <a:br>
              <a:rPr lang="en-IE" sz="1200" b="1" dirty="0"/>
            </a:br>
            <a:r>
              <a:rPr lang="en-IE" sz="1200" dirty="0"/>
              <a:t>10-11am: Get Dancing &amp; Moving for 3-6 years with Ciara Hannon</a:t>
            </a:r>
            <a:br>
              <a:rPr lang="en-IE" sz="1200" dirty="0"/>
            </a:br>
            <a:r>
              <a:rPr lang="en-IE" sz="1200" dirty="0"/>
              <a:t>11am-12pm: K-Pop for 7-10yrs with Orna Little </a:t>
            </a:r>
            <a:br>
              <a:rPr lang="en-IE" sz="1200" dirty="0"/>
            </a:br>
            <a:r>
              <a:rPr lang="en-IE" sz="1200" dirty="0"/>
              <a:t>12-1pm: </a:t>
            </a:r>
            <a:r>
              <a:rPr lang="en-IE" sz="1200" dirty="0" err="1"/>
              <a:t>Breakin</a:t>
            </a:r>
            <a:r>
              <a:rPr lang="en-IE" sz="1200" dirty="0"/>
              <a:t>’ with Cris </a:t>
            </a:r>
            <a:r>
              <a:rPr lang="en-IE" sz="1200" dirty="0" err="1"/>
              <a:t>Diorce</a:t>
            </a:r>
            <a:br>
              <a:rPr lang="en-IE" sz="1200" dirty="0"/>
            </a:br>
            <a:r>
              <a:rPr lang="en-IE" sz="1200" dirty="0"/>
              <a:t>1-2pm: Hip Hop with Ram </a:t>
            </a:r>
            <a:r>
              <a:rPr lang="en-IE" sz="1200" dirty="0" err="1"/>
              <a:t>Renjargen</a:t>
            </a:r>
            <a:r>
              <a:rPr lang="en-IE" sz="1200" dirty="0"/>
              <a:t> aka Bubble Lock </a:t>
            </a:r>
            <a:br>
              <a:rPr lang="en-IE" sz="1200" dirty="0"/>
            </a:br>
            <a:br>
              <a:rPr lang="en-IE" sz="1200" dirty="0"/>
            </a:br>
            <a:r>
              <a:rPr lang="en-IE" sz="1200" b="1" dirty="0"/>
              <a:t>Planting Workshops: </a:t>
            </a:r>
            <a:r>
              <a:rPr lang="en-IE" sz="1200" dirty="0"/>
              <a:t>Sensory Planting with colour</a:t>
            </a:r>
            <a:br>
              <a:rPr lang="en-IE" sz="1200" dirty="0"/>
            </a:br>
            <a:br>
              <a:rPr lang="en-IE" sz="1200" b="1" dirty="0"/>
            </a:br>
            <a:r>
              <a:rPr lang="en-IE" sz="1200" dirty="0"/>
              <a:t>11am-12pm: Young children can plant colourful window boxes.</a:t>
            </a:r>
            <a:br>
              <a:rPr lang="en-IE" sz="1200" dirty="0"/>
            </a:br>
            <a:r>
              <a:rPr lang="en-IE" sz="1200" dirty="0"/>
              <a:t>12-1pm: Adults can design and plant their own window box.</a:t>
            </a:r>
            <a:br>
              <a:rPr lang="en-IE" sz="1200" dirty="0"/>
            </a:br>
            <a:br>
              <a:rPr lang="en-IE" sz="1200" dirty="0"/>
            </a:br>
            <a:r>
              <a:rPr lang="en-IE" sz="1200" b="1" dirty="0"/>
              <a:t>Outdoor &amp; Park Activities </a:t>
            </a:r>
            <a:br>
              <a:rPr lang="en-IE" sz="1200" b="1" dirty="0"/>
            </a:br>
            <a:r>
              <a:rPr lang="en-IE" sz="1200" dirty="0"/>
              <a:t>Join us in the park, beside Tor an Rí, from 10am for:</a:t>
            </a:r>
            <a:br>
              <a:rPr lang="en-IE" sz="1200" dirty="0"/>
            </a:br>
            <a:r>
              <a:rPr lang="en-IE" sz="1200" dirty="0"/>
              <a:t>NOISE Music DJs and MCs</a:t>
            </a:r>
            <a:br>
              <a:rPr lang="en-IE" sz="1200" dirty="0"/>
            </a:br>
            <a:r>
              <a:rPr lang="en-IE" sz="1200" dirty="0"/>
              <a:t>3x3 Basketball </a:t>
            </a:r>
            <a:br>
              <a:rPr lang="en-IE" sz="1200" dirty="0"/>
            </a:br>
            <a:r>
              <a:rPr lang="en-IE" sz="1200" dirty="0"/>
              <a:t>Street Dance Demonstration</a:t>
            </a:r>
            <a:br>
              <a:rPr lang="en-IE" sz="1200" dirty="0"/>
            </a:br>
            <a:r>
              <a:rPr lang="en-IE" sz="1200" dirty="0"/>
              <a:t>Cycling Workshop</a:t>
            </a:r>
            <a:br>
              <a:rPr lang="en-IE" sz="1200" dirty="0"/>
            </a:br>
            <a:r>
              <a:rPr lang="en-IE" sz="1200" dirty="0"/>
              <a:t>Calisthenics Demonstration</a:t>
            </a:r>
            <a:br>
              <a:rPr lang="en-IE" sz="1200" dirty="0"/>
            </a:br>
            <a:br>
              <a:rPr lang="en-GB" sz="1200" dirty="0"/>
            </a:br>
            <a:br>
              <a:rPr lang="en-GB" sz="1200" dirty="0"/>
            </a:br>
            <a:endParaRPr lang="en-IE" sz="1200" dirty="0"/>
          </a:p>
        </p:txBody>
      </p:sp>
      <p:pic>
        <p:nvPicPr>
          <p:cNvPr id="3" name="Picture 2">
            <a:extLst>
              <a:ext uri="{FF2B5EF4-FFF2-40B4-BE49-F238E27FC236}">
                <a16:creationId xmlns:a16="http://schemas.microsoft.com/office/drawing/2014/main" id="{38F1E3C7-0226-0A76-6BB3-BD0A3E9A6B7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765326" y="679557"/>
            <a:ext cx="3666660" cy="5498884"/>
          </a:xfrm>
          <a:prstGeom prst="rect">
            <a:avLst/>
          </a:prstGeom>
        </p:spPr>
      </p:pic>
    </p:spTree>
    <p:extLst>
      <p:ext uri="{BB962C8B-B14F-4D97-AF65-F5344CB8AC3E}">
        <p14:creationId xmlns:p14="http://schemas.microsoft.com/office/powerpoint/2010/main" val="996979811"/>
      </p:ext>
    </p:extLst>
  </p:cSld>
  <p:clrMapOvr>
    <a:masterClrMapping/>
  </p:clrMapOvr>
</p:sld>
</file>

<file path=ppt/theme/theme1.xml><?xml version="1.0" encoding="utf-8"?>
<a:theme xmlns:a="http://schemas.openxmlformats.org/drawingml/2006/main" name="SDCC Master">
  <a:themeElements>
    <a:clrScheme name="Custom 2">
      <a:dk1>
        <a:srgbClr val="000000"/>
      </a:dk1>
      <a:lt1>
        <a:srgbClr val="FFFFFF"/>
      </a:lt1>
      <a:dk2>
        <a:srgbClr val="271B5B"/>
      </a:dk2>
      <a:lt2>
        <a:srgbClr val="BFC2C7"/>
      </a:lt2>
      <a:accent1>
        <a:srgbClr val="363A92"/>
      </a:accent1>
      <a:accent2>
        <a:srgbClr val="F26959"/>
      </a:accent2>
      <a:accent3>
        <a:srgbClr val="79D750"/>
      </a:accent3>
      <a:accent4>
        <a:srgbClr val="9D7EB8"/>
      </a:accent4>
      <a:accent5>
        <a:srgbClr val="7DA6D7"/>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DCC_presentation_template Updated.potx" id="{809AE0C1-FB5C-4E8E-BCFD-4BFD462B0860}" vid="{0323FABC-5CF3-46D9-93D9-E0827CAEE1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SDCC_presentation_template Updated</Template>
  <TotalTime>743</TotalTime>
  <Words>970</Words>
  <Application>Microsoft Office PowerPoint</Application>
  <PresentationFormat>Widescreen</PresentationFormat>
  <Paragraphs>78</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Aptos</vt:lpstr>
      <vt:lpstr>Arial</vt:lpstr>
      <vt:lpstr>Calibri</vt:lpstr>
      <vt:lpstr>SDCC Master</vt:lpstr>
      <vt:lpstr>PowerPoint Presentation</vt:lpstr>
      <vt:lpstr>SDCC  Arts Office March ACM Report</vt:lpstr>
      <vt:lpstr>SDCC Arts Office Bursary Programme 2026 Now Open</vt:lpstr>
      <vt:lpstr>Annette Halpin Memorial Award for Young Musicians Closing Date: 3 April 2026 </vt:lpstr>
      <vt:lpstr>SDCC Individual Artist Bursary Award 2026 Closing Date: 10th April 2026 </vt:lpstr>
      <vt:lpstr>EDI (Equality, Diversity &amp; Inclusion)  Artist Practice Bursary 2026 Deadline: 17 April 2026</vt:lpstr>
      <vt:lpstr>EDI (Equality, Diversity &amp; Inclusion)  Project Bursary 2026 Deadline: 17 April 2026</vt:lpstr>
      <vt:lpstr>NOISE Music  Creative and Active Balgaddy &amp; Quarryvale</vt:lpstr>
      <vt:lpstr>NOISE Music  Creative and Active Balgaddy Launch Event  Balgaddy Community Centre Mobile Library: 10am-2pm Sensory Explorers: 10am-2pm Two sensory rooms, facilitated by Sensory Explorers, will offer calm spaces for neurodivergent young people to explore sensory play, creative activities, or take time out from the main event.  DJing sessions 10am-2pm Curious about DJing? Come and have a go on the decks.   Dance Classes 10-11am: Get Dancing &amp; Moving for 3-6 years with Ciara Hannon 11am-12pm: K-Pop for 7-10yrs with Orna Little  12-1pm: Breakin’ with Cris Diorce 1-2pm: Hip Hop with Ram Renjargen aka Bubble Lock   Planting Workshops: Sensory Planting with colour  11am-12pm: Young children can plant colourful window boxes. 12-1pm: Adults can design and plant their own window box.  Outdoor &amp; Park Activities  Join us in the park, beside Tor an Rí, from 10am for: NOISE Music DJs and MCs 3x3 Basketball  Street Dance Demonstration Cycling Workshop Calisthenics Demonstration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Declan Healy</dc:creator>
  <cp:lastModifiedBy>Richie O’Sullivan</cp:lastModifiedBy>
  <cp:revision>79</cp:revision>
  <dcterms:created xsi:type="dcterms:W3CDTF">2025-05-27T21:24:40Z</dcterms:created>
  <dcterms:modified xsi:type="dcterms:W3CDTF">2026-03-20T10:22:32Z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2025-05-09T00:00:00Z</vt:filetime>
  </property>
  <property fmtid="{D5CDD505-2E9C-101B-9397-08002B2CF9AE}" pid="3" name="Creator">
    <vt:lpwstr>Adobe Illustrator 29.4 (Macintosh)</vt:lpwstr>
  </property>
  <property fmtid="{D5CDD505-2E9C-101B-9397-08002B2CF9AE}" pid="4" name="LastSaved">
    <vt:filetime>2025-05-09T00:00:00Z</vt:filetime>
  </property>
  <property fmtid="{D5CDD505-2E9C-101B-9397-08002B2CF9AE}" pid="5" name="Producer">
    <vt:lpwstr>Adobe PDF library 17.00</vt:lpwstr>
  </property>
</Properties>
</file>