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8" r:id="rId3"/>
    <p:sldId id="297" r:id="rId4"/>
    <p:sldId id="299" r:id="rId5"/>
    <p:sldId id="302" r:id="rId6"/>
    <p:sldId id="277" r:id="rId7"/>
    <p:sldId id="300" r:id="rId8"/>
    <p:sldId id="292" r:id="rId9"/>
  </p:sldIdLst>
  <p:sldSz cx="12192000" cy="685800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5A0EB115-F338-4E4B-BB20-0B147A203305}">
          <p14:sldIdLst>
            <p14:sldId id="257"/>
            <p14:sldId id="298"/>
            <p14:sldId id="297"/>
            <p14:sldId id="299"/>
            <p14:sldId id="302"/>
            <p14:sldId id="277"/>
            <p14:sldId id="30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740B6-BDA4-A892-0F4E-9910FA1B3876}" name="Jamie Eccleston" initials="JE" userId="S::jeccleston@sdublincoco.ie::30b3a807-716a-461d-bb81-41f6535638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92"/>
    <a:srgbClr val="271B5B"/>
    <a:srgbClr val="52534D"/>
    <a:srgbClr val="C7E634"/>
    <a:srgbClr val="8AD6F7"/>
    <a:srgbClr val="52534C"/>
    <a:srgbClr val="535555"/>
    <a:srgbClr val="FFF689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17" autoAdjust="0"/>
  </p:normalViewPr>
  <p:slideViewPr>
    <p:cSldViewPr>
      <p:cViewPr varScale="1">
        <p:scale>
          <a:sx n="103" d="100"/>
          <a:sy n="103" d="100"/>
        </p:scale>
        <p:origin x="828" y="96"/>
      </p:cViewPr>
      <p:guideLst/>
    </p:cSldViewPr>
  </p:slideViewPr>
  <p:outlineViewPr>
    <p:cViewPr>
      <p:scale>
        <a:sx n="33" d="100"/>
        <a:sy n="33" d="100"/>
      </p:scale>
      <p:origin x="0" y="-516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4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ult.sdublincoco.ie/en/submission/sd-c396-7" TargetMode="External"/><Relationship Id="rId13" Type="http://schemas.openxmlformats.org/officeDocument/2006/relationships/hyperlink" Target="https://consult.sdublincoco.ie/en/submission/sd-c396-12" TargetMode="External"/><Relationship Id="rId3" Type="http://schemas.openxmlformats.org/officeDocument/2006/relationships/hyperlink" Target="https://consult.sdublincoco.ie/en/submission/sd-c396-2" TargetMode="External"/><Relationship Id="rId7" Type="http://schemas.openxmlformats.org/officeDocument/2006/relationships/hyperlink" Target="https://consult.sdublincoco.ie/en/submission/sd-c396-6" TargetMode="External"/><Relationship Id="rId12" Type="http://schemas.openxmlformats.org/officeDocument/2006/relationships/hyperlink" Target="https://consult.sdublincoco.ie/en/submission/sd-c396-11" TargetMode="External"/><Relationship Id="rId2" Type="http://schemas.openxmlformats.org/officeDocument/2006/relationships/hyperlink" Target="https://consult.sdublincoco.ie/en/submission/sd-c396-1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onsult.sdublincoco.ie/en/submission/sd-c396-5" TargetMode="External"/><Relationship Id="rId11" Type="http://schemas.openxmlformats.org/officeDocument/2006/relationships/hyperlink" Target="https://consult.sdublincoco.ie/en/submission/sd-c396-10" TargetMode="External"/><Relationship Id="rId5" Type="http://schemas.openxmlformats.org/officeDocument/2006/relationships/hyperlink" Target="https://consult.sdublincoco.ie/en/submission/sd-c396-4" TargetMode="External"/><Relationship Id="rId10" Type="http://schemas.openxmlformats.org/officeDocument/2006/relationships/hyperlink" Target="https://consult.sdublincoco.ie/en/submission/sd-c396-9" TargetMode="External"/><Relationship Id="rId4" Type="http://schemas.openxmlformats.org/officeDocument/2006/relationships/hyperlink" Target="https://consult.sdublincoco.ie/en/submission/sd-c396-3" TargetMode="External"/><Relationship Id="rId9" Type="http://schemas.openxmlformats.org/officeDocument/2006/relationships/hyperlink" Target="https://consult.sdublincoco.ie/en/submission/sd-c396-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0268-7064-FA8C-B844-474C5DF5E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84" y="1877004"/>
            <a:ext cx="11784632" cy="3103991"/>
          </a:xfrm>
        </p:spPr>
        <p:txBody>
          <a:bodyPr/>
          <a:lstStyle/>
          <a:p>
            <a:r>
              <a:rPr lang="en-US" sz="3600" dirty="0">
                <a:latin typeface="SDCC Sans" pitchFamily="2" charset="0"/>
              </a:rPr>
              <a:t>Variation No. 1 to CDP -</a:t>
            </a:r>
            <a:br>
              <a:rPr lang="en-US" sz="3600" dirty="0">
                <a:latin typeface="SDCC Sans" pitchFamily="2" charset="0"/>
              </a:rPr>
            </a:br>
            <a:r>
              <a:rPr lang="en-US" sz="3600" dirty="0">
                <a:latin typeface="SDCC Sans" pitchFamily="2" charset="0"/>
              </a:rPr>
              <a:t>Clondalkin Local Planning Framework </a:t>
            </a:r>
            <a:br>
              <a:rPr lang="en-US" sz="3600" dirty="0">
                <a:latin typeface="SDCC Sans" pitchFamily="2" charset="0"/>
              </a:rPr>
            </a:br>
            <a:br>
              <a:rPr lang="en-US" sz="3600" dirty="0">
                <a:latin typeface="SDCC Sans" pitchFamily="2" charset="0"/>
              </a:rPr>
            </a:br>
            <a:r>
              <a:rPr lang="en-US" sz="3600" dirty="0">
                <a:latin typeface="SDCC Sans" pitchFamily="2" charset="0"/>
              </a:rPr>
              <a:t>March Council Meeting – Headed Item:</a:t>
            </a:r>
            <a:br>
              <a:rPr lang="en-US" sz="3600" dirty="0">
                <a:latin typeface="SDCC Sans" pitchFamily="2" charset="0"/>
              </a:rPr>
            </a:br>
            <a:br>
              <a:rPr lang="en-US" sz="3600" dirty="0">
                <a:latin typeface="SDCC Sans" pitchFamily="2" charset="0"/>
              </a:rPr>
            </a:br>
            <a:r>
              <a:rPr lang="en-US" sz="3600" dirty="0">
                <a:latin typeface="SDCC Sans" pitchFamily="2" charset="0"/>
              </a:rPr>
              <a:t>Chief Executive’s Report </a:t>
            </a:r>
            <a:r>
              <a:rPr lang="en-GB" sz="3600" dirty="0">
                <a:latin typeface="SDCC Sans" pitchFamily="2" charset="0"/>
              </a:rPr>
              <a:t>on Submissions Received on the Material Alterations </a:t>
            </a:r>
            <a:endParaRPr lang="en-US" sz="3600" dirty="0">
              <a:latin typeface="SDCC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AABFD-E502-365C-F192-2816348A7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680" y="5924219"/>
            <a:ext cx="4867393" cy="646908"/>
          </a:xfrm>
        </p:spPr>
        <p:txBody>
          <a:bodyPr>
            <a:normAutofit/>
          </a:bodyPr>
          <a:lstStyle/>
          <a:p>
            <a:r>
              <a:rPr lang="en-US" sz="1700" b="0" dirty="0">
                <a:latin typeface="SDCC Sans" pitchFamily="2" charset="0"/>
              </a:rPr>
              <a:t>March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A7C7-629B-3D5C-2910-75D5350E9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2144" y="5924219"/>
            <a:ext cx="4202964" cy="646908"/>
          </a:xfrm>
        </p:spPr>
        <p:txBody>
          <a:bodyPr>
            <a:normAutofit/>
          </a:bodyPr>
          <a:lstStyle/>
          <a:p>
            <a:r>
              <a:rPr lang="en-US" sz="1800" b="0" dirty="0">
                <a:latin typeface="SDCC Sans" pitchFamily="2" charset="0"/>
              </a:rPr>
              <a:t>Hazel Craigie  - Planning &amp; Transport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062-17CF-30F2-11C1-19AC124E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DCC Sans" pitchFamily="2" charset="0"/>
              </a:rPr>
              <a:t>Context</a:t>
            </a:r>
            <a:endParaRPr lang="en-IE" b="1" dirty="0">
              <a:latin typeface="SDCC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532FD-D478-6FDD-94F9-FDF1C57A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577340"/>
            <a:ext cx="4799441" cy="444394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The Proposed Variation was initially placed on public display from 26th August 2025 - 29th September 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 Chief Executive’s Report on submissions and observations was prepared and submitted to the Elected Members of South Dublin County Council for their consideration.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At a Special Council meeting on the 11th of December 2025, it was resolved by the Elected Members to make the Variation with alterations.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As a number of these alterations constituted a Material Alteration to the Variation, the proposed Material Alterations were subject to further public consultation in accordance with Section 13(6)(ac) of the Planning and Development Act 2000 (as amended).</a:t>
            </a:r>
          </a:p>
        </p:txBody>
      </p:sp>
      <p:pic>
        <p:nvPicPr>
          <p:cNvPr id="8" name="Picture Placeholder 7" descr="A blue and white cover with buildings and a tower&#10;&#10;AI-generated content may be incorrect.">
            <a:extLst>
              <a:ext uri="{FF2B5EF4-FFF2-40B4-BE49-F238E27FC236}">
                <a16:creationId xmlns:a16="http://schemas.microsoft.com/office/drawing/2014/main" id="{02F3B00E-4FC5-A8E2-591E-644AE2918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587" b="6587"/>
          <a:stretch>
            <a:fillRect/>
          </a:stretch>
        </p:blipFill>
        <p:spPr>
          <a:xfrm>
            <a:off x="5735960" y="1577802"/>
            <a:ext cx="6238128" cy="4443486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52695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CFDB7-EB17-E40A-FA9E-21DB45D0D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BB8B-BD21-FE86-9EFF-08CE06B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6023577" cy="85679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SDCC Sans" pitchFamily="2" charset="0"/>
              </a:rPr>
              <a:t>What are Material Alterations?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9536-204D-9C47-0363-D9166F7A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412776"/>
            <a:ext cx="10200042" cy="4587964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Having reviewed all amendments arising from the Special Council meeting on the 11th of December 2025, it was considered that 29 were material in nature, as they impacted and/or involved changes that materially affected the meaning of the text, policies, objectives, figures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Out of the 29 Proposed Material Alterations: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26 relate to the LPF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2 relate to the SFRA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1 relate to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Some amendments were not considered material in nature: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Already provided for in the South Dublin County Development Plan 2022-2028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E" sz="6000" dirty="0">
                <a:solidFill>
                  <a:schemeClr val="tx1"/>
                </a:solidFill>
                <a:latin typeface="SDCC Sans" pitchFamily="2" charset="0"/>
              </a:rPr>
              <a:t>Typographical errors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E" sz="6000" dirty="0">
                <a:solidFill>
                  <a:schemeClr val="tx1"/>
                </a:solidFill>
                <a:latin typeface="SDCC Sans" pitchFamily="2" charset="0"/>
              </a:rPr>
              <a:t>Minor edits and restructuring where no material change to the meaning of the text, policy or objectives within the written statement or maps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  <a:latin typeface="SDCC Sans" pitchFamily="2" charset="0"/>
              </a:rPr>
              <a:t>All non-material amendments will be incorporated into the final variation.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0E56-2846-B353-70A5-793B94EB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DCC Sans" pitchFamily="2" charset="0"/>
              </a:rPr>
              <a:t>Public Consultation</a:t>
            </a:r>
            <a:endParaRPr lang="en-IE" b="1" dirty="0">
              <a:latin typeface="SDCC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7FC90-681D-0344-B2C1-DBFCB239F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69" y="1577340"/>
            <a:ext cx="11424179" cy="48089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The material alterations were published for public consultation from Thursday 18th December 2025 to Monday 26th January 2026 inclusive. </a:t>
            </a:r>
          </a:p>
          <a:p>
            <a:endParaRPr lang="en-GB" sz="1500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In accordance with Section 13(6)(aa) of the Planning and Development Act 2000 (as amended), South Dublin County Council screened the alterations and determined that a SEA and a Stage 2 AA was not required. In this regard, the following documents were also published for inspection and public consultation: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SEA Screening Report of Material Alterations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chemeClr val="tx1"/>
                </a:solidFill>
                <a:latin typeface="SDCC Sans" pitchFamily="2" charset="0"/>
              </a:rPr>
              <a:t>SEA Screening Determination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AA Screening Report of Material Alterations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chemeClr val="tx1"/>
                </a:solidFill>
                <a:latin typeface="SDCC Sans" pitchFamily="2" charset="0"/>
              </a:rPr>
              <a:t>AA Screening Determination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E" sz="1500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 public information drop-in day was held in respect of the proposed material alterations on Wednesday 14th January between 4pm and 6pm in the Clondalkin Civic Offices.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12 Submissions were received </a:t>
            </a:r>
            <a:endParaRPr lang="en-IE" sz="1500" dirty="0">
              <a:solidFill>
                <a:schemeClr val="tx1"/>
              </a:solidFill>
              <a:latin typeface="SDCC Sans" pitchFamily="2" charset="0"/>
            </a:endParaRPr>
          </a:p>
          <a:p>
            <a:endParaRPr lang="en-IE" dirty="0"/>
          </a:p>
          <a:p>
            <a:endParaRPr lang="en-GB" sz="1400" dirty="0"/>
          </a:p>
          <a:p>
            <a:endParaRPr lang="en-GB" sz="1400" dirty="0"/>
          </a:p>
          <a:p>
            <a:endParaRPr lang="en-IE" sz="1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364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B166-A6D7-8029-5D03-C62D99DD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DCC Sans" pitchFamily="2" charset="0"/>
              </a:rPr>
              <a:t>CE Report</a:t>
            </a:r>
            <a:endParaRPr lang="en-IE" b="1" dirty="0">
              <a:latin typeface="SDCC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15034-BC56-3B6C-A163-28B5705B9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700808"/>
            <a:ext cx="3675573" cy="274630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CE Report circulated to all Councillors on Friday 13</a:t>
            </a:r>
            <a:r>
              <a:rPr lang="en-GB" sz="1500" baseline="30000" dirty="0">
                <a:solidFill>
                  <a:schemeClr val="tx1"/>
                </a:solidFill>
                <a:latin typeface="SDCC Sans" pitchFamily="2" charset="0"/>
              </a:rPr>
              <a:t>th</a:t>
            </a: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 of February.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Out of the 29 Proposed Material Alterations: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26 relate to the LPF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2 relate to the SFRA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1 relate to the SEA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tx1"/>
              </a:solidFill>
              <a:latin typeface="SDCC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D0D35-0086-672C-2044-DFA6E14E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03" y="1124744"/>
            <a:ext cx="7705407" cy="50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5D55-C173-1454-4627-7B93101D9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2570-6238-37C0-4ED2-862018CF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103697" cy="856798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SDCC Sans" pitchFamily="2" charset="0"/>
              </a:rPr>
              <a:t>Submissions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FACE-160B-6054-581B-05FB76B2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4871450" cy="42082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DCC Sans" pitchFamily="2" charset="0"/>
              </a:rPr>
              <a:t>12 submissions were received.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DCC Sans" pitchFamily="2" charset="0"/>
              </a:rPr>
              <a:t>9 submissions came from organisations and 3 from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DCC Sans" pitchFamily="2" charset="0"/>
              </a:rPr>
              <a:t>A large number welcome / support the proposed Material Alterations or had no observations to make.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DCC Sans" pitchFamily="2" charset="0"/>
              </a:rPr>
              <a:t>OPR had no recommendations or observations and was satisfied that their observation relating to the SFRA from the previous stage has been addressed.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DCC Sans" pitchFamily="2" charset="0"/>
              </a:rPr>
              <a:t>2 of the submissions from individuals were misunderstandings;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GB" sz="1595" dirty="0">
                <a:solidFill>
                  <a:schemeClr val="tx1"/>
                </a:solidFill>
                <a:latin typeface="SDCC Sans" pitchFamily="2" charset="0"/>
              </a:rPr>
              <a:t>One relating to vehicular access on the Ninth Lock Framework Site.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GB" sz="1595" dirty="0">
                <a:solidFill>
                  <a:schemeClr val="tx1"/>
                </a:solidFill>
                <a:latin typeface="SDCC Sans" pitchFamily="2" charset="0"/>
              </a:rPr>
              <a:t>One relating to the downgrading of language in relation to safe routes to school.</a:t>
            </a:r>
            <a:endParaRPr lang="en-US" sz="1595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2CC819-8FCD-E12C-A6C0-7A67F142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05298"/>
              </p:ext>
            </p:extLst>
          </p:nvPr>
        </p:nvGraphicFramePr>
        <p:xfrm>
          <a:off x="5951984" y="1124744"/>
          <a:ext cx="5832649" cy="48245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0396">
                  <a:extLst>
                    <a:ext uri="{9D8B030D-6E8A-4147-A177-3AD203B41FA5}">
                      <a16:colId xmlns:a16="http://schemas.microsoft.com/office/drawing/2014/main" val="266233860"/>
                    </a:ext>
                  </a:extLst>
                </a:gridCol>
                <a:gridCol w="2238252">
                  <a:extLst>
                    <a:ext uri="{9D8B030D-6E8A-4147-A177-3AD203B41FA5}">
                      <a16:colId xmlns:a16="http://schemas.microsoft.com/office/drawing/2014/main" val="935391563"/>
                    </a:ext>
                  </a:extLst>
                </a:gridCol>
                <a:gridCol w="1944001">
                  <a:extLst>
                    <a:ext uri="{9D8B030D-6E8A-4147-A177-3AD203B41FA5}">
                      <a16:colId xmlns:a16="http://schemas.microsoft.com/office/drawing/2014/main" val="683646662"/>
                    </a:ext>
                  </a:extLst>
                </a:gridCol>
              </a:tblGrid>
              <a:tr h="357672">
                <a:tc>
                  <a:txBody>
                    <a:bodyPr/>
                    <a:lstStyle/>
                    <a:p>
                      <a:pPr marL="71120">
                        <a:buNone/>
                      </a:pPr>
                      <a:r>
                        <a:rPr lang="en-GB" sz="1000" b="1" spc="-10">
                          <a:solidFill>
                            <a:srgbClr val="FFFF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Submission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FE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buNone/>
                      </a:pPr>
                      <a:r>
                        <a:rPr lang="en-GB" sz="1000" b="1" spc="-10">
                          <a:solidFill>
                            <a:srgbClr val="FFFF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Author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F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buNone/>
                      </a:pPr>
                      <a:r>
                        <a:rPr lang="en-GB" sz="1000" b="1" spc="-20">
                          <a:solidFill>
                            <a:srgbClr val="FFFF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Type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15278"/>
                  </a:ext>
                </a:extLst>
              </a:tr>
              <a:tr h="532474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2"/>
                        </a:rPr>
                        <a:t>SD-C396-1</a:t>
                      </a:r>
                      <a:r>
                        <a:rPr lang="en-GB" sz="1000" b="1"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 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Tara Horigan on behalf of the Health and Safety Authority (HSA)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Individual / 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617551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3"/>
                        </a:rPr>
                        <a:t>SD-C396-2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James O’Brien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Individual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636997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4"/>
                        </a:rPr>
                        <a:t>SD-C396-3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Jessica Keogh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Individual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68321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5"/>
                        </a:rPr>
                        <a:t>SD-C396-4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Bea B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Individual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81598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6"/>
                        </a:rPr>
                        <a:t>SD-C396-5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National Transport Authority (NTA)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77965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7"/>
                        </a:rPr>
                        <a:t>SD-C396-6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Office of Public Works (OPW)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67019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8"/>
                        </a:rPr>
                        <a:t>SD-C396-7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Department of Education and Youth (DoEY)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028505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9"/>
                        </a:rPr>
                        <a:t>SD-C396-8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Environmental Protection Agency (EPA)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01516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10"/>
                        </a:rPr>
                        <a:t>SD-C396-9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Office of the Planning Regulator (OPR)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895901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11"/>
                        </a:rPr>
                        <a:t>SD-C396-10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Irish Water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246097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 spc="-10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12"/>
                        </a:rPr>
                        <a:t>SD-C396-11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Transport Infrastructure Ireland (TII)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832512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b="1" u="sng">
                          <a:solidFill>
                            <a:srgbClr val="0000FF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  <a:hlinkClick r:id="rId13"/>
                        </a:rPr>
                        <a:t>SD-C396-12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Thornton O’Connor Town Planning</a:t>
                      </a:r>
                      <a:endParaRPr lang="en-IE" sz="100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>
                        <a:buNone/>
                      </a:pPr>
                      <a:r>
                        <a:rPr lang="en-GB" sz="1000" spc="-20" dirty="0">
                          <a:solidFill>
                            <a:srgbClr val="000000"/>
                          </a:solidFill>
                          <a:effectLst/>
                          <a:latin typeface="SDCC Sans" pitchFamily="2" charset="0"/>
                          <a:ea typeface="SDCC Sans" pitchFamily="2" charset="0"/>
                          <a:cs typeface="SDCC Sans" pitchFamily="2" charset="0"/>
                        </a:rPr>
                        <a:t>Organisation</a:t>
                      </a:r>
                      <a:endParaRPr lang="en-IE" sz="1000" dirty="0"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80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9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04428-E9E9-D727-BBC4-36B664A7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69" y="1733183"/>
            <a:ext cx="3675573" cy="42082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Observations (issues or separate items) raised in submissions were summarised by Material Alteration.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submissions raised more than one observation in its submission.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10 out of the 29 MA’s (34%) received at least one observation, 3 of which were on either SFRA or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32% of observations were outside the scope of the proposed Material Alterations and they cannot be considered at this stage of the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All proposed Material Alterations are recommended by the CE to be adopted without any modifications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15C66-6167-ED04-28F1-83CDD7CA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9" y="471704"/>
            <a:ext cx="559153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Submissions Overview (continued)</a:t>
            </a:r>
            <a:endParaRPr lang="en-IE" sz="31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AA4211-2168-52F5-556D-DCA14543A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92569"/>
              </p:ext>
            </p:extLst>
          </p:nvPr>
        </p:nvGraphicFramePr>
        <p:xfrm>
          <a:off x="4650471" y="1577802"/>
          <a:ext cx="6986476" cy="451901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76709">
                  <a:extLst>
                    <a:ext uri="{9D8B030D-6E8A-4147-A177-3AD203B41FA5}">
                      <a16:colId xmlns:a16="http://schemas.microsoft.com/office/drawing/2014/main" val="1640646432"/>
                    </a:ext>
                  </a:extLst>
                </a:gridCol>
                <a:gridCol w="2389944">
                  <a:extLst>
                    <a:ext uri="{9D8B030D-6E8A-4147-A177-3AD203B41FA5}">
                      <a16:colId xmlns:a16="http://schemas.microsoft.com/office/drawing/2014/main" val="173165242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806122097"/>
                    </a:ext>
                  </a:extLst>
                </a:gridCol>
                <a:gridCol w="2407339">
                  <a:extLst>
                    <a:ext uri="{9D8B030D-6E8A-4147-A177-3AD203B41FA5}">
                      <a16:colId xmlns:a16="http://schemas.microsoft.com/office/drawing/2014/main" val="2502259582"/>
                    </a:ext>
                  </a:extLst>
                </a:gridCol>
                <a:gridCol w="999454">
                  <a:extLst>
                    <a:ext uri="{9D8B030D-6E8A-4147-A177-3AD203B41FA5}">
                      <a16:colId xmlns:a16="http://schemas.microsoft.com/office/drawing/2014/main" val="463435930"/>
                    </a:ext>
                  </a:extLst>
                </a:gridCol>
                <a:gridCol w="472763">
                  <a:extLst>
                    <a:ext uri="{9D8B030D-6E8A-4147-A177-3AD203B41FA5}">
                      <a16:colId xmlns:a16="http://schemas.microsoft.com/office/drawing/2014/main" val="3640179137"/>
                    </a:ext>
                  </a:extLst>
                </a:gridCol>
              </a:tblGrid>
              <a:tr h="29656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300" b="0" cap="none" spc="6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E" sz="1300" b="0" cap="none" spc="60">
                        <a:solidFill>
                          <a:schemeClr val="bg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300" b="0" cap="none" spc="60">
                          <a:solidFill>
                            <a:schemeClr val="bg1"/>
                          </a:solidFill>
                          <a:effectLst/>
                        </a:rPr>
                        <a:t>Number of Observations Raised by Material Alteration</a:t>
                      </a:r>
                      <a:endParaRPr lang="en-IE" sz="1300" b="0" cap="none" spc="60">
                        <a:solidFill>
                          <a:schemeClr val="bg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05983"/>
                  </a:ext>
                </a:extLst>
              </a:tr>
              <a:tr h="442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E" sz="1100" b="1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MA Summary / Topic</a:t>
                      </a:r>
                      <a:endParaRPr lang="en-IE" sz="1100" b="1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Observations Raised</a:t>
                      </a:r>
                      <a:endParaRPr lang="en-IE" sz="1100" b="1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% of Total</a:t>
                      </a:r>
                      <a:endParaRPr lang="en-IE" sz="1100" b="1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0042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4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New objective: Filtered Permeability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06399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7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Clarifying need for landowner consent 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464357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8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Public consultation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66782"/>
                  </a:ext>
                </a:extLst>
              </a:tr>
              <a:tr h="442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9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Clarifying ‘potential’ junction improvements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2866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10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Education facilities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9886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20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Tower Road Framework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625682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25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Clarify map legend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12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56963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SFRA 1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Clarify SFRA methodology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520411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SFRA 2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Include stormwater management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01104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Proposed Material Alteration No. SEA 1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Add map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955612"/>
                  </a:ext>
                </a:extLst>
              </a:tr>
              <a:tr h="442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Outside of the Scope of Proposed Material Alterations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Various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32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73291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1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85"/>
                        </a:spcBef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cap="none" spc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IE" sz="1100" cap="none" spc="0" dirty="0">
                        <a:solidFill>
                          <a:schemeClr val="tx1"/>
                        </a:solidFill>
                        <a:effectLst/>
                        <a:latin typeface="SDCC Sans" pitchFamily="2" charset="0"/>
                        <a:ea typeface="SDCC Sans" pitchFamily="2" charset="0"/>
                        <a:cs typeface="SDCC Sans" pitchFamily="2" charset="0"/>
                      </a:endParaRPr>
                    </a:p>
                  </a:txBody>
                  <a:tcPr marL="16684" marR="16684" marT="7292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9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2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675CB-342E-FF76-FA62-75A8BCF3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0DB7-2748-3B93-784A-4B1A64B1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6671649" cy="856798"/>
          </a:xfrm>
        </p:spPr>
        <p:txBody>
          <a:bodyPr anchor="ctr">
            <a:normAutofit fontScale="90000"/>
          </a:bodyPr>
          <a:lstStyle/>
          <a:p>
            <a:r>
              <a:rPr lang="en-IE" b="1" dirty="0">
                <a:latin typeface="SDCC Sans" pitchFamily="2" charset="0"/>
              </a:rPr>
              <a:t>Next Steps</a:t>
            </a:r>
            <a:br>
              <a:rPr lang="en-IE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45A1A-6677-1F00-5DEF-A242FB1E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309413"/>
            <a:ext cx="6311610" cy="45159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A resolution to make the Variation with the proposed Material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The final text of the Variation will also include the non-material amendments which were agreed at the Special Meeting of the Council on 11th December.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Prescribed bodies will be notified of the Variation, and a notice will be published in an approved newspaper.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SDCC Sans" pitchFamily="2" charset="0"/>
              </a:rPr>
              <a:t>The Variation to the County Plan will have immediate effect</a:t>
            </a:r>
            <a:r>
              <a:rPr lang="en-GB" dirty="0">
                <a:solidFill>
                  <a:schemeClr val="tx1"/>
                </a:solidFill>
                <a:latin typeface="SDCC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080BF-704D-55A0-DD48-510D819F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862645"/>
            <a:ext cx="2368132" cy="2729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98536E-777F-62A0-AE83-04B4208D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3707747"/>
            <a:ext cx="3528392" cy="23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7171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2344</TotalTime>
  <Words>993</Words>
  <Application>Microsoft Office PowerPoint</Application>
  <PresentationFormat>Widescreen</PresentationFormat>
  <Paragraphs>171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SDCC Sans</vt:lpstr>
      <vt:lpstr>SDCC Master</vt:lpstr>
      <vt:lpstr>Variation No. 1 to CDP - Clondalkin Local Planning Framework   March Council Meeting – Headed Item:  Chief Executive’s Report on Submissions Received on the Material Alterations </vt:lpstr>
      <vt:lpstr>Context</vt:lpstr>
      <vt:lpstr>What are Material Alterations?</vt:lpstr>
      <vt:lpstr>Public Consultation</vt:lpstr>
      <vt:lpstr>CE Report</vt:lpstr>
      <vt:lpstr>Submissions Overview</vt:lpstr>
      <vt:lpstr>Submissions Overview (continued)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Hazel Craigie</dc:creator>
  <cp:lastModifiedBy>Hazel Craigie</cp:lastModifiedBy>
  <cp:revision>21</cp:revision>
  <dcterms:created xsi:type="dcterms:W3CDTF">2025-09-25T13:57:35Z</dcterms:created>
  <dcterms:modified xsi:type="dcterms:W3CDTF">2026-03-04T12:50:02Z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