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388" r:id="rId5"/>
    <p:sldId id="566" r:id="rId6"/>
    <p:sldId id="595" r:id="rId7"/>
    <p:sldId id="541" r:id="rId8"/>
    <p:sldId id="558" r:id="rId9"/>
    <p:sldId id="406" r:id="rId10"/>
    <p:sldId id="564" r:id="rId11"/>
    <p:sldId id="565" r:id="rId12"/>
    <p:sldId id="557" r:id="rId13"/>
    <p:sldId id="594" r:id="rId14"/>
    <p:sldId id="556" r:id="rId15"/>
    <p:sldId id="532" r:id="rId16"/>
    <p:sldId id="569" r:id="rId17"/>
    <p:sldId id="570" r:id="rId18"/>
    <p:sldId id="559" r:id="rId19"/>
    <p:sldId id="596" r:id="rId20"/>
    <p:sldId id="508" r:id="rId21"/>
    <p:sldId id="571" r:id="rId22"/>
    <p:sldId id="567" r:id="rId23"/>
  </p:sldIdLst>
  <p:sldSz cx="12192000" cy="6858000"/>
  <p:notesSz cx="9940925" cy="6808788"/>
  <p:defaultTextStyle>
    <a:defPPr>
      <a:defRPr kern="0"/>
    </a:def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AED73A-9E8C-590A-2480-2ADA4CCBA5A3}" name="William Byrne" initials="WB" userId="S::williambyrne@sdublincoco.ie::cc380d63-b36b-42bf-a4b8-b97c4ca99fe7" providerId="AD"/>
  <p188:author id="{F886B78E-5A25-BD6B-238F-B8801D0ECB1B}" name="Hazel Craigie" initials="HC" userId="S::hcraigie@sdublincoco.ie::50841a6a-bd33-43b2-b8da-67c1f5ddfef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D6F7"/>
    <a:srgbClr val="F26959"/>
    <a:srgbClr val="363A92"/>
    <a:srgbClr val="CECEDC"/>
    <a:srgbClr val="E8E8EE"/>
    <a:srgbClr val="271B5B"/>
    <a:srgbClr val="52534D"/>
    <a:srgbClr val="C7E634"/>
    <a:srgbClr val="52534C"/>
    <a:srgbClr val="5355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74"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oin Burke" userId="4aafc82d-5189-4da3-bc5e-52a4f60cd126" providerId="ADAL" clId="{2D961CA9-53DA-4178-9F8A-E9F20AC6B850}"/>
    <pc:docChg chg="delSld modSld">
      <pc:chgData name="Eoin Burke" userId="4aafc82d-5189-4da3-bc5e-52a4f60cd126" providerId="ADAL" clId="{2D961CA9-53DA-4178-9F8A-E9F20AC6B850}" dt="2026-02-24T16:20:18.361" v="5" actId="1076"/>
      <pc:docMkLst>
        <pc:docMk/>
      </pc:docMkLst>
      <pc:sldChg chg="modSp mod">
        <pc:chgData name="Eoin Burke" userId="4aafc82d-5189-4da3-bc5e-52a4f60cd126" providerId="ADAL" clId="{2D961CA9-53DA-4178-9F8A-E9F20AC6B850}" dt="2026-02-24T16:20:03.982" v="4" actId="2711"/>
        <pc:sldMkLst>
          <pc:docMk/>
          <pc:sldMk cId="1428512907" sldId="388"/>
        </pc:sldMkLst>
        <pc:spChg chg="mod">
          <ac:chgData name="Eoin Burke" userId="4aafc82d-5189-4da3-bc5e-52a4f60cd126" providerId="ADAL" clId="{2D961CA9-53DA-4178-9F8A-E9F20AC6B850}" dt="2026-02-24T16:20:03.982" v="4" actId="2711"/>
          <ac:spMkLst>
            <pc:docMk/>
            <pc:sldMk cId="1428512907" sldId="388"/>
            <ac:spMk id="2" creationId="{0FB241BB-59EA-A1A3-46CF-4A5994096217}"/>
          </ac:spMkLst>
        </pc:spChg>
      </pc:sldChg>
      <pc:sldChg chg="modSp mod">
        <pc:chgData name="Eoin Burke" userId="4aafc82d-5189-4da3-bc5e-52a4f60cd126" providerId="ADAL" clId="{2D961CA9-53DA-4178-9F8A-E9F20AC6B850}" dt="2026-02-24T16:20:18.361" v="5" actId="1076"/>
        <pc:sldMkLst>
          <pc:docMk/>
          <pc:sldMk cId="848851126" sldId="566"/>
        </pc:sldMkLst>
        <pc:spChg chg="mod">
          <ac:chgData name="Eoin Burke" userId="4aafc82d-5189-4da3-bc5e-52a4f60cd126" providerId="ADAL" clId="{2D961CA9-53DA-4178-9F8A-E9F20AC6B850}" dt="2026-02-24T16:20:18.361" v="5" actId="1076"/>
          <ac:spMkLst>
            <pc:docMk/>
            <pc:sldMk cId="848851126" sldId="566"/>
            <ac:spMk id="8" creationId="{ECDF6FEE-3EDC-3672-A810-8CFC4C27532A}"/>
          </ac:spMkLst>
        </pc:spChg>
      </pc:sldChg>
      <pc:sldChg chg="del">
        <pc:chgData name="Eoin Burke" userId="4aafc82d-5189-4da3-bc5e-52a4f60cd126" providerId="ADAL" clId="{2D961CA9-53DA-4178-9F8A-E9F20AC6B850}" dt="2026-02-24T16:19:34.510" v="1" actId="2696"/>
        <pc:sldMkLst>
          <pc:docMk/>
          <pc:sldMk cId="2645456589" sldId="568"/>
        </pc:sldMkLst>
      </pc:sldChg>
      <pc:sldChg chg="del">
        <pc:chgData name="Eoin Burke" userId="4aafc82d-5189-4da3-bc5e-52a4f60cd126" providerId="ADAL" clId="{2D961CA9-53DA-4178-9F8A-E9F20AC6B850}" dt="2026-02-24T16:19:37.463" v="2" actId="2696"/>
        <pc:sldMkLst>
          <pc:docMk/>
          <pc:sldMk cId="3000536008" sldId="584"/>
        </pc:sldMkLst>
      </pc:sldChg>
      <pc:sldChg chg="del">
        <pc:chgData name="Eoin Burke" userId="4aafc82d-5189-4da3-bc5e-52a4f60cd126" providerId="ADAL" clId="{2D961CA9-53DA-4178-9F8A-E9F20AC6B850}" dt="2026-02-24T16:19:48.739" v="3" actId="2696"/>
        <pc:sldMkLst>
          <pc:docMk/>
          <pc:sldMk cId="2398846209" sldId="591"/>
        </pc:sldMkLst>
      </pc:sldChg>
      <pc:sldChg chg="modSp mod">
        <pc:chgData name="Eoin Burke" userId="4aafc82d-5189-4da3-bc5e-52a4f60cd126" providerId="ADAL" clId="{2D961CA9-53DA-4178-9F8A-E9F20AC6B850}" dt="2026-02-24T16:19:05.195" v="0" actId="2711"/>
        <pc:sldMkLst>
          <pc:docMk/>
          <pc:sldMk cId="1063572891" sldId="594"/>
        </pc:sldMkLst>
        <pc:spChg chg="mod">
          <ac:chgData name="Eoin Burke" userId="4aafc82d-5189-4da3-bc5e-52a4f60cd126" providerId="ADAL" clId="{2D961CA9-53DA-4178-9F8A-E9F20AC6B850}" dt="2026-02-24T16:19:05.195" v="0" actId="2711"/>
          <ac:spMkLst>
            <pc:docMk/>
            <pc:sldMk cId="1063572891" sldId="594"/>
            <ac:spMk id="5" creationId="{FB5472F4-5189-5B38-33A8-5ED444B46F7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7943" cy="341204"/>
          </a:xfrm>
          <a:prstGeom prst="rect">
            <a:avLst/>
          </a:prstGeom>
        </p:spPr>
        <p:txBody>
          <a:bodyPr vert="horz" lIns="48756" tIns="24378" rIns="48756" bIns="24378" rtlCol="0"/>
          <a:lstStyle>
            <a:lvl1pPr algn="l">
              <a:defRPr sz="600"/>
            </a:lvl1pPr>
          </a:lstStyle>
          <a:p>
            <a:endParaRPr lang="en-US"/>
          </a:p>
        </p:txBody>
      </p:sp>
      <p:sp>
        <p:nvSpPr>
          <p:cNvPr id="3" name="Date Placeholder 2"/>
          <p:cNvSpPr>
            <a:spLocks noGrp="1"/>
          </p:cNvSpPr>
          <p:nvPr>
            <p:ph type="dt" idx="1"/>
          </p:nvPr>
        </p:nvSpPr>
        <p:spPr>
          <a:xfrm>
            <a:off x="5630627" y="0"/>
            <a:ext cx="4307943" cy="341204"/>
          </a:xfrm>
          <a:prstGeom prst="rect">
            <a:avLst/>
          </a:prstGeom>
        </p:spPr>
        <p:txBody>
          <a:bodyPr vert="horz" lIns="48756" tIns="24378" rIns="48756" bIns="24378" rtlCol="0"/>
          <a:lstStyle>
            <a:lvl1pPr algn="r">
              <a:defRPr sz="600"/>
            </a:lvl1pPr>
          </a:lstStyle>
          <a:p>
            <a:fld id="{9F6A2F78-8593-D34B-A54B-A913B4ADD88D}" type="datetimeFigureOut">
              <a:rPr lang="en-US" smtClean="0"/>
              <a:t>2/24/2026</a:t>
            </a:fld>
            <a:endParaRPr lang="en-US"/>
          </a:p>
        </p:txBody>
      </p:sp>
      <p:sp>
        <p:nvSpPr>
          <p:cNvPr id="4" name="Slide Image Placeholder 3"/>
          <p:cNvSpPr>
            <a:spLocks noGrp="1" noRot="1" noChangeAspect="1"/>
          </p:cNvSpPr>
          <p:nvPr>
            <p:ph type="sldImg" idx="2"/>
          </p:nvPr>
        </p:nvSpPr>
        <p:spPr>
          <a:xfrm>
            <a:off x="2927350" y="850900"/>
            <a:ext cx="4086225" cy="2298700"/>
          </a:xfrm>
          <a:prstGeom prst="rect">
            <a:avLst/>
          </a:prstGeom>
          <a:noFill/>
          <a:ln w="12700">
            <a:solidFill>
              <a:prstClr val="black"/>
            </a:solidFill>
          </a:ln>
        </p:spPr>
        <p:txBody>
          <a:bodyPr vert="horz" lIns="48756" tIns="24378" rIns="48756" bIns="24378" rtlCol="0" anchor="ctr"/>
          <a:lstStyle/>
          <a:p>
            <a:endParaRPr lang="en-US"/>
          </a:p>
        </p:txBody>
      </p:sp>
      <p:sp>
        <p:nvSpPr>
          <p:cNvPr id="5" name="Notes Placeholder 4"/>
          <p:cNvSpPr>
            <a:spLocks noGrp="1"/>
          </p:cNvSpPr>
          <p:nvPr>
            <p:ph type="body" sz="quarter" idx="3"/>
          </p:nvPr>
        </p:nvSpPr>
        <p:spPr>
          <a:xfrm>
            <a:off x="993779" y="3276324"/>
            <a:ext cx="7953368" cy="2681844"/>
          </a:xfrm>
          <a:prstGeom prst="rect">
            <a:avLst/>
          </a:prstGeom>
        </p:spPr>
        <p:txBody>
          <a:bodyPr vert="horz" lIns="48756" tIns="24378" rIns="48756" bIns="24378"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6467584"/>
            <a:ext cx="4307943" cy="341204"/>
          </a:xfrm>
          <a:prstGeom prst="rect">
            <a:avLst/>
          </a:prstGeom>
        </p:spPr>
        <p:txBody>
          <a:bodyPr vert="horz" lIns="48756" tIns="24378" rIns="48756" bIns="24378" rtlCol="0" anchor="b"/>
          <a:lstStyle>
            <a:lvl1pPr algn="l">
              <a:defRPr sz="600"/>
            </a:lvl1pPr>
          </a:lstStyle>
          <a:p>
            <a:endParaRPr lang="en-US"/>
          </a:p>
        </p:txBody>
      </p:sp>
      <p:sp>
        <p:nvSpPr>
          <p:cNvPr id="7" name="Slide Number Placeholder 6"/>
          <p:cNvSpPr>
            <a:spLocks noGrp="1"/>
          </p:cNvSpPr>
          <p:nvPr>
            <p:ph type="sldNum" sz="quarter" idx="5"/>
          </p:nvPr>
        </p:nvSpPr>
        <p:spPr>
          <a:xfrm>
            <a:off x="5630627" y="6467584"/>
            <a:ext cx="4307943" cy="341204"/>
          </a:xfrm>
          <a:prstGeom prst="rect">
            <a:avLst/>
          </a:prstGeom>
        </p:spPr>
        <p:txBody>
          <a:bodyPr vert="horz" lIns="48756" tIns="24378" rIns="48756" bIns="24378" rtlCol="0" anchor="b"/>
          <a:lstStyle>
            <a:lvl1pPr algn="r">
              <a:defRPr sz="6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3211930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63230-1884-A442-B9A7-A54D1574DE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881E3E-3E63-1176-D5AE-0CF5091ED4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A47326-1FB9-A788-3DDA-EC852B912FAB}"/>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414953F9-E040-1388-8A55-6D331075970D}"/>
              </a:ext>
            </a:extLst>
          </p:cNvPr>
          <p:cNvSpPr>
            <a:spLocks noGrp="1"/>
          </p:cNvSpPr>
          <p:nvPr>
            <p:ph type="sldNum" sz="quarter" idx="5"/>
          </p:nvPr>
        </p:nvSpPr>
        <p:spPr/>
        <p:txBody>
          <a:bodyPr/>
          <a:lstStyle/>
          <a:p>
            <a:fld id="{F374F5B9-8B24-7A4E-B5A9-4C8F6F8C6B31}" type="slidenum">
              <a:rPr lang="en-US" smtClean="0"/>
              <a:t>16</a:t>
            </a:fld>
            <a:endParaRPr lang="en-US"/>
          </a:p>
        </p:txBody>
      </p:sp>
    </p:spTree>
    <p:extLst>
      <p:ext uri="{BB962C8B-B14F-4D97-AF65-F5344CB8AC3E}">
        <p14:creationId xmlns:p14="http://schemas.microsoft.com/office/powerpoint/2010/main" val="1993489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defTabSz="487558">
              <a:defRPr/>
            </a:pPr>
            <a:fld id="{F374F5B9-8B24-7A4E-B5A9-4C8F6F8C6B31}" type="slidenum">
              <a:rPr lang="en-US"/>
              <a:pPr defTabSz="487558">
                <a:defRPr/>
              </a:pPr>
              <a:t>18</a:t>
            </a:fld>
            <a:endParaRPr lang="en-US"/>
          </a:p>
        </p:txBody>
      </p:sp>
    </p:spTree>
    <p:extLst>
      <p:ext uri="{BB962C8B-B14F-4D97-AF65-F5344CB8AC3E}">
        <p14:creationId xmlns:p14="http://schemas.microsoft.com/office/powerpoint/2010/main" val="2700630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02F72-CB3E-1356-FB0A-7F6C401FA1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C6B397-1259-44EC-5B38-D87B041E76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1C809C-F13B-607A-E054-6B901250568F}"/>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7B0E2975-EA32-8CC0-8FCF-DCC5BDAB6C5D}"/>
              </a:ext>
            </a:extLst>
          </p:cNvPr>
          <p:cNvSpPr>
            <a:spLocks noGrp="1"/>
          </p:cNvSpPr>
          <p:nvPr>
            <p:ph type="sldNum" sz="quarter" idx="5"/>
          </p:nvPr>
        </p:nvSpPr>
        <p:spPr/>
        <p:txBody>
          <a:bodyPr/>
          <a:lstStyle/>
          <a:p>
            <a:pPr defTabSz="487558">
              <a:defRPr/>
            </a:pPr>
            <a:fld id="{F374F5B9-8B24-7A4E-B5A9-4C8F6F8C6B31}" type="slidenum">
              <a:rPr lang="en-US"/>
              <a:pPr defTabSz="487558">
                <a:defRPr/>
              </a:pPr>
              <a:t>2</a:t>
            </a:fld>
            <a:endParaRPr lang="en-US"/>
          </a:p>
        </p:txBody>
      </p:sp>
    </p:spTree>
    <p:extLst>
      <p:ext uri="{BB962C8B-B14F-4D97-AF65-F5344CB8AC3E}">
        <p14:creationId xmlns:p14="http://schemas.microsoft.com/office/powerpoint/2010/main" val="2145620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4C941-59A7-C62F-AF55-C3B6E35635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71B938-5593-C5A0-C6CA-1B74292084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B0CF5F-68B7-A2CF-62B5-96F011159355}"/>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E7BCE28D-3442-ACB7-9CCF-470472B82366}"/>
              </a:ext>
            </a:extLst>
          </p:cNvPr>
          <p:cNvSpPr>
            <a:spLocks noGrp="1"/>
          </p:cNvSpPr>
          <p:nvPr>
            <p:ph type="sldNum" sz="quarter" idx="5"/>
          </p:nvPr>
        </p:nvSpPr>
        <p:spPr/>
        <p:txBody>
          <a:bodyPr/>
          <a:lstStyle/>
          <a:p>
            <a:pPr defTabSz="487558">
              <a:defRPr/>
            </a:pPr>
            <a:fld id="{F374F5B9-8B24-7A4E-B5A9-4C8F6F8C6B31}" type="slidenum">
              <a:rPr lang="en-US"/>
              <a:pPr defTabSz="487558">
                <a:defRPr/>
              </a:pPr>
              <a:t>3</a:t>
            </a:fld>
            <a:endParaRPr lang="en-US"/>
          </a:p>
        </p:txBody>
      </p:sp>
    </p:spTree>
    <p:extLst>
      <p:ext uri="{BB962C8B-B14F-4D97-AF65-F5344CB8AC3E}">
        <p14:creationId xmlns:p14="http://schemas.microsoft.com/office/powerpoint/2010/main" val="2355483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D45D4-42EA-E2EB-ECFE-4928B91906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1BD736-E35D-71B7-BEAE-68873C00F0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D5ADBC-6D72-AD66-FAA5-021865412997}"/>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B1A3E9D5-E8C7-60A4-67A3-419439C07ED7}"/>
              </a:ext>
            </a:extLst>
          </p:cNvPr>
          <p:cNvSpPr>
            <a:spLocks noGrp="1"/>
          </p:cNvSpPr>
          <p:nvPr>
            <p:ph type="sldNum" sz="quarter" idx="5"/>
          </p:nvPr>
        </p:nvSpPr>
        <p:spPr/>
        <p:txBody>
          <a:bodyPr/>
          <a:lstStyle/>
          <a:p>
            <a:fld id="{F374F5B9-8B24-7A4E-B5A9-4C8F6F8C6B31}" type="slidenum">
              <a:rPr lang="en-US" smtClean="0"/>
              <a:t>5</a:t>
            </a:fld>
            <a:endParaRPr lang="en-US"/>
          </a:p>
        </p:txBody>
      </p:sp>
    </p:spTree>
    <p:extLst>
      <p:ext uri="{BB962C8B-B14F-4D97-AF65-F5344CB8AC3E}">
        <p14:creationId xmlns:p14="http://schemas.microsoft.com/office/powerpoint/2010/main" val="1027248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02F72-CB3E-1356-FB0A-7F6C401FA1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C6B397-1259-44EC-5B38-D87B041E76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1C809C-F13B-607A-E054-6B901250568F}"/>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7B0E2975-EA32-8CC0-8FCF-DCC5BDAB6C5D}"/>
              </a:ext>
            </a:extLst>
          </p:cNvPr>
          <p:cNvSpPr>
            <a:spLocks noGrp="1"/>
          </p:cNvSpPr>
          <p:nvPr>
            <p:ph type="sldNum" sz="quarter" idx="5"/>
          </p:nvPr>
        </p:nvSpPr>
        <p:spPr/>
        <p:txBody>
          <a:bodyPr/>
          <a:lstStyle/>
          <a:p>
            <a:pPr defTabSz="487558">
              <a:defRPr/>
            </a:pPr>
            <a:fld id="{F374F5B9-8B24-7A4E-B5A9-4C8F6F8C6B31}" type="slidenum">
              <a:rPr lang="en-US"/>
              <a:pPr defTabSz="487558">
                <a:defRPr/>
              </a:pPr>
              <a:t>6</a:t>
            </a:fld>
            <a:endParaRPr lang="en-US" dirty="0"/>
          </a:p>
        </p:txBody>
      </p:sp>
    </p:spTree>
    <p:extLst>
      <p:ext uri="{BB962C8B-B14F-4D97-AF65-F5344CB8AC3E}">
        <p14:creationId xmlns:p14="http://schemas.microsoft.com/office/powerpoint/2010/main" val="2145620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AD2FC-F7E7-BC07-5E7D-55A71AEFFB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B61F48-2062-F946-EFEF-DA548D81E3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CAC688-8398-E31D-A522-E4FBB715BB63}"/>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8D8E8476-7FFD-DE30-F927-178851D3D780}"/>
              </a:ext>
            </a:extLst>
          </p:cNvPr>
          <p:cNvSpPr>
            <a:spLocks noGrp="1"/>
          </p:cNvSpPr>
          <p:nvPr>
            <p:ph type="sldNum" sz="quarter" idx="5"/>
          </p:nvPr>
        </p:nvSpPr>
        <p:spPr/>
        <p:txBody>
          <a:bodyPr/>
          <a:lstStyle/>
          <a:p>
            <a:fld id="{F374F5B9-8B24-7A4E-B5A9-4C8F6F8C6B31}" type="slidenum">
              <a:rPr lang="en-US" smtClean="0"/>
              <a:t>8</a:t>
            </a:fld>
            <a:endParaRPr lang="en-US"/>
          </a:p>
        </p:txBody>
      </p:sp>
    </p:spTree>
    <p:extLst>
      <p:ext uri="{BB962C8B-B14F-4D97-AF65-F5344CB8AC3E}">
        <p14:creationId xmlns:p14="http://schemas.microsoft.com/office/powerpoint/2010/main" val="10193054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5F187-FED9-026A-1943-D52AE915B8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5073DC-9C8D-949D-3A9A-9E99EBFC79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F92CA6-BEB4-DBE3-6EB0-25B53AF35055}"/>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16717293-DDD3-78B0-A1CF-4D53B9CA4DC9}"/>
              </a:ext>
            </a:extLst>
          </p:cNvPr>
          <p:cNvSpPr>
            <a:spLocks noGrp="1"/>
          </p:cNvSpPr>
          <p:nvPr>
            <p:ph type="sldNum" sz="quarter" idx="5"/>
          </p:nvPr>
        </p:nvSpPr>
        <p:spPr/>
        <p:txBody>
          <a:bodyPr/>
          <a:lstStyle/>
          <a:p>
            <a:fld id="{F374F5B9-8B24-7A4E-B5A9-4C8F6F8C6B31}" type="slidenum">
              <a:rPr lang="en-US" smtClean="0"/>
              <a:t>10</a:t>
            </a:fld>
            <a:endParaRPr lang="en-US"/>
          </a:p>
        </p:txBody>
      </p:sp>
    </p:spTree>
    <p:extLst>
      <p:ext uri="{BB962C8B-B14F-4D97-AF65-F5344CB8AC3E}">
        <p14:creationId xmlns:p14="http://schemas.microsoft.com/office/powerpoint/2010/main" val="1394759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F1D29-50D6-4D07-703A-EB7C7254C0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D37E32-27E8-7D8F-D9EE-C74C03CC90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5F6B90-F224-2834-56E3-57A51711D91D}"/>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D7F06B3E-D03A-379F-4C54-6AD3B74D8AEF}"/>
              </a:ext>
            </a:extLst>
          </p:cNvPr>
          <p:cNvSpPr>
            <a:spLocks noGrp="1"/>
          </p:cNvSpPr>
          <p:nvPr>
            <p:ph type="sldNum" sz="quarter" idx="5"/>
          </p:nvPr>
        </p:nvSpPr>
        <p:spPr/>
        <p:txBody>
          <a:bodyPr/>
          <a:lstStyle/>
          <a:p>
            <a:fld id="{F374F5B9-8B24-7A4E-B5A9-4C8F6F8C6B31}" type="slidenum">
              <a:rPr lang="en-US" smtClean="0"/>
              <a:t>12</a:t>
            </a:fld>
            <a:endParaRPr lang="en-US"/>
          </a:p>
        </p:txBody>
      </p:sp>
    </p:spTree>
    <p:extLst>
      <p:ext uri="{BB962C8B-B14F-4D97-AF65-F5344CB8AC3E}">
        <p14:creationId xmlns:p14="http://schemas.microsoft.com/office/powerpoint/2010/main" val="3784850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FC772-1241-82FD-ADD2-FE72EE57C7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18D54C-7AEB-59BF-9231-612520AFC5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1F75DF-463C-6A88-4CBF-B465EEBB4545}"/>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1B3CC9C3-14B0-DAE1-AEB0-4F8AAB7DC64D}"/>
              </a:ext>
            </a:extLst>
          </p:cNvPr>
          <p:cNvSpPr>
            <a:spLocks noGrp="1"/>
          </p:cNvSpPr>
          <p:nvPr>
            <p:ph type="sldNum" sz="quarter" idx="5"/>
          </p:nvPr>
        </p:nvSpPr>
        <p:spPr/>
        <p:txBody>
          <a:bodyPr/>
          <a:lstStyle/>
          <a:p>
            <a:fld id="{F374F5B9-8B24-7A4E-B5A9-4C8F6F8C6B31}" type="slidenum">
              <a:rPr lang="en-US" smtClean="0"/>
              <a:t>14</a:t>
            </a:fld>
            <a:endParaRPr lang="en-US"/>
          </a:p>
        </p:txBody>
      </p:sp>
    </p:spTree>
    <p:extLst>
      <p:ext uri="{BB962C8B-B14F-4D97-AF65-F5344CB8AC3E}">
        <p14:creationId xmlns:p14="http://schemas.microsoft.com/office/powerpoint/2010/main" val="23669724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a:t>Title of Presentation</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a:t>Created by</a:t>
            </a:r>
            <a:br>
              <a:rPr lang="en-GB"/>
            </a:br>
            <a:r>
              <a:rPr lang="en-GB"/>
              <a:t>Name Surname</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a:t>Presented by</a:t>
            </a:r>
            <a:br>
              <a:rPr lang="en-GB"/>
            </a:br>
            <a:r>
              <a:rPr lang="en-GB"/>
              <a:t>Name Surname</a:t>
            </a:r>
            <a:endParaRPr lang="en-US"/>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a:t>Page title goes here</a:t>
            </a:r>
            <a:endParaRPr/>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a:t>Meet the team</a:t>
            </a:r>
            <a:endParaRPr lang="en-GB"/>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a:t>Page title goes here</a:t>
            </a:r>
            <a:endParaRPr lang="en-GB"/>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a:t>Page title goes here</a:t>
            </a:r>
            <a:endParaRPr/>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a:t>Page title goes here</a:t>
            </a:r>
            <a:endParaRPr/>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a:t>Title of Presentation</a:t>
            </a:r>
            <a:endParaRPr/>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a:t>Created by</a:t>
            </a:r>
            <a:br>
              <a:rPr lang="en-GB"/>
            </a:br>
            <a:r>
              <a:rPr lang="en-GB"/>
              <a:t>Name Surname</a:t>
            </a:r>
            <a:endParaRPr lang="en-US"/>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a:t>Presented by</a:t>
            </a:r>
            <a:br>
              <a:rPr lang="en-GB"/>
            </a:br>
            <a:r>
              <a:rPr lang="en-GB"/>
              <a:t>Name Surname</a:t>
            </a:r>
            <a:endParaRPr lang="en-US"/>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a:t>Space for a short bio / creds if needed. 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a:t>Meet the team</a:t>
            </a:r>
            <a:endParaRPr lang="en-GB"/>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a:t>Click to insert body text here. </a:t>
            </a:r>
          </a:p>
          <a:p>
            <a:r>
              <a:rPr lang="en-IE"/>
              <a:t>Sed </a:t>
            </a:r>
            <a:r>
              <a:rPr lang="en-IE" err="1"/>
              <a:t>ut</a:t>
            </a:r>
            <a:r>
              <a:rPr lang="en-IE"/>
              <a:t> </a:t>
            </a:r>
            <a:r>
              <a:rPr lang="en-IE" err="1"/>
              <a:t>perspiciatis</a:t>
            </a:r>
            <a:r>
              <a:rPr lang="en-IE"/>
              <a:t> </a:t>
            </a:r>
            <a:r>
              <a:rPr lang="en-IE" err="1"/>
              <a:t>unde</a:t>
            </a:r>
            <a:r>
              <a:rPr lang="en-IE"/>
              <a:t> </a:t>
            </a:r>
            <a:r>
              <a:rPr lang="en-IE" err="1"/>
              <a:t>omnis</a:t>
            </a:r>
            <a:r>
              <a:rPr lang="en-IE"/>
              <a:t> </a:t>
            </a:r>
            <a:r>
              <a:rPr lang="en-IE" err="1"/>
              <a:t>iste</a:t>
            </a:r>
            <a:r>
              <a:rPr lang="en-IE"/>
              <a:t> </a:t>
            </a:r>
            <a:r>
              <a:rPr lang="en-IE" err="1"/>
              <a:t>natus</a:t>
            </a:r>
            <a:r>
              <a:rPr lang="en-IE"/>
              <a:t> error sit </a:t>
            </a:r>
            <a:r>
              <a:rPr lang="en-IE" err="1"/>
              <a:t>voluptatem</a:t>
            </a:r>
            <a:r>
              <a:rPr lang="en-IE"/>
              <a:t> </a:t>
            </a:r>
            <a:r>
              <a:rPr lang="en-IE" err="1"/>
              <a:t>accusantium</a:t>
            </a:r>
            <a:r>
              <a:rPr lang="en-IE"/>
              <a:t> </a:t>
            </a:r>
            <a:r>
              <a:rPr lang="en-IE" err="1"/>
              <a:t>doloremque</a:t>
            </a:r>
            <a:r>
              <a:rPr lang="en-IE"/>
              <a:t> </a:t>
            </a:r>
            <a:r>
              <a:rPr lang="en-IE" err="1"/>
              <a:t>laudantium</a:t>
            </a:r>
            <a:r>
              <a:rPr lang="en-IE"/>
              <a:t>, </a:t>
            </a:r>
            <a:r>
              <a:rPr lang="en-IE" err="1"/>
              <a:t>totam</a:t>
            </a:r>
            <a:r>
              <a:rPr lang="en-IE"/>
              <a:t> rem </a:t>
            </a:r>
            <a:r>
              <a:rPr lang="en-IE" err="1"/>
              <a:t>aperiam</a:t>
            </a:r>
            <a:r>
              <a:rPr lang="en-IE"/>
              <a:t>, </a:t>
            </a:r>
            <a:r>
              <a:rPr lang="en-IE" err="1"/>
              <a:t>eaque</a:t>
            </a:r>
            <a:r>
              <a:rPr lang="en-IE"/>
              <a:t> </a:t>
            </a:r>
            <a:r>
              <a:rPr lang="en-IE" err="1"/>
              <a:t>ipsa</a:t>
            </a:r>
            <a:r>
              <a:rPr lang="en-IE"/>
              <a:t> </a:t>
            </a:r>
            <a:r>
              <a:rPr lang="en-IE" err="1"/>
              <a:t>quae</a:t>
            </a:r>
            <a:r>
              <a:rPr lang="en-IE"/>
              <a:t> ab </a:t>
            </a:r>
            <a:r>
              <a:rPr lang="en-IE" err="1"/>
              <a:t>illo</a:t>
            </a:r>
            <a:r>
              <a:rPr lang="en-IE"/>
              <a:t> </a:t>
            </a:r>
            <a:r>
              <a:rPr lang="en-IE" err="1"/>
              <a:t>inventore</a:t>
            </a:r>
            <a:r>
              <a:rPr lang="en-IE"/>
              <a:t> </a:t>
            </a:r>
            <a:r>
              <a:rPr lang="en-IE" err="1"/>
              <a:t>veritatis</a:t>
            </a:r>
            <a:r>
              <a:rPr lang="en-IE"/>
              <a:t> et quasi </a:t>
            </a:r>
            <a:r>
              <a:rPr lang="en-IE" err="1"/>
              <a:t>architecto</a:t>
            </a:r>
            <a:r>
              <a:rPr lang="en-IE"/>
              <a:t> beatae vitae dicta sunt </a:t>
            </a:r>
            <a:r>
              <a:rPr lang="en-IE" err="1"/>
              <a:t>explicabo</a:t>
            </a:r>
            <a:r>
              <a:rPr lang="en-IE"/>
              <a:t>. </a:t>
            </a:r>
          </a:p>
          <a:p>
            <a:r>
              <a:rPr lang="en-IE"/>
              <a:t>Nemo </a:t>
            </a:r>
            <a:r>
              <a:rPr lang="en-IE" err="1"/>
              <a:t>enim</a:t>
            </a:r>
            <a:r>
              <a:rPr lang="en-IE"/>
              <a:t> </a:t>
            </a:r>
            <a:r>
              <a:rPr lang="en-IE" err="1"/>
              <a:t>ipsam</a:t>
            </a:r>
            <a:r>
              <a:rPr lang="en-IE"/>
              <a:t> </a:t>
            </a:r>
            <a:r>
              <a:rPr lang="en-IE" err="1"/>
              <a:t>voluptatem</a:t>
            </a:r>
            <a:r>
              <a:rPr lang="en-IE"/>
              <a:t> </a:t>
            </a:r>
            <a:r>
              <a:rPr lang="en-IE" err="1"/>
              <a:t>quia</a:t>
            </a:r>
            <a:r>
              <a:rPr lang="en-IE"/>
              <a:t> </a:t>
            </a:r>
            <a:r>
              <a:rPr lang="en-IE" err="1"/>
              <a:t>voluptas</a:t>
            </a:r>
            <a:r>
              <a:rPr lang="en-IE"/>
              <a:t> sit </a:t>
            </a:r>
            <a:r>
              <a:rPr lang="en-IE" err="1"/>
              <a:t>aspernatur</a:t>
            </a:r>
            <a:r>
              <a:rPr lang="en-IE"/>
              <a:t> </a:t>
            </a:r>
            <a:r>
              <a:rPr lang="en-IE" err="1"/>
              <a:t>aut</a:t>
            </a:r>
            <a:r>
              <a:rPr lang="en-IE"/>
              <a:t> </a:t>
            </a:r>
            <a:r>
              <a:rPr lang="en-IE" err="1"/>
              <a:t>odit</a:t>
            </a:r>
            <a:r>
              <a:rPr lang="en-IE"/>
              <a:t> </a:t>
            </a:r>
            <a:r>
              <a:rPr lang="en-IE" err="1"/>
              <a:t>aut</a:t>
            </a:r>
            <a:r>
              <a:rPr lang="en-IE"/>
              <a:t> fugit, </a:t>
            </a:r>
            <a:r>
              <a:rPr lang="en-IE" err="1"/>
              <a:t>sed</a:t>
            </a:r>
            <a:r>
              <a:rPr lang="en-IE"/>
              <a:t> </a:t>
            </a:r>
            <a:r>
              <a:rPr lang="en-IE" err="1"/>
              <a:t>quia</a:t>
            </a:r>
            <a:r>
              <a:rPr lang="en-IE"/>
              <a:t> </a:t>
            </a:r>
            <a:r>
              <a:rPr lang="en-IE" err="1"/>
              <a:t>consequuntur</a:t>
            </a:r>
            <a:r>
              <a:rPr lang="en-IE"/>
              <a:t> </a:t>
            </a:r>
            <a:r>
              <a:rPr lang="en-IE" err="1"/>
              <a:t>magni</a:t>
            </a:r>
            <a:r>
              <a:rPr lang="en-IE"/>
              <a:t> </a:t>
            </a:r>
            <a:r>
              <a:rPr lang="en-IE" err="1"/>
              <a:t>dolores</a:t>
            </a:r>
            <a:r>
              <a:rPr lang="en-IE"/>
              <a:t> </a:t>
            </a:r>
            <a:r>
              <a:rPr lang="en-IE" err="1"/>
              <a:t>eos</a:t>
            </a:r>
            <a:r>
              <a:rPr lang="en-IE"/>
              <a:t> qui ratione </a:t>
            </a:r>
            <a:r>
              <a:rPr lang="en-IE" err="1"/>
              <a:t>voluptatem</a:t>
            </a:r>
            <a:r>
              <a:rPr lang="en-IE"/>
              <a:t> </a:t>
            </a:r>
            <a:r>
              <a:rPr lang="en-IE" err="1"/>
              <a:t>sequi</a:t>
            </a:r>
            <a:r>
              <a:rPr lang="en-IE"/>
              <a:t> </a:t>
            </a:r>
            <a:r>
              <a:rPr lang="en-IE" err="1"/>
              <a:t>nesciunt</a:t>
            </a:r>
            <a:r>
              <a:rPr lang="en-IE"/>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a:t>Page title goes here</a:t>
            </a:r>
            <a:endParaRPr lang="en-GB"/>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a:t>Title of Presentation</a:t>
            </a:r>
            <a:endParaRPr/>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a:latin typeface="Arial" panose="020B0604020202020204" pitchFamily="34" charset="0"/>
                <a:cs typeface="Arial" panose="020B0604020202020204" pitchFamily="34" charset="0"/>
              </a:rPr>
              <a:t>Click the icon to add a picture</a:t>
            </a:r>
            <a:endParaRPr lang="en-US"/>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a:t>Section Divider Title Goes Here</a:t>
            </a:r>
            <a:endParaRPr/>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a:t>Section Divider Title Goes Here</a:t>
            </a:r>
            <a:endParaRPr/>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a:t>01</a:t>
            </a:r>
            <a:endParaRPr lang="en-US"/>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a:t>Section Divider Title Goes Here</a:t>
            </a:r>
            <a:endParaRPr/>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a:t>Insert quote, statistic or other point of interest here</a:t>
            </a:r>
            <a:endParaRPr/>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a:t>QUOTE</a:t>
            </a:r>
            <a:endParaRPr lang="en-US"/>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Source</a:t>
            </a:r>
            <a:endParaRPr lang="en-US"/>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a:t>Insert quote, statistic or other point of interest here</a:t>
            </a:r>
            <a:endParaRPr/>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Title of Presentation</a:t>
            </a:r>
            <a:endParaRPr lang="en-US"/>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a:t>QUOTE</a:t>
            </a:r>
            <a:endParaRPr lang="en-US"/>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a:t>Source</a:t>
            </a:r>
            <a:endParaRPr lang="en-US"/>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a:t>Add Thank you</a:t>
            </a:r>
            <a:endParaRPr/>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a:t>Page title goes here</a:t>
            </a:r>
            <a:endParaRPr lang="en-GB"/>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3215680" y="1960167"/>
            <a:ext cx="8640960" cy="3547702"/>
          </a:xfrm>
        </p:spPr>
        <p:txBody>
          <a:bodyPr/>
          <a:lstStyle/>
          <a:p>
            <a:pPr>
              <a:spcBef>
                <a:spcPts val="600"/>
              </a:spcBef>
              <a:spcAft>
                <a:spcPts val="600"/>
              </a:spcAft>
            </a:pPr>
            <a:r>
              <a:rPr lang="en-GB" sz="4800" b="1" dirty="0">
                <a:latin typeface="SDCC Sans" pitchFamily="2" charset="0"/>
              </a:rPr>
              <a:t>NPF Implementation: Housing Growth</a:t>
            </a:r>
            <a:br>
              <a:rPr lang="en-GB" sz="4800" b="1" dirty="0">
                <a:latin typeface="SDCC Sans" pitchFamily="2" charset="0"/>
              </a:rPr>
            </a:br>
            <a:br>
              <a:rPr lang="en-GB" sz="4800" b="1" dirty="0">
                <a:latin typeface="SDCC Sans" pitchFamily="2" charset="0"/>
              </a:rPr>
            </a:br>
            <a:r>
              <a:rPr lang="en-GB" sz="4800" b="1" dirty="0">
                <a:latin typeface="SDCC Sans" pitchFamily="2" charset="0"/>
              </a:rPr>
              <a:t>CDP Variation</a:t>
            </a:r>
            <a:br>
              <a:rPr lang="en-GB" sz="4800" b="1" dirty="0">
                <a:latin typeface="SDCC Display" pitchFamily="2" charset="0"/>
              </a:rPr>
            </a:br>
            <a:br>
              <a:rPr lang="en-GB" sz="4800" b="1" dirty="0">
                <a:latin typeface="SDCC Display" pitchFamily="2" charset="0"/>
              </a:rPr>
            </a:br>
            <a:endParaRPr lang="en-US" sz="4800" dirty="0">
              <a:latin typeface="SDCC Sans" pitchFamily="2" charset="0"/>
            </a:endParaRPr>
          </a:p>
        </p:txBody>
      </p:sp>
      <p:sp>
        <p:nvSpPr>
          <p:cNvPr id="3" name="Text Placeholder 2">
            <a:extLst>
              <a:ext uri="{FF2B5EF4-FFF2-40B4-BE49-F238E27FC236}">
                <a16:creationId xmlns:a16="http://schemas.microsoft.com/office/drawing/2014/main" id="{30DBCEFF-9B31-2850-3759-075A370F06C1}"/>
              </a:ext>
            </a:extLst>
          </p:cNvPr>
          <p:cNvSpPr>
            <a:spLocks noGrp="1"/>
          </p:cNvSpPr>
          <p:nvPr>
            <p:ph type="body" sz="quarter" idx="10"/>
          </p:nvPr>
        </p:nvSpPr>
        <p:spPr>
          <a:xfrm>
            <a:off x="4894515" y="5924219"/>
            <a:ext cx="3188558" cy="646908"/>
          </a:xfrm>
        </p:spPr>
        <p:txBody>
          <a:bodyPr>
            <a:normAutofit/>
          </a:bodyPr>
          <a:lstStyle/>
          <a:p>
            <a:r>
              <a:rPr lang="en-US" dirty="0"/>
              <a:t>Active Land Management</a:t>
            </a:r>
          </a:p>
        </p:txBody>
      </p:sp>
      <p:sp>
        <p:nvSpPr>
          <p:cNvPr id="4" name="Text Placeholder 3">
            <a:extLst>
              <a:ext uri="{FF2B5EF4-FFF2-40B4-BE49-F238E27FC236}">
                <a16:creationId xmlns:a16="http://schemas.microsoft.com/office/drawing/2014/main" id="{6A32F016-7305-5790-7479-403D3A2BCA53}"/>
              </a:ext>
            </a:extLst>
          </p:cNvPr>
          <p:cNvSpPr>
            <a:spLocks noGrp="1"/>
          </p:cNvSpPr>
          <p:nvPr>
            <p:ph type="body" sz="quarter" idx="11"/>
          </p:nvPr>
        </p:nvSpPr>
        <p:spPr>
          <a:xfrm>
            <a:off x="8406550" y="5924219"/>
            <a:ext cx="3188558" cy="646908"/>
          </a:xfrm>
        </p:spPr>
        <p:txBody>
          <a:bodyPr>
            <a:normAutofit/>
          </a:bodyPr>
          <a:lstStyle/>
          <a:p>
            <a:r>
              <a:rPr lang="en-US" dirty="0"/>
              <a:t>Planning &amp; Transport</a:t>
            </a:r>
          </a:p>
        </p:txBody>
      </p:sp>
      <p:sp>
        <p:nvSpPr>
          <p:cNvPr id="5" name="Date Placeholder 5">
            <a:extLst>
              <a:ext uri="{FF2B5EF4-FFF2-40B4-BE49-F238E27FC236}">
                <a16:creationId xmlns:a16="http://schemas.microsoft.com/office/drawing/2014/main" id="{FC2B0155-C409-DFAD-491C-B0F842B84AD7}"/>
              </a:ext>
            </a:extLst>
          </p:cNvPr>
          <p:cNvSpPr>
            <a:spLocks noGrp="1"/>
          </p:cNvSpPr>
          <p:nvPr>
            <p:ph type="dt" sz="half" idx="13"/>
          </p:nvPr>
        </p:nvSpPr>
        <p:spPr>
          <a:xfrm>
            <a:off x="319626" y="6206296"/>
            <a:ext cx="1023399" cy="360000"/>
          </a:xfrm>
        </p:spPr>
        <p:txBody>
          <a:bodyPr/>
          <a:lstStyle/>
          <a:p>
            <a:pPr algn="ctr"/>
            <a:r>
              <a:rPr lang="en-GB" dirty="0"/>
              <a:t>FEB 2026</a:t>
            </a:r>
          </a:p>
        </p:txBody>
      </p:sp>
    </p:spTree>
    <p:extLst>
      <p:ext uri="{BB962C8B-B14F-4D97-AF65-F5344CB8AC3E}">
        <p14:creationId xmlns:p14="http://schemas.microsoft.com/office/powerpoint/2010/main" val="1428512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8B3AC-E8B3-74F6-F1CA-5E486BC92187}"/>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85D25E1B-0C70-2FBB-4E8E-9C051684060C}"/>
              </a:ext>
            </a:extLst>
          </p:cNvPr>
          <p:cNvSpPr>
            <a:spLocks noGrp="1"/>
          </p:cNvSpPr>
          <p:nvPr>
            <p:ph type="title"/>
          </p:nvPr>
        </p:nvSpPr>
        <p:spPr>
          <a:xfrm>
            <a:off x="504471" y="499136"/>
            <a:ext cx="10001985" cy="856798"/>
          </a:xfrm>
        </p:spPr>
        <p:txBody>
          <a:bodyPr anchor="ctr">
            <a:normAutofit/>
          </a:bodyPr>
          <a:lstStyle/>
          <a:p>
            <a:r>
              <a:rPr lang="en-US" sz="3250" dirty="0">
                <a:latin typeface="SDCC Sans"/>
                <a:cs typeface="Arial"/>
              </a:rPr>
              <a:t>Key Changes to meet Targets</a:t>
            </a:r>
          </a:p>
        </p:txBody>
      </p:sp>
      <p:sp>
        <p:nvSpPr>
          <p:cNvPr id="3" name="Text Placeholder 2">
            <a:extLst>
              <a:ext uri="{FF2B5EF4-FFF2-40B4-BE49-F238E27FC236}">
                <a16:creationId xmlns:a16="http://schemas.microsoft.com/office/drawing/2014/main" id="{DEBD28AB-53E1-E1B6-A9F4-B010249EA44E}"/>
              </a:ext>
            </a:extLst>
          </p:cNvPr>
          <p:cNvSpPr txBox="1">
            <a:spLocks/>
          </p:cNvSpPr>
          <p:nvPr/>
        </p:nvSpPr>
        <p:spPr>
          <a:xfrm>
            <a:off x="504471" y="3140968"/>
            <a:ext cx="11352170" cy="3384376"/>
          </a:xfrm>
          <a:prstGeom prst="rect">
            <a:avLst/>
          </a:prstGeom>
        </p:spPr>
        <p:txBody>
          <a:bodyPr vert="horz" lIns="0" tIns="0" rIns="0" bIns="0" rtlCol="0">
            <a:no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342900" indent="-342900" algn="just">
              <a:lnSpc>
                <a:spcPct val="107000"/>
              </a:lnSpc>
              <a:spcAft>
                <a:spcPts val="800"/>
              </a:spcAft>
              <a:buFont typeface="Arial" panose="020B0604020202020204" pitchFamily="34" charset="0"/>
              <a:buChar char="•"/>
              <a:defRPr/>
            </a:pPr>
            <a:endParaRPr lang="en-GB" sz="1400">
              <a:latin typeface="SDCC Sans" pitchFamily="2"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FB5472F4-5189-5B38-33A8-5ED444B46F7E}"/>
              </a:ext>
            </a:extLst>
          </p:cNvPr>
          <p:cNvSpPr>
            <a:spLocks noGrp="1"/>
          </p:cNvSpPr>
          <p:nvPr>
            <p:ph type="body" idx="1"/>
          </p:nvPr>
        </p:nvSpPr>
        <p:spPr>
          <a:xfrm>
            <a:off x="504470" y="1577340"/>
            <a:ext cx="7572730" cy="4948004"/>
          </a:xfrm>
        </p:spPr>
        <p:txBody>
          <a:bodyPr>
            <a:noAutofit/>
          </a:bodyPr>
          <a:lstStyle/>
          <a:p>
            <a:pPr>
              <a:lnSpc>
                <a:spcPct val="110000"/>
              </a:lnSpc>
              <a:spcAft>
                <a:spcPts val="1000"/>
              </a:spcAft>
            </a:pPr>
            <a:r>
              <a:rPr lang="en-IE" sz="1500" dirty="0">
                <a:latin typeface="SDCC Sans" pitchFamily="2" charset="0"/>
              </a:rPr>
              <a:t>Land Capacity Audit identified a shortfall of zoned </a:t>
            </a:r>
            <a:r>
              <a:rPr lang="en-IE" sz="1500" b="1" dirty="0">
                <a:latin typeface="SDCC Sans" pitchFamily="2" charset="0"/>
              </a:rPr>
              <a:t>and</a:t>
            </a:r>
            <a:r>
              <a:rPr lang="en-IE" sz="1500" dirty="0">
                <a:latin typeface="SDCC Sans" pitchFamily="2" charset="0"/>
              </a:rPr>
              <a:t> deliverable lands </a:t>
            </a:r>
          </a:p>
          <a:p>
            <a:pPr>
              <a:lnSpc>
                <a:spcPct val="110000"/>
              </a:lnSpc>
              <a:spcAft>
                <a:spcPts val="1000"/>
              </a:spcAft>
            </a:pPr>
            <a:endParaRPr lang="en-IE" sz="1500" dirty="0">
              <a:latin typeface="SDCC Sans" pitchFamily="2" charset="0"/>
            </a:endParaRPr>
          </a:p>
          <a:p>
            <a:pPr>
              <a:lnSpc>
                <a:spcPct val="110000"/>
              </a:lnSpc>
              <a:spcAft>
                <a:spcPts val="1000"/>
              </a:spcAft>
            </a:pPr>
            <a:r>
              <a:rPr lang="en-IE" sz="1500" dirty="0">
                <a:latin typeface="SDCC Sans" pitchFamily="2" charset="0"/>
              </a:rPr>
              <a:t>Shortfalls identified on the new baseline growth requirements of:</a:t>
            </a:r>
          </a:p>
          <a:p>
            <a:pPr marL="285750" indent="-285750">
              <a:buFont typeface="Arial" panose="020B0604020202020204" pitchFamily="34" charset="0"/>
              <a:buChar char="•"/>
            </a:pPr>
            <a:r>
              <a:rPr lang="en-GB" dirty="0">
                <a:latin typeface="SDCC Sans" pitchFamily="2" charset="0"/>
              </a:rPr>
              <a:t>2,086 dwellings between 2025-2028 (c.26-52 hectares) </a:t>
            </a:r>
          </a:p>
          <a:p>
            <a:r>
              <a:rPr lang="en-GB" dirty="0">
                <a:latin typeface="SDCC Sans" pitchFamily="2" charset="0"/>
              </a:rPr>
              <a:t>•    3.097 dwellings between 2025-2030 (c.38-77 hectares) </a:t>
            </a:r>
          </a:p>
          <a:p>
            <a:r>
              <a:rPr lang="en-GB" dirty="0">
                <a:latin typeface="SDCC Sans" pitchFamily="2" charset="0"/>
              </a:rPr>
              <a:t>•    5,467 dwellings between 2025-2034 (c.68-136 hectares) </a:t>
            </a:r>
          </a:p>
          <a:p>
            <a:r>
              <a:rPr lang="en-GB" dirty="0">
                <a:latin typeface="SDCC Sans" pitchFamily="2" charset="0"/>
              </a:rPr>
              <a:t>•    10,323 dwellings between 2025-2040 (c.129-258 hectares) </a:t>
            </a:r>
          </a:p>
          <a:p>
            <a:endParaRPr lang="en-GB" dirty="0">
              <a:latin typeface="SDCC Sans" pitchFamily="2" charset="0"/>
            </a:endParaRPr>
          </a:p>
          <a:p>
            <a:r>
              <a:rPr lang="en-GB" b="1" dirty="0">
                <a:latin typeface="SDCC Sans" pitchFamily="2" charset="0"/>
              </a:rPr>
              <a:t>Additional Provision </a:t>
            </a:r>
            <a:r>
              <a:rPr lang="en-GB" dirty="0">
                <a:latin typeface="SDCC Sans" pitchFamily="2" charset="0"/>
              </a:rPr>
              <a:t>above baseline identified to provide for over 5,000 units</a:t>
            </a:r>
          </a:p>
          <a:p>
            <a:r>
              <a:rPr lang="en-GB" dirty="0">
                <a:latin typeface="SDCC Sans" pitchFamily="2" charset="0"/>
              </a:rPr>
              <a:t>This recognises the fact that not all zoned land will be developed within CDP period</a:t>
            </a:r>
          </a:p>
          <a:p>
            <a:r>
              <a:rPr lang="en-GB" b="1" dirty="0">
                <a:latin typeface="SDCC Sans" pitchFamily="2" charset="0"/>
              </a:rPr>
              <a:t>Total Variation lands </a:t>
            </a:r>
            <a:r>
              <a:rPr lang="en-GB" dirty="0">
                <a:latin typeface="SDCC Sans" pitchFamily="2" charset="0"/>
              </a:rPr>
              <a:t>identified to provide for immediate shortfall and additional provision</a:t>
            </a:r>
          </a:p>
          <a:p>
            <a:r>
              <a:rPr lang="en-GB" dirty="0">
                <a:latin typeface="SDCC Sans" pitchFamily="2" charset="0"/>
              </a:rPr>
              <a:t> = 7,324 units</a:t>
            </a:r>
          </a:p>
          <a:p>
            <a:pPr>
              <a:lnSpc>
                <a:spcPct val="110000"/>
              </a:lnSpc>
              <a:spcAft>
                <a:spcPts val="1000"/>
              </a:spcAft>
            </a:pPr>
            <a:endParaRPr lang="en-IE" sz="1500" dirty="0">
              <a:latin typeface="SDCC Sans" pitchFamily="2" charset="0"/>
            </a:endParaRPr>
          </a:p>
        </p:txBody>
      </p:sp>
      <p:sp>
        <p:nvSpPr>
          <p:cNvPr id="4" name="TextBox 3">
            <a:extLst>
              <a:ext uri="{FF2B5EF4-FFF2-40B4-BE49-F238E27FC236}">
                <a16:creationId xmlns:a16="http://schemas.microsoft.com/office/drawing/2014/main" id="{A31469D5-51A6-3445-C006-E8BFF38DAA6E}"/>
              </a:ext>
            </a:extLst>
          </p:cNvPr>
          <p:cNvSpPr txBox="1"/>
          <p:nvPr/>
        </p:nvSpPr>
        <p:spPr>
          <a:xfrm>
            <a:off x="8143875" y="1577340"/>
            <a:ext cx="3994746" cy="4031873"/>
          </a:xfrm>
          <a:prstGeom prst="rect">
            <a:avLst/>
          </a:prstGeom>
          <a:noFill/>
        </p:spPr>
        <p:txBody>
          <a:bodyPr wrap="square">
            <a:spAutoFit/>
          </a:bodyPr>
          <a:lstStyle/>
          <a:p>
            <a:r>
              <a:rPr lang="en-GB" sz="1600" b="0" i="1" u="none" strike="noStrike" baseline="0" dirty="0">
                <a:solidFill>
                  <a:schemeClr val="accent1"/>
                </a:solidFill>
                <a:latin typeface="SDCC Sans" pitchFamily="2" charset="0"/>
              </a:rPr>
              <a:t>“For the purposes of these Guidelines, planning authorities should address the scope for additional provision of up to 50% in excess of the baseline housing growth requirement set out in Appendix 1, in light of the urgent need to increase housing delivery and to optimise the ability to deliver on the housing requirements of the Revised NPF. ‘Additional provision’ recognises the fact that, for a variety of reasons, a relatively significant proportion of zoned lands are not activated over the period of a development plan.” </a:t>
            </a:r>
            <a:endParaRPr lang="en-IE" sz="1600" i="1" dirty="0">
              <a:solidFill>
                <a:schemeClr val="accent1"/>
              </a:solidFill>
            </a:endParaRPr>
          </a:p>
        </p:txBody>
      </p:sp>
      <p:sp>
        <p:nvSpPr>
          <p:cNvPr id="6" name="TextBox 5">
            <a:extLst>
              <a:ext uri="{FF2B5EF4-FFF2-40B4-BE49-F238E27FC236}">
                <a16:creationId xmlns:a16="http://schemas.microsoft.com/office/drawing/2014/main" id="{1B74B0CC-2601-9234-B0FF-2AB331F14AC3}"/>
              </a:ext>
            </a:extLst>
          </p:cNvPr>
          <p:cNvSpPr txBox="1"/>
          <p:nvPr/>
        </p:nvSpPr>
        <p:spPr>
          <a:xfrm>
            <a:off x="8447170" y="5544058"/>
            <a:ext cx="4118571" cy="523220"/>
          </a:xfrm>
          <a:prstGeom prst="rect">
            <a:avLst/>
          </a:prstGeom>
          <a:noFill/>
        </p:spPr>
        <p:txBody>
          <a:bodyPr wrap="square" rtlCol="0">
            <a:spAutoFit/>
          </a:bodyPr>
          <a:lstStyle/>
          <a:p>
            <a:r>
              <a:rPr lang="en-IE" sz="1400" dirty="0">
                <a:solidFill>
                  <a:schemeClr val="accent1"/>
                </a:solidFill>
                <a:latin typeface="SDCC Sans" pitchFamily="2" charset="0"/>
              </a:rPr>
              <a:t>Extract from NPF Implementation Guidelines </a:t>
            </a:r>
            <a:endParaRPr lang="en-IE" dirty="0">
              <a:solidFill>
                <a:schemeClr val="accent1"/>
              </a:solidFill>
              <a:latin typeface="SDCC Sans" pitchFamily="2" charset="0"/>
            </a:endParaRPr>
          </a:p>
        </p:txBody>
      </p:sp>
    </p:spTree>
    <p:extLst>
      <p:ext uri="{BB962C8B-B14F-4D97-AF65-F5344CB8AC3E}">
        <p14:creationId xmlns:p14="http://schemas.microsoft.com/office/powerpoint/2010/main" val="1063572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032DF-3035-60B0-AE01-6A7C5DC795E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AF8D361-E5C9-0634-9197-C4104FFBFA17}"/>
              </a:ext>
            </a:extLst>
          </p:cNvPr>
          <p:cNvPicPr>
            <a:picLocks noChangeAspect="1"/>
          </p:cNvPicPr>
          <p:nvPr/>
        </p:nvPicPr>
        <p:blipFill>
          <a:blip r:embed="rId2"/>
          <a:stretch>
            <a:fillRect/>
          </a:stretch>
        </p:blipFill>
        <p:spPr>
          <a:xfrm>
            <a:off x="1419225" y="514350"/>
            <a:ext cx="9102837" cy="6265994"/>
          </a:xfrm>
          <a:prstGeom prst="rect">
            <a:avLst/>
          </a:prstGeom>
        </p:spPr>
      </p:pic>
      <p:sp>
        <p:nvSpPr>
          <p:cNvPr id="2" name="Title 1">
            <a:extLst>
              <a:ext uri="{FF2B5EF4-FFF2-40B4-BE49-F238E27FC236}">
                <a16:creationId xmlns:a16="http://schemas.microsoft.com/office/drawing/2014/main" id="{50E3E4F6-2FC5-C8CB-8F03-6EABA5E3F8A6}"/>
              </a:ext>
            </a:extLst>
          </p:cNvPr>
          <p:cNvSpPr>
            <a:spLocks noGrp="1"/>
          </p:cNvSpPr>
          <p:nvPr>
            <p:ph type="title"/>
          </p:nvPr>
        </p:nvSpPr>
        <p:spPr>
          <a:xfrm>
            <a:off x="3486151" y="-104775"/>
            <a:ext cx="4362450" cy="647700"/>
          </a:xfrm>
        </p:spPr>
        <p:txBody>
          <a:bodyPr anchor="ctr">
            <a:normAutofit/>
          </a:bodyPr>
          <a:lstStyle/>
          <a:p>
            <a:r>
              <a:rPr lang="en-US" sz="2800" dirty="0">
                <a:latin typeface="SDCC Sans"/>
                <a:cs typeface="Arial"/>
              </a:rPr>
              <a:t>Overview of Lands</a:t>
            </a:r>
            <a:endParaRPr lang="en-US" sz="2800" dirty="0">
              <a:latin typeface="SDCC Sans" pitchFamily="2" charset="0"/>
            </a:endParaRPr>
          </a:p>
        </p:txBody>
      </p:sp>
    </p:spTree>
    <p:extLst>
      <p:ext uri="{BB962C8B-B14F-4D97-AF65-F5344CB8AC3E}">
        <p14:creationId xmlns:p14="http://schemas.microsoft.com/office/powerpoint/2010/main" val="2164716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FE47B-59D6-06CC-986D-172082B637BA}"/>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78510D07-156D-A645-4BC3-BDDD2D9F92F4}"/>
              </a:ext>
            </a:extLst>
          </p:cNvPr>
          <p:cNvSpPr>
            <a:spLocks noGrp="1"/>
          </p:cNvSpPr>
          <p:nvPr>
            <p:ph type="title"/>
          </p:nvPr>
        </p:nvSpPr>
        <p:spPr>
          <a:xfrm>
            <a:off x="504471" y="499136"/>
            <a:ext cx="10001985" cy="856798"/>
          </a:xfrm>
        </p:spPr>
        <p:txBody>
          <a:bodyPr anchor="ctr">
            <a:normAutofit/>
          </a:bodyPr>
          <a:lstStyle/>
          <a:p>
            <a:r>
              <a:rPr lang="en-US" sz="3250" dirty="0">
                <a:latin typeface="SDCC Sans"/>
                <a:cs typeface="Arial"/>
              </a:rPr>
              <a:t>Additional Zoned Land Capacity</a:t>
            </a:r>
          </a:p>
        </p:txBody>
      </p:sp>
      <p:sp>
        <p:nvSpPr>
          <p:cNvPr id="3" name="Text Placeholder 2">
            <a:extLst>
              <a:ext uri="{FF2B5EF4-FFF2-40B4-BE49-F238E27FC236}">
                <a16:creationId xmlns:a16="http://schemas.microsoft.com/office/drawing/2014/main" id="{6139ED69-27F1-B47F-3F18-35B59A01EB94}"/>
              </a:ext>
            </a:extLst>
          </p:cNvPr>
          <p:cNvSpPr txBox="1">
            <a:spLocks/>
          </p:cNvSpPr>
          <p:nvPr/>
        </p:nvSpPr>
        <p:spPr>
          <a:xfrm>
            <a:off x="504471" y="3140968"/>
            <a:ext cx="11352170" cy="3384376"/>
          </a:xfrm>
          <a:prstGeom prst="rect">
            <a:avLst/>
          </a:prstGeom>
        </p:spPr>
        <p:txBody>
          <a:bodyPr vert="horz" lIns="0" tIns="0" rIns="0" bIns="0" rtlCol="0">
            <a:no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342900" indent="-342900" algn="just">
              <a:lnSpc>
                <a:spcPct val="107000"/>
              </a:lnSpc>
              <a:spcAft>
                <a:spcPts val="800"/>
              </a:spcAft>
              <a:buFont typeface="Arial" panose="020B0604020202020204" pitchFamily="34" charset="0"/>
              <a:buChar char="•"/>
              <a:defRPr/>
            </a:pPr>
            <a:endParaRPr lang="en-GB" sz="1400">
              <a:latin typeface="SDCC Sans" pitchFamily="2" charset="0"/>
              <a:ea typeface="Calibri" panose="020F0502020204030204" pitchFamily="34" charset="0"/>
              <a:cs typeface="Times New Roman" panose="02020603050405020304" pitchFamily="18" charset="0"/>
            </a:endParaRPr>
          </a:p>
        </p:txBody>
      </p:sp>
      <p:sp>
        <p:nvSpPr>
          <p:cNvPr id="18" name="Text Placeholder 2">
            <a:extLst>
              <a:ext uri="{FF2B5EF4-FFF2-40B4-BE49-F238E27FC236}">
                <a16:creationId xmlns:a16="http://schemas.microsoft.com/office/drawing/2014/main" id="{0F31704B-552E-FA92-7B5C-149809CD4621}"/>
              </a:ext>
            </a:extLst>
          </p:cNvPr>
          <p:cNvSpPr>
            <a:spLocks noGrp="1"/>
          </p:cNvSpPr>
          <p:nvPr>
            <p:ph type="body" idx="1"/>
          </p:nvPr>
        </p:nvSpPr>
        <p:spPr>
          <a:xfrm>
            <a:off x="504471" y="1358863"/>
            <a:ext cx="6192058" cy="5366258"/>
          </a:xfrm>
        </p:spPr>
        <p:txBody>
          <a:bodyPr vert="horz" lIns="0" tIns="0" rIns="0" bIns="0" rtlCol="0" anchor="t">
            <a:noAutofit/>
          </a:bodyPr>
          <a:lstStyle/>
          <a:p>
            <a:pPr marL="69850" lvl="2">
              <a:spcAft>
                <a:spcPts val="800"/>
              </a:spcAft>
              <a:defRPr/>
            </a:pPr>
            <a:r>
              <a:rPr lang="en-IE" sz="1600" b="1" dirty="0">
                <a:solidFill>
                  <a:srgbClr val="363A92"/>
                </a:solidFill>
                <a:latin typeface="SDCC Sans"/>
              </a:rPr>
              <a:t>Summary of Changes to Zoned Land</a:t>
            </a:r>
          </a:p>
          <a:p>
            <a:pPr marL="355600" lvl="2" indent="-285750" algn="just">
              <a:spcAft>
                <a:spcPts val="800"/>
              </a:spcAft>
              <a:buFont typeface="Arial,Sans-Serif"/>
              <a:buChar char="•"/>
              <a:defRPr/>
            </a:pPr>
            <a:r>
              <a:rPr lang="en-IE" sz="1600" dirty="0">
                <a:solidFill>
                  <a:srgbClr val="363A92"/>
                </a:solidFill>
                <a:latin typeface="SDCC Sans"/>
              </a:rPr>
              <a:t>Chapter 2 Core Strategy</a:t>
            </a:r>
          </a:p>
          <a:p>
            <a:pPr marL="632846" lvl="3" indent="-285750" algn="just">
              <a:spcAft>
                <a:spcPts val="800"/>
              </a:spcAft>
              <a:buFont typeface="Wingdings" panose="05000000000000000000" pitchFamily="2" charset="2"/>
              <a:buChar char="Ø"/>
              <a:defRPr/>
            </a:pPr>
            <a:r>
              <a:rPr lang="en-IE" sz="1600" dirty="0">
                <a:solidFill>
                  <a:srgbClr val="363A92"/>
                </a:solidFill>
                <a:latin typeface="SDCC Sans"/>
              </a:rPr>
              <a:t>New table summarising proposed new residential land capacity through zoning changes</a:t>
            </a:r>
          </a:p>
          <a:p>
            <a:pPr marL="632846" lvl="3" indent="-285750" algn="just">
              <a:spcAft>
                <a:spcPts val="800"/>
              </a:spcAft>
              <a:buFont typeface="Wingdings" panose="05000000000000000000" pitchFamily="2" charset="2"/>
              <a:buChar char="Ø"/>
              <a:defRPr/>
            </a:pPr>
            <a:r>
              <a:rPr lang="en-IE" sz="1600" dirty="0">
                <a:solidFill>
                  <a:srgbClr val="363A92"/>
                </a:solidFill>
                <a:latin typeface="SDCC Sans"/>
              </a:rPr>
              <a:t>Breakdown of lands by CDP Neighbourhood Area, greenfield/brownfield and development potential (indicative dwelling numbers)</a:t>
            </a:r>
          </a:p>
          <a:p>
            <a:pPr marL="355600" lvl="2" indent="-285750" algn="just">
              <a:spcAft>
                <a:spcPts val="800"/>
              </a:spcAft>
              <a:buFont typeface="Arial,Sans-Serif"/>
              <a:buChar char="•"/>
              <a:defRPr/>
            </a:pPr>
            <a:r>
              <a:rPr lang="en-IE" sz="1600" dirty="0">
                <a:solidFill>
                  <a:srgbClr val="363A92"/>
                </a:solidFill>
                <a:latin typeface="SDCC Sans"/>
              </a:rPr>
              <a:t>Land use zoning maps</a:t>
            </a:r>
          </a:p>
          <a:p>
            <a:pPr marL="632846" lvl="3" indent="-285750" algn="just">
              <a:spcAft>
                <a:spcPts val="800"/>
              </a:spcAft>
              <a:buFont typeface="Wingdings" panose="05000000000000000000" pitchFamily="2" charset="2"/>
              <a:buChar char="Ø"/>
              <a:defRPr/>
            </a:pPr>
            <a:r>
              <a:rPr lang="en-IE" sz="1600" dirty="0">
                <a:solidFill>
                  <a:srgbClr val="363A92"/>
                </a:solidFill>
                <a:latin typeface="SDCC Sans"/>
              </a:rPr>
              <a:t>All proposed zoning changes are presented in a booklet-type format</a:t>
            </a:r>
          </a:p>
          <a:p>
            <a:pPr marL="632846" lvl="3" indent="-285750" algn="just">
              <a:spcAft>
                <a:spcPts val="800"/>
              </a:spcAft>
              <a:buFont typeface="Wingdings" panose="05000000000000000000" pitchFamily="2" charset="2"/>
              <a:buChar char="Ø"/>
              <a:defRPr/>
            </a:pPr>
            <a:r>
              <a:rPr lang="en-IE" sz="1600" dirty="0">
                <a:solidFill>
                  <a:srgbClr val="363A92"/>
                </a:solidFill>
                <a:latin typeface="SDCC Sans"/>
              </a:rPr>
              <a:t>One site per page showing existing and proposed zoning and any associated Specific Local Objectives</a:t>
            </a:r>
          </a:p>
          <a:p>
            <a:pPr marL="355600" lvl="2" indent="-285750" algn="just">
              <a:spcAft>
                <a:spcPts val="800"/>
              </a:spcAft>
              <a:buFont typeface="Arial,Sans-Serif"/>
              <a:buChar char="•"/>
              <a:defRPr/>
            </a:pPr>
            <a:endParaRPr lang="en-IE" sz="1600" dirty="0">
              <a:solidFill>
                <a:srgbClr val="363A92"/>
              </a:solidFill>
              <a:latin typeface="SDCC Sans"/>
            </a:endParaRPr>
          </a:p>
        </p:txBody>
      </p:sp>
      <p:pic>
        <p:nvPicPr>
          <p:cNvPr id="4" name="Picture 3">
            <a:extLst>
              <a:ext uri="{FF2B5EF4-FFF2-40B4-BE49-F238E27FC236}">
                <a16:creationId xmlns:a16="http://schemas.microsoft.com/office/drawing/2014/main" id="{5EEF08A9-7D6A-1499-8B00-3B19058EB391}"/>
              </a:ext>
            </a:extLst>
          </p:cNvPr>
          <p:cNvPicPr>
            <a:picLocks noChangeAspect="1"/>
          </p:cNvPicPr>
          <p:nvPr/>
        </p:nvPicPr>
        <p:blipFill>
          <a:blip r:embed="rId3"/>
          <a:stretch>
            <a:fillRect/>
          </a:stretch>
        </p:blipFill>
        <p:spPr>
          <a:xfrm>
            <a:off x="7173686" y="679292"/>
            <a:ext cx="4833257" cy="6067099"/>
          </a:xfrm>
          <a:prstGeom prst="rect">
            <a:avLst/>
          </a:prstGeom>
        </p:spPr>
      </p:pic>
    </p:spTree>
    <p:extLst>
      <p:ext uri="{BB962C8B-B14F-4D97-AF65-F5344CB8AC3E}">
        <p14:creationId xmlns:p14="http://schemas.microsoft.com/office/powerpoint/2010/main" val="3316433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B3961-944F-F236-AB70-61FE8FD4F8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821FB2-B266-34AD-F32F-2BD8DE03F3AE}"/>
              </a:ext>
            </a:extLst>
          </p:cNvPr>
          <p:cNvSpPr>
            <a:spLocks noGrp="1"/>
          </p:cNvSpPr>
          <p:nvPr>
            <p:ph type="title"/>
          </p:nvPr>
        </p:nvSpPr>
        <p:spPr>
          <a:xfrm>
            <a:off x="689314" y="677684"/>
            <a:ext cx="6608172" cy="2895332"/>
          </a:xfrm>
        </p:spPr>
        <p:txBody>
          <a:bodyPr>
            <a:normAutofit fontScale="90000"/>
          </a:bodyPr>
          <a:lstStyle/>
          <a:p>
            <a:r>
              <a:rPr lang="en-US" sz="5800" dirty="0">
                <a:latin typeface="SDCC Sans"/>
                <a:cs typeface="Arial"/>
              </a:rPr>
              <a:t>Future Strategic Long-Term Development Areas</a:t>
            </a:r>
          </a:p>
        </p:txBody>
      </p:sp>
    </p:spTree>
    <p:extLst>
      <p:ext uri="{BB962C8B-B14F-4D97-AF65-F5344CB8AC3E}">
        <p14:creationId xmlns:p14="http://schemas.microsoft.com/office/powerpoint/2010/main" val="4218680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31FB5-AB09-7831-AB81-FF3A0C19A8D8}"/>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4D0F4AA5-35AD-5A51-9E2B-A20CFCFC052F}"/>
              </a:ext>
            </a:extLst>
          </p:cNvPr>
          <p:cNvSpPr>
            <a:spLocks noGrp="1"/>
          </p:cNvSpPr>
          <p:nvPr>
            <p:ph type="title"/>
          </p:nvPr>
        </p:nvSpPr>
        <p:spPr>
          <a:xfrm>
            <a:off x="504471" y="499136"/>
            <a:ext cx="10001985" cy="856798"/>
          </a:xfrm>
        </p:spPr>
        <p:txBody>
          <a:bodyPr anchor="ctr">
            <a:normAutofit/>
          </a:bodyPr>
          <a:lstStyle/>
          <a:p>
            <a:r>
              <a:rPr lang="en-US" sz="3250" dirty="0">
                <a:latin typeface="SDCC Sans"/>
                <a:cs typeface="Arial"/>
              </a:rPr>
              <a:t>Future Strategic Long-Term Development Areas</a:t>
            </a:r>
          </a:p>
        </p:txBody>
      </p:sp>
      <p:sp>
        <p:nvSpPr>
          <p:cNvPr id="3" name="Text Placeholder 2">
            <a:extLst>
              <a:ext uri="{FF2B5EF4-FFF2-40B4-BE49-F238E27FC236}">
                <a16:creationId xmlns:a16="http://schemas.microsoft.com/office/drawing/2014/main" id="{9A78C319-B714-D669-D148-350C5C00A3CB}"/>
              </a:ext>
            </a:extLst>
          </p:cNvPr>
          <p:cNvSpPr txBox="1">
            <a:spLocks/>
          </p:cNvSpPr>
          <p:nvPr/>
        </p:nvSpPr>
        <p:spPr>
          <a:xfrm>
            <a:off x="504471" y="3140968"/>
            <a:ext cx="11352170" cy="3384376"/>
          </a:xfrm>
          <a:prstGeom prst="rect">
            <a:avLst/>
          </a:prstGeom>
        </p:spPr>
        <p:txBody>
          <a:bodyPr vert="horz" lIns="0" tIns="0" rIns="0" bIns="0" rtlCol="0">
            <a:no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342900" indent="-342900" algn="just">
              <a:lnSpc>
                <a:spcPct val="107000"/>
              </a:lnSpc>
              <a:spcAft>
                <a:spcPts val="800"/>
              </a:spcAft>
              <a:buFont typeface="Arial" panose="020B0604020202020204" pitchFamily="34" charset="0"/>
              <a:buChar char="•"/>
              <a:defRPr/>
            </a:pPr>
            <a:endParaRPr lang="en-GB" sz="1400">
              <a:latin typeface="SDCC Sans" pitchFamily="2" charset="0"/>
              <a:ea typeface="Calibri" panose="020F0502020204030204" pitchFamily="34" charset="0"/>
              <a:cs typeface="Times New Roman" panose="02020603050405020304" pitchFamily="18" charset="0"/>
            </a:endParaRPr>
          </a:p>
        </p:txBody>
      </p:sp>
      <p:sp>
        <p:nvSpPr>
          <p:cNvPr id="18" name="Text Placeholder 2">
            <a:extLst>
              <a:ext uri="{FF2B5EF4-FFF2-40B4-BE49-F238E27FC236}">
                <a16:creationId xmlns:a16="http://schemas.microsoft.com/office/drawing/2014/main" id="{A04DD386-33AF-8BD3-63BA-0FB210EB4924}"/>
              </a:ext>
            </a:extLst>
          </p:cNvPr>
          <p:cNvSpPr>
            <a:spLocks noGrp="1"/>
          </p:cNvSpPr>
          <p:nvPr>
            <p:ph type="body" idx="1"/>
          </p:nvPr>
        </p:nvSpPr>
        <p:spPr>
          <a:xfrm>
            <a:off x="6397271" y="1497779"/>
            <a:ext cx="5302958" cy="5366258"/>
          </a:xfrm>
        </p:spPr>
        <p:txBody>
          <a:bodyPr vert="horz" lIns="0" tIns="0" rIns="0" bIns="0" rtlCol="0" anchor="t">
            <a:noAutofit/>
          </a:bodyPr>
          <a:lstStyle/>
          <a:p>
            <a:pPr marL="632846" lvl="3" indent="-285750" algn="just">
              <a:spcAft>
                <a:spcPts val="800"/>
              </a:spcAft>
              <a:buFont typeface="Wingdings" panose="05000000000000000000" pitchFamily="2" charset="2"/>
              <a:buChar char="Ø"/>
              <a:defRPr/>
            </a:pPr>
            <a:r>
              <a:rPr lang="en-IE" sz="1600" dirty="0">
                <a:solidFill>
                  <a:srgbClr val="363A92"/>
                </a:solidFill>
                <a:latin typeface="SDCC Sans"/>
              </a:rPr>
              <a:t>Newlands &amp; Belgard Road</a:t>
            </a:r>
          </a:p>
          <a:p>
            <a:pPr marL="632846" lvl="3" indent="-285750" algn="just">
              <a:spcAft>
                <a:spcPts val="800"/>
              </a:spcAft>
              <a:buFont typeface="Wingdings" panose="05000000000000000000" pitchFamily="2" charset="2"/>
              <a:buChar char="Ø"/>
              <a:defRPr/>
            </a:pPr>
            <a:r>
              <a:rPr lang="en-IE" sz="1600" dirty="0">
                <a:solidFill>
                  <a:srgbClr val="363A92"/>
                </a:solidFill>
                <a:latin typeface="SDCC Sans"/>
              </a:rPr>
              <a:t>Grange Castle Golf Course </a:t>
            </a:r>
          </a:p>
          <a:p>
            <a:pPr marL="632846" lvl="3" indent="-285750" algn="just">
              <a:spcAft>
                <a:spcPts val="800"/>
              </a:spcAft>
              <a:buFont typeface="Wingdings" panose="05000000000000000000" pitchFamily="2" charset="2"/>
              <a:buChar char="Ø"/>
              <a:defRPr/>
            </a:pPr>
            <a:r>
              <a:rPr lang="en-IE" sz="1600" dirty="0">
                <a:solidFill>
                  <a:srgbClr val="363A92"/>
                </a:solidFill>
                <a:latin typeface="SDCC Sans"/>
              </a:rPr>
              <a:t>Adamstown South and West (Outer)</a:t>
            </a:r>
          </a:p>
          <a:p>
            <a:pPr marL="632846" lvl="3" indent="-285750" algn="just">
              <a:spcAft>
                <a:spcPts val="800"/>
              </a:spcAft>
              <a:buFont typeface="Wingdings" panose="05000000000000000000" pitchFamily="2" charset="2"/>
              <a:buChar char="Ø"/>
              <a:defRPr/>
            </a:pPr>
            <a:endParaRPr lang="en-IE" sz="1600" dirty="0">
              <a:solidFill>
                <a:srgbClr val="363A92"/>
              </a:solidFill>
              <a:latin typeface="SDCC Sans"/>
            </a:endParaRPr>
          </a:p>
          <a:p>
            <a:pPr marL="355600" lvl="2" indent="-285750" algn="just">
              <a:spcAft>
                <a:spcPts val="800"/>
              </a:spcAft>
              <a:buFont typeface="Arial" panose="020B0604020202020204" pitchFamily="34" charset="0"/>
              <a:buChar char="•"/>
              <a:defRPr/>
            </a:pPr>
            <a:r>
              <a:rPr lang="en-IE" sz="1600" dirty="0">
                <a:solidFill>
                  <a:srgbClr val="363A92"/>
                </a:solidFill>
                <a:latin typeface="SDCC Sans"/>
              </a:rPr>
              <a:t>Areas with potential for large-scale housing delivery to contribute to meeting the housing needs of the County up to 2040 and beyond.</a:t>
            </a:r>
          </a:p>
          <a:p>
            <a:pPr marL="355600" lvl="2" indent="-285750" algn="just">
              <a:spcAft>
                <a:spcPts val="800"/>
              </a:spcAft>
              <a:buFont typeface="Arial" panose="020B0604020202020204" pitchFamily="34" charset="0"/>
              <a:buChar char="•"/>
              <a:defRPr/>
            </a:pPr>
            <a:r>
              <a:rPr lang="en-IE" sz="1600" dirty="0">
                <a:solidFill>
                  <a:srgbClr val="363A92"/>
                </a:solidFill>
                <a:latin typeface="SDCC Sans"/>
              </a:rPr>
              <a:t>Subject to future rezoning.</a:t>
            </a:r>
          </a:p>
          <a:p>
            <a:pPr marL="355600" lvl="2" indent="-285750" algn="just">
              <a:spcAft>
                <a:spcPts val="800"/>
              </a:spcAft>
              <a:buFont typeface="Arial" panose="020B0604020202020204" pitchFamily="34" charset="0"/>
              <a:buChar char="•"/>
              <a:defRPr/>
            </a:pPr>
            <a:r>
              <a:rPr lang="en-IE" sz="1600" dirty="0">
                <a:solidFill>
                  <a:srgbClr val="363A92"/>
                </a:solidFill>
                <a:latin typeface="SDCC Sans"/>
              </a:rPr>
              <a:t>Envisaged as commencing housing delivery under the next CDP.</a:t>
            </a:r>
          </a:p>
          <a:p>
            <a:pPr marL="355600" lvl="2" indent="-285750" algn="just">
              <a:spcAft>
                <a:spcPts val="800"/>
              </a:spcAft>
              <a:buFont typeface="Arial" panose="020B0604020202020204" pitchFamily="34" charset="0"/>
              <a:buChar char="•"/>
              <a:defRPr/>
            </a:pPr>
            <a:r>
              <a:rPr lang="en-IE" sz="1600" dirty="0">
                <a:solidFill>
                  <a:srgbClr val="363A92"/>
                </a:solidFill>
                <a:latin typeface="SDCC Sans"/>
              </a:rPr>
              <a:t>Identified now for further detailed analysis to inform a future rezoning proposal and implement a plan-led approach to development.</a:t>
            </a:r>
          </a:p>
          <a:p>
            <a:pPr marL="355600" lvl="2" indent="-285750" algn="just">
              <a:spcAft>
                <a:spcPts val="800"/>
              </a:spcAft>
              <a:buFont typeface="Arial" panose="020B0604020202020204" pitchFamily="34" charset="0"/>
              <a:buChar char="•"/>
              <a:defRPr/>
            </a:pPr>
            <a:r>
              <a:rPr lang="en-IE" sz="1600" dirty="0">
                <a:solidFill>
                  <a:srgbClr val="363A92"/>
                </a:solidFill>
                <a:latin typeface="SDCC Sans"/>
              </a:rPr>
              <a:t>Designate now to commence preparatory work and ensure all key stakeholders are involved.</a:t>
            </a:r>
          </a:p>
          <a:p>
            <a:pPr marL="69850" lvl="2" algn="just">
              <a:spcAft>
                <a:spcPts val="800"/>
              </a:spcAft>
              <a:defRPr/>
            </a:pPr>
            <a:endParaRPr lang="en-IE" sz="1600" dirty="0">
              <a:solidFill>
                <a:srgbClr val="363A92"/>
              </a:solidFill>
              <a:latin typeface="SDCC Sans"/>
            </a:endParaRPr>
          </a:p>
        </p:txBody>
      </p:sp>
      <p:grpSp>
        <p:nvGrpSpPr>
          <p:cNvPr id="8" name="Group 7">
            <a:extLst>
              <a:ext uri="{FF2B5EF4-FFF2-40B4-BE49-F238E27FC236}">
                <a16:creationId xmlns:a16="http://schemas.microsoft.com/office/drawing/2014/main" id="{3A920377-E296-FC7D-56A4-FD13A5C3B5A7}"/>
              </a:ext>
            </a:extLst>
          </p:cNvPr>
          <p:cNvGrpSpPr/>
          <p:nvPr/>
        </p:nvGrpSpPr>
        <p:grpSpPr>
          <a:xfrm>
            <a:off x="260186" y="1491692"/>
            <a:ext cx="5835814" cy="4492614"/>
            <a:chOff x="260186" y="1491692"/>
            <a:chExt cx="5835814" cy="4492614"/>
          </a:xfrm>
        </p:grpSpPr>
        <p:pic>
          <p:nvPicPr>
            <p:cNvPr id="4" name="Picture 3">
              <a:extLst>
                <a:ext uri="{FF2B5EF4-FFF2-40B4-BE49-F238E27FC236}">
                  <a16:creationId xmlns:a16="http://schemas.microsoft.com/office/drawing/2014/main" id="{8A1E2304-4B0B-63B9-AB02-F06FD848CC1E}"/>
                </a:ext>
              </a:extLst>
            </p:cNvPr>
            <p:cNvPicPr>
              <a:picLocks noChangeAspect="1"/>
            </p:cNvPicPr>
            <p:nvPr/>
          </p:nvPicPr>
          <p:blipFill>
            <a:blip r:embed="rId3"/>
            <a:srcRect l="9218" t="8063" r="33025" b="27344"/>
            <a:stretch>
              <a:fillRect/>
            </a:stretch>
          </p:blipFill>
          <p:spPr>
            <a:xfrm>
              <a:off x="260186" y="1491692"/>
              <a:ext cx="5835814" cy="4492614"/>
            </a:xfrm>
            <a:prstGeom prst="rect">
              <a:avLst/>
            </a:prstGeom>
          </p:spPr>
        </p:pic>
        <p:pic>
          <p:nvPicPr>
            <p:cNvPr id="6" name="Picture 5">
              <a:extLst>
                <a:ext uri="{FF2B5EF4-FFF2-40B4-BE49-F238E27FC236}">
                  <a16:creationId xmlns:a16="http://schemas.microsoft.com/office/drawing/2014/main" id="{9BEBF3D0-80E6-F52D-939D-651D3F571F60}"/>
                </a:ext>
              </a:extLst>
            </p:cNvPr>
            <p:cNvPicPr>
              <a:picLocks noChangeAspect="1"/>
            </p:cNvPicPr>
            <p:nvPr/>
          </p:nvPicPr>
          <p:blipFill>
            <a:blip r:embed="rId4"/>
            <a:stretch>
              <a:fillRect/>
            </a:stretch>
          </p:blipFill>
          <p:spPr>
            <a:xfrm>
              <a:off x="3424196" y="2579294"/>
              <a:ext cx="2671804" cy="1078306"/>
            </a:xfrm>
            <a:prstGeom prst="rect">
              <a:avLst/>
            </a:prstGeom>
          </p:spPr>
        </p:pic>
      </p:grpSp>
    </p:spTree>
    <p:extLst>
      <p:ext uri="{BB962C8B-B14F-4D97-AF65-F5344CB8AC3E}">
        <p14:creationId xmlns:p14="http://schemas.microsoft.com/office/powerpoint/2010/main" val="1013671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172C-252A-5DC1-9CE2-B4DC8078AF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934E2-7CAF-180A-B04D-F50C7CCC48DC}"/>
              </a:ext>
            </a:extLst>
          </p:cNvPr>
          <p:cNvSpPr>
            <a:spLocks noGrp="1"/>
          </p:cNvSpPr>
          <p:nvPr>
            <p:ph type="title"/>
          </p:nvPr>
        </p:nvSpPr>
        <p:spPr>
          <a:xfrm>
            <a:off x="689314" y="677684"/>
            <a:ext cx="6608172" cy="2895332"/>
          </a:xfrm>
        </p:spPr>
        <p:txBody>
          <a:bodyPr>
            <a:normAutofit fontScale="90000"/>
          </a:bodyPr>
          <a:lstStyle/>
          <a:p>
            <a:r>
              <a:rPr lang="en-US" sz="5800">
                <a:latin typeface="SDCC Sans"/>
                <a:cs typeface="Arial"/>
              </a:rPr>
              <a:t>Additional Measures for Public Consultation</a:t>
            </a:r>
          </a:p>
        </p:txBody>
      </p:sp>
    </p:spTree>
    <p:extLst>
      <p:ext uri="{BB962C8B-B14F-4D97-AF65-F5344CB8AC3E}">
        <p14:creationId xmlns:p14="http://schemas.microsoft.com/office/powerpoint/2010/main" val="733082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ACD44-4103-AD19-1EF8-D576DAFE8FF4}"/>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C9D84CB9-5B68-B2FE-148B-9CC9AEAB5CE9}"/>
              </a:ext>
            </a:extLst>
          </p:cNvPr>
          <p:cNvSpPr>
            <a:spLocks noGrp="1"/>
          </p:cNvSpPr>
          <p:nvPr>
            <p:ph type="title"/>
          </p:nvPr>
        </p:nvSpPr>
        <p:spPr>
          <a:xfrm>
            <a:off x="504471" y="499136"/>
            <a:ext cx="10001985" cy="856798"/>
          </a:xfrm>
        </p:spPr>
        <p:txBody>
          <a:bodyPr anchor="ctr">
            <a:normAutofit/>
          </a:bodyPr>
          <a:lstStyle/>
          <a:p>
            <a:r>
              <a:rPr lang="en-US" sz="3250" dirty="0">
                <a:latin typeface="SDCC Sans"/>
                <a:cs typeface="Arial"/>
              </a:rPr>
              <a:t>Additional Measures to Deliver Lands</a:t>
            </a:r>
          </a:p>
        </p:txBody>
      </p:sp>
      <p:sp>
        <p:nvSpPr>
          <p:cNvPr id="3" name="Text Placeholder 2">
            <a:extLst>
              <a:ext uri="{FF2B5EF4-FFF2-40B4-BE49-F238E27FC236}">
                <a16:creationId xmlns:a16="http://schemas.microsoft.com/office/drawing/2014/main" id="{D95A7DD1-088D-CD4D-067A-F959F9AF1A25}"/>
              </a:ext>
            </a:extLst>
          </p:cNvPr>
          <p:cNvSpPr txBox="1">
            <a:spLocks/>
          </p:cNvSpPr>
          <p:nvPr/>
        </p:nvSpPr>
        <p:spPr>
          <a:xfrm>
            <a:off x="504471" y="3140968"/>
            <a:ext cx="11352170" cy="3384376"/>
          </a:xfrm>
          <a:prstGeom prst="rect">
            <a:avLst/>
          </a:prstGeom>
        </p:spPr>
        <p:txBody>
          <a:bodyPr vert="horz" lIns="0" tIns="0" rIns="0" bIns="0" rtlCol="0">
            <a:no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342900" indent="-342900" algn="just">
              <a:lnSpc>
                <a:spcPct val="107000"/>
              </a:lnSpc>
              <a:spcAft>
                <a:spcPts val="800"/>
              </a:spcAft>
              <a:buFont typeface="Arial" panose="020B0604020202020204" pitchFamily="34" charset="0"/>
              <a:buChar char="•"/>
              <a:defRPr/>
            </a:pPr>
            <a:endParaRPr lang="en-GB" sz="1400">
              <a:latin typeface="SDCC Sans" pitchFamily="2"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D032FBD6-7D8E-52F0-0BE8-F635D7A2C1F1}"/>
              </a:ext>
            </a:extLst>
          </p:cNvPr>
          <p:cNvSpPr>
            <a:spLocks noGrp="1"/>
          </p:cNvSpPr>
          <p:nvPr>
            <p:ph type="body" idx="1"/>
          </p:nvPr>
        </p:nvSpPr>
        <p:spPr>
          <a:xfrm>
            <a:off x="504470" y="1577340"/>
            <a:ext cx="7572730" cy="4948004"/>
          </a:xfrm>
        </p:spPr>
        <p:txBody>
          <a:bodyPr>
            <a:noAutofit/>
          </a:bodyPr>
          <a:lstStyle/>
          <a:p>
            <a:pPr>
              <a:lnSpc>
                <a:spcPct val="110000"/>
              </a:lnSpc>
              <a:spcAft>
                <a:spcPts val="1200"/>
              </a:spcAft>
            </a:pPr>
            <a:endParaRPr lang="en-GB" sz="1500" dirty="0">
              <a:latin typeface="SDCC Sans" pitchFamily="2" charset="0"/>
            </a:endParaRPr>
          </a:p>
          <a:p>
            <a:pPr>
              <a:lnSpc>
                <a:spcPct val="110000"/>
              </a:lnSpc>
              <a:spcAft>
                <a:spcPts val="1200"/>
              </a:spcAft>
            </a:pPr>
            <a:endParaRPr lang="en-GB" sz="1500" dirty="0">
              <a:latin typeface="SDCC Sans" pitchFamily="2" charset="0"/>
            </a:endParaRPr>
          </a:p>
          <a:p>
            <a:pPr>
              <a:lnSpc>
                <a:spcPct val="110000"/>
              </a:lnSpc>
              <a:spcAft>
                <a:spcPts val="1200"/>
              </a:spcAft>
            </a:pPr>
            <a:r>
              <a:rPr lang="en-GB" sz="1500" dirty="0">
                <a:latin typeface="SDCC Sans" pitchFamily="2" charset="0"/>
              </a:rPr>
              <a:t>Whitechurch – </a:t>
            </a:r>
            <a:r>
              <a:rPr lang="en-GB" sz="1500" dirty="0" err="1">
                <a:latin typeface="SDCC Sans" pitchFamily="2" charset="0"/>
              </a:rPr>
              <a:t>Edmondstown</a:t>
            </a:r>
            <a:r>
              <a:rPr lang="en-GB" sz="1500" dirty="0">
                <a:latin typeface="SDCC Sans" pitchFamily="2" charset="0"/>
              </a:rPr>
              <a:t>: Road and transport infrastructure</a:t>
            </a:r>
          </a:p>
          <a:p>
            <a:pPr>
              <a:lnSpc>
                <a:spcPct val="110000"/>
              </a:lnSpc>
              <a:spcAft>
                <a:spcPts val="1200"/>
              </a:spcAft>
            </a:pPr>
            <a:endParaRPr lang="en-GB" sz="1500" dirty="0">
              <a:latin typeface="SDCC Sans" pitchFamily="2" charset="0"/>
            </a:endParaRPr>
          </a:p>
          <a:p>
            <a:pPr>
              <a:lnSpc>
                <a:spcPct val="110000"/>
              </a:lnSpc>
              <a:spcAft>
                <a:spcPts val="1200"/>
              </a:spcAft>
            </a:pPr>
            <a:endParaRPr lang="en-GB" sz="1500" dirty="0">
              <a:latin typeface="SDCC Sans" pitchFamily="2" charset="0"/>
            </a:endParaRPr>
          </a:p>
          <a:p>
            <a:pPr>
              <a:lnSpc>
                <a:spcPct val="110000"/>
              </a:lnSpc>
              <a:spcAft>
                <a:spcPts val="1200"/>
              </a:spcAft>
            </a:pPr>
            <a:endParaRPr lang="en-GB" sz="1500" dirty="0">
              <a:latin typeface="SDCC Sans" pitchFamily="2" charset="0"/>
            </a:endParaRPr>
          </a:p>
          <a:p>
            <a:pPr>
              <a:lnSpc>
                <a:spcPct val="110000"/>
              </a:lnSpc>
              <a:spcAft>
                <a:spcPts val="1200"/>
              </a:spcAft>
            </a:pPr>
            <a:endParaRPr lang="en-GB" sz="1500" dirty="0">
              <a:latin typeface="SDCC Sans" pitchFamily="2" charset="0"/>
            </a:endParaRPr>
          </a:p>
          <a:p>
            <a:pPr>
              <a:lnSpc>
                <a:spcPct val="110000"/>
              </a:lnSpc>
              <a:spcAft>
                <a:spcPts val="1200"/>
              </a:spcAft>
            </a:pPr>
            <a:r>
              <a:rPr lang="en-GB" sz="1500" dirty="0">
                <a:latin typeface="SDCC Sans" pitchFamily="2" charset="0"/>
              </a:rPr>
              <a:t>Stocking Avenue – Removal of School Reservation</a:t>
            </a:r>
          </a:p>
          <a:p>
            <a:pPr>
              <a:lnSpc>
                <a:spcPct val="110000"/>
              </a:lnSpc>
              <a:spcAft>
                <a:spcPts val="1200"/>
              </a:spcAft>
            </a:pPr>
            <a:endParaRPr lang="en-GB" sz="1500" dirty="0">
              <a:latin typeface="SDCC Sans" pitchFamily="2" charset="0"/>
            </a:endParaRPr>
          </a:p>
          <a:p>
            <a:pPr>
              <a:lnSpc>
                <a:spcPct val="110000"/>
              </a:lnSpc>
              <a:spcAft>
                <a:spcPts val="1200"/>
              </a:spcAft>
            </a:pPr>
            <a:endParaRPr lang="en-GB" sz="1500" dirty="0">
              <a:latin typeface="SDCC Sans" pitchFamily="2" charset="0"/>
            </a:endParaRPr>
          </a:p>
          <a:p>
            <a:pPr>
              <a:lnSpc>
                <a:spcPct val="110000"/>
              </a:lnSpc>
              <a:spcAft>
                <a:spcPts val="1200"/>
              </a:spcAft>
            </a:pPr>
            <a:endParaRPr lang="en-GB" sz="1500" dirty="0">
              <a:latin typeface="SDCC Sans" pitchFamily="2" charset="0"/>
            </a:endParaRPr>
          </a:p>
          <a:p>
            <a:pPr>
              <a:lnSpc>
                <a:spcPct val="110000"/>
              </a:lnSpc>
              <a:spcAft>
                <a:spcPts val="1200"/>
              </a:spcAft>
            </a:pPr>
            <a:r>
              <a:rPr lang="en-GB" sz="1500" dirty="0">
                <a:latin typeface="SDCC Sans" pitchFamily="2" charset="0"/>
              </a:rPr>
              <a:t>Rathcoole – Removal of current strategic residential reserve (North of development at </a:t>
            </a:r>
            <a:r>
              <a:rPr lang="en-GB" sz="1500" dirty="0" err="1">
                <a:latin typeface="SDCC Sans" pitchFamily="2" charset="0"/>
              </a:rPr>
              <a:t>Rathmill</a:t>
            </a:r>
            <a:r>
              <a:rPr lang="en-GB" sz="1500" dirty="0">
                <a:latin typeface="SDCC Sans" pitchFamily="2" charset="0"/>
              </a:rPr>
              <a:t> Heights, off Windmill Road)</a:t>
            </a:r>
            <a:endParaRPr lang="en-GB" dirty="0"/>
          </a:p>
          <a:p>
            <a:pPr>
              <a:lnSpc>
                <a:spcPct val="110000"/>
              </a:lnSpc>
              <a:spcAft>
                <a:spcPts val="1000"/>
              </a:spcAft>
            </a:pPr>
            <a:endParaRPr lang="en-IE" sz="1500" dirty="0">
              <a:latin typeface="SDCC Sans" pitchFamily="2" charset="0"/>
            </a:endParaRPr>
          </a:p>
        </p:txBody>
      </p:sp>
      <p:pic>
        <p:nvPicPr>
          <p:cNvPr id="7" name="Picture 6">
            <a:extLst>
              <a:ext uri="{FF2B5EF4-FFF2-40B4-BE49-F238E27FC236}">
                <a16:creationId xmlns:a16="http://schemas.microsoft.com/office/drawing/2014/main" id="{0513E3EA-FAC1-11F0-9D84-719350738312}"/>
              </a:ext>
            </a:extLst>
          </p:cNvPr>
          <p:cNvPicPr>
            <a:picLocks noChangeAspect="1"/>
          </p:cNvPicPr>
          <p:nvPr/>
        </p:nvPicPr>
        <p:blipFill>
          <a:blip r:embed="rId3"/>
          <a:stretch>
            <a:fillRect/>
          </a:stretch>
        </p:blipFill>
        <p:spPr>
          <a:xfrm>
            <a:off x="6827463" y="1589329"/>
            <a:ext cx="2640003" cy="2035221"/>
          </a:xfrm>
          <a:prstGeom prst="rect">
            <a:avLst/>
          </a:prstGeom>
        </p:spPr>
      </p:pic>
      <p:pic>
        <p:nvPicPr>
          <p:cNvPr id="9" name="Picture 8">
            <a:extLst>
              <a:ext uri="{FF2B5EF4-FFF2-40B4-BE49-F238E27FC236}">
                <a16:creationId xmlns:a16="http://schemas.microsoft.com/office/drawing/2014/main" id="{AC18FF73-11F6-B457-06E3-03913A936F83}"/>
              </a:ext>
            </a:extLst>
          </p:cNvPr>
          <p:cNvPicPr>
            <a:picLocks noChangeAspect="1"/>
          </p:cNvPicPr>
          <p:nvPr/>
        </p:nvPicPr>
        <p:blipFill>
          <a:blip r:embed="rId4"/>
          <a:stretch>
            <a:fillRect/>
          </a:stretch>
        </p:blipFill>
        <p:spPr>
          <a:xfrm>
            <a:off x="9718802" y="1577340"/>
            <a:ext cx="2372552" cy="2035222"/>
          </a:xfrm>
          <a:prstGeom prst="rect">
            <a:avLst/>
          </a:prstGeom>
        </p:spPr>
      </p:pic>
      <p:pic>
        <p:nvPicPr>
          <p:cNvPr id="11" name="Picture 10">
            <a:extLst>
              <a:ext uri="{FF2B5EF4-FFF2-40B4-BE49-F238E27FC236}">
                <a16:creationId xmlns:a16="http://schemas.microsoft.com/office/drawing/2014/main" id="{C409DEA7-4437-3C97-BC93-7EB1F2F2A5AC}"/>
              </a:ext>
            </a:extLst>
          </p:cNvPr>
          <p:cNvPicPr>
            <a:picLocks noChangeAspect="1"/>
          </p:cNvPicPr>
          <p:nvPr/>
        </p:nvPicPr>
        <p:blipFill>
          <a:blip r:embed="rId5"/>
          <a:stretch>
            <a:fillRect/>
          </a:stretch>
        </p:blipFill>
        <p:spPr>
          <a:xfrm>
            <a:off x="6827463" y="3815545"/>
            <a:ext cx="2791161" cy="2035222"/>
          </a:xfrm>
          <a:prstGeom prst="rect">
            <a:avLst/>
          </a:prstGeom>
        </p:spPr>
      </p:pic>
    </p:spTree>
    <p:extLst>
      <p:ext uri="{BB962C8B-B14F-4D97-AF65-F5344CB8AC3E}">
        <p14:creationId xmlns:p14="http://schemas.microsoft.com/office/powerpoint/2010/main" val="239553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C4DCE-3DC6-5192-66DD-3B764F2D5C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E02BFD-2DEF-7EA5-DEDD-79E901D26691}"/>
              </a:ext>
            </a:extLst>
          </p:cNvPr>
          <p:cNvSpPr>
            <a:spLocks noGrp="1"/>
          </p:cNvSpPr>
          <p:nvPr>
            <p:ph type="title"/>
          </p:nvPr>
        </p:nvSpPr>
        <p:spPr>
          <a:xfrm>
            <a:off x="689314" y="677684"/>
            <a:ext cx="6608172" cy="2895332"/>
          </a:xfrm>
        </p:spPr>
        <p:txBody>
          <a:bodyPr>
            <a:normAutofit/>
          </a:bodyPr>
          <a:lstStyle/>
          <a:p>
            <a:r>
              <a:rPr lang="en-US">
                <a:latin typeface="SDCC Sans" pitchFamily="2" charset="0"/>
              </a:rPr>
              <a:t>Next Steps</a:t>
            </a:r>
          </a:p>
        </p:txBody>
      </p:sp>
    </p:spTree>
    <p:extLst>
      <p:ext uri="{BB962C8B-B14F-4D97-AF65-F5344CB8AC3E}">
        <p14:creationId xmlns:p14="http://schemas.microsoft.com/office/powerpoint/2010/main" val="32675998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C60EF-755A-E6B6-EC14-DAC8B994217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D6952F1-3CBA-219B-6000-636EBC99F7A0}"/>
              </a:ext>
            </a:extLst>
          </p:cNvPr>
          <p:cNvPicPr>
            <a:picLocks noChangeAspect="1"/>
          </p:cNvPicPr>
          <p:nvPr/>
        </p:nvPicPr>
        <p:blipFill>
          <a:blip r:embed="rId3"/>
          <a:stretch>
            <a:fillRect/>
          </a:stretch>
        </p:blipFill>
        <p:spPr>
          <a:xfrm>
            <a:off x="8688288" y="1196752"/>
            <a:ext cx="3272064" cy="4869560"/>
          </a:xfrm>
          <a:prstGeom prst="rect">
            <a:avLst/>
          </a:prstGeom>
        </p:spPr>
      </p:pic>
      <p:sp>
        <p:nvSpPr>
          <p:cNvPr id="2" name="Title 1">
            <a:extLst>
              <a:ext uri="{FF2B5EF4-FFF2-40B4-BE49-F238E27FC236}">
                <a16:creationId xmlns:a16="http://schemas.microsoft.com/office/drawing/2014/main" id="{8C23372F-5D1F-8C5B-8276-523F18FDB3FE}"/>
              </a:ext>
            </a:extLst>
          </p:cNvPr>
          <p:cNvSpPr>
            <a:spLocks noGrp="1"/>
          </p:cNvSpPr>
          <p:nvPr>
            <p:ph type="title"/>
          </p:nvPr>
        </p:nvSpPr>
        <p:spPr>
          <a:xfrm>
            <a:off x="504471" y="471704"/>
            <a:ext cx="7439379" cy="856798"/>
          </a:xfrm>
        </p:spPr>
        <p:txBody>
          <a:bodyPr anchor="ctr">
            <a:normAutofit/>
          </a:bodyPr>
          <a:lstStyle/>
          <a:p>
            <a:r>
              <a:rPr lang="en-US" sz="3200" dirty="0">
                <a:latin typeface="SDCC Sans" pitchFamily="2" charset="0"/>
              </a:rPr>
              <a:t>Proposed Variation – Next Steps</a:t>
            </a:r>
          </a:p>
        </p:txBody>
      </p:sp>
      <p:sp>
        <p:nvSpPr>
          <p:cNvPr id="3" name="Text Placeholder 2">
            <a:extLst>
              <a:ext uri="{FF2B5EF4-FFF2-40B4-BE49-F238E27FC236}">
                <a16:creationId xmlns:a16="http://schemas.microsoft.com/office/drawing/2014/main" id="{85917B66-43BA-30A5-5B04-C76D68EDB560}"/>
              </a:ext>
            </a:extLst>
          </p:cNvPr>
          <p:cNvSpPr>
            <a:spLocks noGrp="1"/>
          </p:cNvSpPr>
          <p:nvPr>
            <p:ph type="body" idx="1"/>
          </p:nvPr>
        </p:nvSpPr>
        <p:spPr>
          <a:xfrm>
            <a:off x="504470" y="1328502"/>
            <a:ext cx="8183818" cy="5340858"/>
          </a:xfrm>
        </p:spPr>
        <p:txBody>
          <a:bodyPr vert="horz" lIns="0" tIns="0" rIns="0" bIns="0" rtlCol="0" anchor="t">
            <a:noAutofit/>
          </a:bodyPr>
          <a:lstStyle/>
          <a:p>
            <a:pPr marL="342900" indent="-342900">
              <a:spcAft>
                <a:spcPts val="800"/>
              </a:spcAft>
              <a:buFont typeface="+mj-lt"/>
              <a:buAutoNum type="arabicPeriod"/>
            </a:pPr>
            <a:r>
              <a:rPr lang="en-IE" sz="1600" dirty="0">
                <a:latin typeface="SDCC Sans" pitchFamily="2" charset="0"/>
              </a:rPr>
              <a:t>Proposed variation of County Development Plan</a:t>
            </a:r>
          </a:p>
          <a:p>
            <a:pPr marL="342900" indent="-342900">
              <a:spcAft>
                <a:spcPts val="800"/>
              </a:spcAft>
              <a:buFont typeface="+mj-lt"/>
              <a:buAutoNum type="arabicPeriod"/>
            </a:pPr>
            <a:r>
              <a:rPr lang="en-IE" sz="1600" dirty="0">
                <a:latin typeface="SDCC Sans" pitchFamily="2" charset="0"/>
              </a:rPr>
              <a:t>14-week statutory timeline </a:t>
            </a:r>
          </a:p>
          <a:p>
            <a:pPr marL="620146" lvl="1" indent="-342900">
              <a:spcAft>
                <a:spcPts val="800"/>
              </a:spcAft>
              <a:buFont typeface="+mj-lt"/>
              <a:buAutoNum type="alphaLcPeriod"/>
            </a:pPr>
            <a:r>
              <a:rPr lang="en-IE" sz="1600" dirty="0">
                <a:latin typeface="SDCC Sans" pitchFamily="2" charset="0"/>
              </a:rPr>
              <a:t>4 weeks for display &amp; public submissions (13th Feb – 13th March)</a:t>
            </a:r>
          </a:p>
          <a:p>
            <a:pPr marL="1174638" lvl="3" indent="-342900">
              <a:spcAft>
                <a:spcPts val="800"/>
              </a:spcAft>
              <a:buFont typeface="Wingdings" panose="05000000000000000000" pitchFamily="2" charset="2"/>
              <a:buChar char="Ø"/>
            </a:pPr>
            <a:r>
              <a:rPr lang="en-IE" sz="1600" dirty="0">
                <a:latin typeface="SDCC Sans" pitchFamily="2" charset="0"/>
              </a:rPr>
              <a:t>Notice in newspaper and on the Council’s website and social media pages</a:t>
            </a:r>
          </a:p>
          <a:p>
            <a:pPr marL="620146" lvl="1" indent="-342900">
              <a:spcAft>
                <a:spcPts val="800"/>
              </a:spcAft>
              <a:buFont typeface="+mj-lt"/>
              <a:buAutoNum type="alphaLcPeriod"/>
            </a:pPr>
            <a:r>
              <a:rPr lang="en-IE" sz="1600" dirty="0">
                <a:latin typeface="SDCC Sans" pitchFamily="2" charset="0"/>
              </a:rPr>
              <a:t>4 weeks for preparation of CE’s Report and Recommendation (mid March - mid April)</a:t>
            </a:r>
          </a:p>
          <a:p>
            <a:pPr marL="620146" lvl="1" indent="-342900">
              <a:spcAft>
                <a:spcPts val="800"/>
              </a:spcAft>
              <a:buFont typeface="+mj-lt"/>
              <a:buAutoNum type="alphaLcPeriod"/>
            </a:pPr>
            <a:r>
              <a:rPr lang="en-IE" sz="1600" dirty="0">
                <a:latin typeface="SDCC Sans" pitchFamily="2" charset="0"/>
              </a:rPr>
              <a:t>Max. 6 weeks for members to consider CE Report (mid April – end May)</a:t>
            </a:r>
          </a:p>
          <a:p>
            <a:pPr marL="342900" indent="-342900">
              <a:spcAft>
                <a:spcPts val="800"/>
              </a:spcAft>
              <a:buFont typeface="+mj-lt"/>
              <a:buAutoNum type="arabicPeriod"/>
            </a:pPr>
            <a:r>
              <a:rPr lang="en-IE" sz="1600" dirty="0">
                <a:latin typeface="SDCC Sans" pitchFamily="2" charset="0"/>
              </a:rPr>
              <a:t>Public Consultation event dates: 25</a:t>
            </a:r>
            <a:r>
              <a:rPr lang="en-IE" sz="1600" baseline="30000" dirty="0">
                <a:latin typeface="SDCC Sans" pitchFamily="2" charset="0"/>
              </a:rPr>
              <a:t>th</a:t>
            </a:r>
            <a:r>
              <a:rPr lang="en-IE" sz="1600" dirty="0">
                <a:latin typeface="SDCC Sans" pitchFamily="2" charset="0"/>
              </a:rPr>
              <a:t> February in Tallaght County Hall; and</a:t>
            </a:r>
          </a:p>
          <a:p>
            <a:pPr>
              <a:spcAft>
                <a:spcPts val="800"/>
              </a:spcAft>
            </a:pPr>
            <a:r>
              <a:rPr lang="en-IE" sz="1600" dirty="0">
                <a:latin typeface="SDCC Sans" pitchFamily="2" charset="0"/>
              </a:rPr>
              <a:t>                                                     	4</a:t>
            </a:r>
            <a:r>
              <a:rPr lang="en-IE" sz="1600" baseline="30000" dirty="0">
                <a:latin typeface="SDCC Sans" pitchFamily="2" charset="0"/>
              </a:rPr>
              <a:t>th</a:t>
            </a:r>
            <a:r>
              <a:rPr lang="en-IE" sz="1600" dirty="0">
                <a:latin typeface="SDCC Sans" pitchFamily="2" charset="0"/>
              </a:rPr>
              <a:t> March in Lucan Library</a:t>
            </a:r>
          </a:p>
          <a:p>
            <a:pPr marL="342900" indent="-342900">
              <a:spcAft>
                <a:spcPts val="800"/>
              </a:spcAft>
              <a:buFont typeface="+mj-lt"/>
              <a:buAutoNum type="arabicPeriod" startAt="4"/>
            </a:pPr>
            <a:r>
              <a:rPr lang="en-IE" sz="1600" dirty="0">
                <a:latin typeface="SDCC Sans" pitchFamily="2" charset="0"/>
              </a:rPr>
              <a:t>Special Meeting to be held by end of May</a:t>
            </a:r>
          </a:p>
          <a:p>
            <a:pPr marL="342900" indent="-342900">
              <a:spcAft>
                <a:spcPts val="800"/>
              </a:spcAft>
              <a:buFont typeface="+mj-lt"/>
              <a:buAutoNum type="arabicPeriod" startAt="4"/>
            </a:pPr>
            <a:r>
              <a:rPr lang="en-IE" sz="1600" dirty="0">
                <a:latin typeface="SDCC Sans" pitchFamily="2" charset="0"/>
              </a:rPr>
              <a:t>Members resolve to:		</a:t>
            </a:r>
            <a:r>
              <a:rPr lang="en-IE" sz="1600" dirty="0" err="1">
                <a:latin typeface="SDCC Sans" pitchFamily="2" charset="0"/>
              </a:rPr>
              <a:t>i</a:t>
            </a:r>
            <a:r>
              <a:rPr lang="en-IE" sz="1600" dirty="0">
                <a:latin typeface="SDCC Sans" pitchFamily="2" charset="0"/>
              </a:rPr>
              <a:t>. Make the variation,</a:t>
            </a:r>
          </a:p>
          <a:p>
            <a:pPr marL="276860" lvl="1">
              <a:spcAft>
                <a:spcPts val="800"/>
              </a:spcAft>
            </a:pPr>
            <a:r>
              <a:rPr lang="en-IE" sz="1600" dirty="0">
                <a:latin typeface="SDCC Sans" pitchFamily="2" charset="0"/>
              </a:rPr>
              <a:t>				ii. Refuse to make the variation, or</a:t>
            </a:r>
          </a:p>
          <a:p>
            <a:pPr marL="554355" lvl="2">
              <a:spcAft>
                <a:spcPts val="800"/>
              </a:spcAft>
            </a:pPr>
            <a:r>
              <a:rPr lang="en-IE" sz="1600" dirty="0">
                <a:latin typeface="SDCC Sans" pitchFamily="2" charset="0"/>
              </a:rPr>
              <a:t>				iii. Make the variation with modifications</a:t>
            </a:r>
          </a:p>
          <a:p>
            <a:pPr marL="342900" indent="-342900">
              <a:spcAft>
                <a:spcPts val="800"/>
              </a:spcAft>
              <a:buFont typeface="+mj-lt"/>
              <a:buAutoNum type="arabicPeriod" startAt="4"/>
            </a:pPr>
            <a:r>
              <a:rPr lang="en-IE" sz="1600" dirty="0">
                <a:latin typeface="SDCC Sans" pitchFamily="2" charset="0"/>
              </a:rPr>
              <a:t>Variation has immediate effect once made</a:t>
            </a:r>
          </a:p>
          <a:p>
            <a:pPr marL="342900" indent="-342900">
              <a:spcAft>
                <a:spcPts val="800"/>
              </a:spcAft>
              <a:buFont typeface="+mj-lt"/>
              <a:buAutoNum type="arabicPeriod" startAt="4"/>
            </a:pPr>
            <a:r>
              <a:rPr lang="en-IE" sz="1600" dirty="0">
                <a:latin typeface="SDCC Sans" pitchFamily="2" charset="0"/>
              </a:rPr>
              <a:t>Any material alterations will require further public consultation</a:t>
            </a:r>
          </a:p>
        </p:txBody>
      </p:sp>
    </p:spTree>
    <p:extLst>
      <p:ext uri="{BB962C8B-B14F-4D97-AF65-F5344CB8AC3E}">
        <p14:creationId xmlns:p14="http://schemas.microsoft.com/office/powerpoint/2010/main" val="579475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0F7B9-23F5-4C1D-0690-E09CE9CC6B03}"/>
              </a:ext>
            </a:extLst>
          </p:cNvPr>
          <p:cNvSpPr>
            <a:spLocks noGrp="1"/>
          </p:cNvSpPr>
          <p:nvPr>
            <p:ph type="ctrTitle"/>
          </p:nvPr>
        </p:nvSpPr>
        <p:spPr>
          <a:xfrm>
            <a:off x="3215680" y="3431178"/>
            <a:ext cx="8640960" cy="605679"/>
          </a:xfrm>
        </p:spPr>
        <p:txBody>
          <a:bodyPr/>
          <a:lstStyle/>
          <a:p>
            <a:pPr>
              <a:spcBef>
                <a:spcPts val="600"/>
              </a:spcBef>
              <a:spcAft>
                <a:spcPts val="600"/>
              </a:spcAft>
            </a:pPr>
            <a:r>
              <a:rPr lang="en-US" sz="4800" dirty="0">
                <a:latin typeface="SDCC Sans"/>
                <a:cs typeface="Arial"/>
              </a:rPr>
              <a:t>Thank You</a:t>
            </a:r>
            <a:endParaRPr lang="en-US" sz="4800" dirty="0">
              <a:latin typeface="SDCC Sans" pitchFamily="2" charset="0"/>
            </a:endParaRPr>
          </a:p>
        </p:txBody>
      </p:sp>
    </p:spTree>
    <p:extLst>
      <p:ext uri="{BB962C8B-B14F-4D97-AF65-F5344CB8AC3E}">
        <p14:creationId xmlns:p14="http://schemas.microsoft.com/office/powerpoint/2010/main" val="1000337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979EC-978A-B575-2A68-4F1395BBF3BE}"/>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C84A051F-7428-F0AA-BDE9-E696F611C489}"/>
              </a:ext>
            </a:extLst>
          </p:cNvPr>
          <p:cNvSpPr>
            <a:spLocks noGrp="1"/>
          </p:cNvSpPr>
          <p:nvPr>
            <p:ph type="title"/>
          </p:nvPr>
        </p:nvSpPr>
        <p:spPr>
          <a:xfrm>
            <a:off x="504471" y="471704"/>
            <a:ext cx="7895785" cy="856798"/>
          </a:xfrm>
        </p:spPr>
        <p:txBody>
          <a:bodyPr anchor="ctr">
            <a:normAutofit fontScale="90000"/>
          </a:bodyPr>
          <a:lstStyle/>
          <a:p>
            <a:r>
              <a:rPr lang="en-US" sz="3600" dirty="0">
                <a:latin typeface="SDCC Sans"/>
                <a:cs typeface="Arial"/>
              </a:rPr>
              <a:t>Recap – NPF Revised Housing Targets</a:t>
            </a:r>
          </a:p>
        </p:txBody>
      </p:sp>
      <p:sp>
        <p:nvSpPr>
          <p:cNvPr id="3" name="Text Placeholder 2">
            <a:extLst>
              <a:ext uri="{FF2B5EF4-FFF2-40B4-BE49-F238E27FC236}">
                <a16:creationId xmlns:a16="http://schemas.microsoft.com/office/drawing/2014/main" id="{B5BCC43D-F3A5-B7C5-41B4-116B31700DE7}"/>
              </a:ext>
            </a:extLst>
          </p:cNvPr>
          <p:cNvSpPr txBox="1">
            <a:spLocks/>
          </p:cNvSpPr>
          <p:nvPr/>
        </p:nvSpPr>
        <p:spPr>
          <a:xfrm>
            <a:off x="504471" y="1328502"/>
            <a:ext cx="11183058" cy="5412866"/>
          </a:xfrm>
          <a:prstGeom prst="rect">
            <a:avLst/>
          </a:prstGeom>
        </p:spPr>
        <p:txBody>
          <a:bodyPr vert="horz" lIns="0" tIns="0" rIns="0" bIns="0" rtlCol="0" anchor="t">
            <a:no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342900" marR="0" lvl="0" indent="-342900" defTabSz="914400" eaLnBrk="1" fontAlgn="ctr" latinLnBrk="0" hangingPunct="1">
              <a:lnSpc>
                <a:spcPct val="107000"/>
              </a:lnSpc>
              <a:spcBef>
                <a:spcPts val="0"/>
              </a:spcBef>
              <a:spcAft>
                <a:spcPts val="800"/>
              </a:spcAft>
              <a:buClrTx/>
              <a:buSzTx/>
              <a:buFont typeface="+mj-lt"/>
              <a:buAutoNum type="arabicPeriod"/>
              <a:tabLst/>
              <a:defRPr/>
            </a:pPr>
            <a:endParaRPr lang="en-GB" sz="1600" b="0" i="0" u="none" strike="noStrike" kern="0" cap="none" spc="0" normalizeH="0" baseline="0" noProof="0" dirty="0">
              <a:ln>
                <a:noFill/>
              </a:ln>
              <a:solidFill>
                <a:srgbClr val="363A92"/>
              </a:solidFill>
              <a:effectLst/>
              <a:uLnTx/>
              <a:uFillTx/>
              <a:latin typeface="SDCC Sans"/>
            </a:endParaRPr>
          </a:p>
        </p:txBody>
      </p:sp>
      <p:sp>
        <p:nvSpPr>
          <p:cNvPr id="2" name="TextBox 1">
            <a:extLst>
              <a:ext uri="{FF2B5EF4-FFF2-40B4-BE49-F238E27FC236}">
                <a16:creationId xmlns:a16="http://schemas.microsoft.com/office/drawing/2014/main" id="{DD910791-F36E-8709-0DA0-38B6EF752BF3}"/>
              </a:ext>
            </a:extLst>
          </p:cNvPr>
          <p:cNvSpPr txBox="1"/>
          <p:nvPr/>
        </p:nvSpPr>
        <p:spPr>
          <a:xfrm>
            <a:off x="390525" y="1762125"/>
            <a:ext cx="6343650" cy="4231928"/>
          </a:xfrm>
          <a:prstGeom prst="rect">
            <a:avLst/>
          </a:prstGeom>
          <a:noFill/>
        </p:spPr>
        <p:txBody>
          <a:bodyPr wrap="square" rtlCol="0">
            <a:spAutoFit/>
          </a:bodyPr>
          <a:lstStyle/>
          <a:p>
            <a:pPr marL="285750" indent="-285750">
              <a:spcAft>
                <a:spcPts val="600"/>
              </a:spcAft>
              <a:buFont typeface="Wingdings" panose="05000000000000000000" pitchFamily="2" charset="2"/>
              <a:buChar char="§"/>
            </a:pPr>
            <a:r>
              <a:rPr lang="en-IE" dirty="0">
                <a:solidFill>
                  <a:schemeClr val="accent1"/>
                </a:solidFill>
                <a:latin typeface="SDCC Sans" pitchFamily="2" charset="0"/>
              </a:rPr>
              <a:t>Revised NPF sets a higher annual housing target to 2034</a:t>
            </a:r>
          </a:p>
          <a:p>
            <a:pPr marL="285750" indent="-285750">
              <a:spcAft>
                <a:spcPts val="600"/>
              </a:spcAft>
              <a:buFont typeface="Wingdings" panose="05000000000000000000" pitchFamily="2" charset="2"/>
              <a:buChar char="§"/>
            </a:pPr>
            <a:r>
              <a:rPr lang="en-IE" dirty="0">
                <a:solidFill>
                  <a:schemeClr val="accent1"/>
                </a:solidFill>
                <a:latin typeface="SDCC Sans" pitchFamily="2" charset="0"/>
              </a:rPr>
              <a:t>Includes for ‘unmet demand’</a:t>
            </a:r>
          </a:p>
          <a:p>
            <a:pPr marL="285750" indent="-285750">
              <a:spcAft>
                <a:spcPts val="600"/>
              </a:spcAft>
              <a:buFont typeface="Wingdings" panose="05000000000000000000" pitchFamily="2" charset="2"/>
              <a:buChar char="§"/>
            </a:pPr>
            <a:r>
              <a:rPr lang="en-IE" dirty="0">
                <a:solidFill>
                  <a:schemeClr val="accent1"/>
                </a:solidFill>
                <a:latin typeface="SDCC Sans" pitchFamily="2" charset="0"/>
              </a:rPr>
              <a:t>Equates to additional 600 units per annum on current CDP target</a:t>
            </a:r>
          </a:p>
          <a:p>
            <a:pPr marL="285750" indent="-285750">
              <a:spcAft>
                <a:spcPts val="600"/>
              </a:spcAft>
              <a:buFont typeface="Wingdings" panose="05000000000000000000" pitchFamily="2" charset="2"/>
              <a:buChar char="§"/>
            </a:pPr>
            <a:r>
              <a:rPr lang="en-IE" dirty="0">
                <a:solidFill>
                  <a:schemeClr val="accent1"/>
                </a:solidFill>
                <a:latin typeface="SDCC Sans" pitchFamily="2" charset="0"/>
              </a:rPr>
              <a:t>Significant focus on delivery</a:t>
            </a:r>
          </a:p>
          <a:p>
            <a:pPr marL="285750" indent="-285750">
              <a:spcAft>
                <a:spcPts val="600"/>
              </a:spcAft>
              <a:buFont typeface="Wingdings" panose="05000000000000000000" pitchFamily="2" charset="2"/>
              <a:buChar char="§"/>
            </a:pPr>
            <a:r>
              <a:rPr lang="en-IE" dirty="0">
                <a:solidFill>
                  <a:schemeClr val="accent1"/>
                </a:solidFill>
                <a:latin typeface="SDCC Sans" pitchFamily="2" charset="0"/>
              </a:rPr>
              <a:t>Target reduces from 2035</a:t>
            </a:r>
          </a:p>
          <a:p>
            <a:pPr marL="285750" indent="-285750">
              <a:spcAft>
                <a:spcPts val="600"/>
              </a:spcAft>
              <a:buFont typeface="Wingdings" panose="05000000000000000000" pitchFamily="2" charset="2"/>
              <a:buChar char="§"/>
            </a:pPr>
            <a:r>
              <a:rPr lang="en-IE" dirty="0">
                <a:solidFill>
                  <a:schemeClr val="accent1"/>
                </a:solidFill>
                <a:latin typeface="SDCC Sans" pitchFamily="2" charset="0"/>
              </a:rPr>
              <a:t>New targets to be reflected in County Development Plans</a:t>
            </a:r>
          </a:p>
          <a:p>
            <a:pPr marL="285750" indent="-285750">
              <a:spcAft>
                <a:spcPts val="600"/>
              </a:spcAft>
              <a:buFont typeface="Wingdings" panose="05000000000000000000" pitchFamily="2" charset="2"/>
              <a:buChar char="§"/>
            </a:pPr>
            <a:r>
              <a:rPr lang="en-IE" dirty="0">
                <a:solidFill>
                  <a:schemeClr val="accent1"/>
                </a:solidFill>
                <a:latin typeface="SDCC Sans" pitchFamily="2" charset="0"/>
              </a:rPr>
              <a:t>Guidelines objective for consideration of up to 50% ‘Additional Provision’ – over and above the baseline housing growth requirement</a:t>
            </a:r>
          </a:p>
          <a:p>
            <a:pPr marL="285750" indent="-285750">
              <a:spcAft>
                <a:spcPts val="600"/>
              </a:spcAft>
              <a:buFont typeface="Wingdings" panose="05000000000000000000" pitchFamily="2" charset="2"/>
              <a:buChar char="§"/>
            </a:pPr>
            <a:endParaRPr lang="en-IE" dirty="0"/>
          </a:p>
        </p:txBody>
      </p:sp>
      <p:graphicFrame>
        <p:nvGraphicFramePr>
          <p:cNvPr id="6" name="Table 5">
            <a:extLst>
              <a:ext uri="{FF2B5EF4-FFF2-40B4-BE49-F238E27FC236}">
                <a16:creationId xmlns:a16="http://schemas.microsoft.com/office/drawing/2014/main" id="{F6DC86A0-5955-3D89-1474-888B544DD8FD}"/>
              </a:ext>
            </a:extLst>
          </p:cNvPr>
          <p:cNvGraphicFramePr>
            <a:graphicFrameLocks noGrp="1"/>
          </p:cNvGraphicFramePr>
          <p:nvPr>
            <p:extLst>
              <p:ext uri="{D42A27DB-BD31-4B8C-83A1-F6EECF244321}">
                <p14:modId xmlns:p14="http://schemas.microsoft.com/office/powerpoint/2010/main" val="3064213595"/>
              </p:ext>
            </p:extLst>
          </p:nvPr>
        </p:nvGraphicFramePr>
        <p:xfrm>
          <a:off x="7096479" y="1845633"/>
          <a:ext cx="4775025" cy="2362200"/>
        </p:xfrm>
        <a:graphic>
          <a:graphicData uri="http://schemas.openxmlformats.org/drawingml/2006/table">
            <a:tbl>
              <a:tblPr firstRow="1" bandRow="1">
                <a:tableStyleId>{5C22544A-7EE6-4342-B048-85BDC9FD1C3A}</a:tableStyleId>
              </a:tblPr>
              <a:tblGrid>
                <a:gridCol w="1126948">
                  <a:extLst>
                    <a:ext uri="{9D8B030D-6E8A-4147-A177-3AD203B41FA5}">
                      <a16:colId xmlns:a16="http://schemas.microsoft.com/office/drawing/2014/main" val="2578956739"/>
                    </a:ext>
                  </a:extLst>
                </a:gridCol>
                <a:gridCol w="863423">
                  <a:extLst>
                    <a:ext uri="{9D8B030D-6E8A-4147-A177-3AD203B41FA5}">
                      <a16:colId xmlns:a16="http://schemas.microsoft.com/office/drawing/2014/main" val="370708865"/>
                    </a:ext>
                  </a:extLst>
                </a:gridCol>
                <a:gridCol w="874644">
                  <a:extLst>
                    <a:ext uri="{9D8B030D-6E8A-4147-A177-3AD203B41FA5}">
                      <a16:colId xmlns:a16="http://schemas.microsoft.com/office/drawing/2014/main" val="2391821970"/>
                    </a:ext>
                  </a:extLst>
                </a:gridCol>
                <a:gridCol w="955005">
                  <a:extLst>
                    <a:ext uri="{9D8B030D-6E8A-4147-A177-3AD203B41FA5}">
                      <a16:colId xmlns:a16="http://schemas.microsoft.com/office/drawing/2014/main" val="3233089675"/>
                    </a:ext>
                  </a:extLst>
                </a:gridCol>
                <a:gridCol w="955005">
                  <a:extLst>
                    <a:ext uri="{9D8B030D-6E8A-4147-A177-3AD203B41FA5}">
                      <a16:colId xmlns:a16="http://schemas.microsoft.com/office/drawing/2014/main" val="324683974"/>
                    </a:ext>
                  </a:extLst>
                </a:gridCol>
              </a:tblGrid>
              <a:tr h="196270">
                <a:tc>
                  <a:txBody>
                    <a:bodyPr/>
                    <a:lstStyle/>
                    <a:p>
                      <a:endParaRPr lang="en-IE" sz="1400" dirty="0">
                        <a:latin typeface="SDCC Sans" pitchFamily="2" charset="0"/>
                      </a:endParaRPr>
                    </a:p>
                  </a:txBody>
                  <a:tcPr/>
                </a:tc>
                <a:tc>
                  <a:txBody>
                    <a:bodyPr/>
                    <a:lstStyle/>
                    <a:p>
                      <a:r>
                        <a:rPr lang="en-IE" sz="1100" dirty="0">
                          <a:latin typeface="SDCC Sans" pitchFamily="2" charset="0"/>
                        </a:rPr>
                        <a:t>2025-28</a:t>
                      </a:r>
                    </a:p>
                  </a:txBody>
                  <a:tcPr/>
                </a:tc>
                <a:tc>
                  <a:txBody>
                    <a:bodyPr/>
                    <a:lstStyle/>
                    <a:p>
                      <a:r>
                        <a:rPr lang="en-IE" sz="1100" dirty="0">
                          <a:latin typeface="SDCC Sans" pitchFamily="2" charset="0"/>
                        </a:rPr>
                        <a:t>2029-30</a:t>
                      </a:r>
                    </a:p>
                  </a:txBody>
                  <a:tcPr/>
                </a:tc>
                <a:tc>
                  <a:txBody>
                    <a:bodyPr/>
                    <a:lstStyle/>
                    <a:p>
                      <a:r>
                        <a:rPr lang="en-IE" sz="1100" dirty="0">
                          <a:latin typeface="SDCC Sans" pitchFamily="2" charset="0"/>
                        </a:rPr>
                        <a:t>2031-34</a:t>
                      </a:r>
                    </a:p>
                  </a:txBody>
                  <a:tcPr/>
                </a:tc>
                <a:tc>
                  <a:txBody>
                    <a:bodyPr/>
                    <a:lstStyle/>
                    <a:p>
                      <a:r>
                        <a:rPr lang="en-IE" sz="1100" dirty="0">
                          <a:latin typeface="SDCC Sans" pitchFamily="2" charset="0"/>
                        </a:rPr>
                        <a:t>2035-40</a:t>
                      </a:r>
                    </a:p>
                  </a:txBody>
                  <a:tcPr/>
                </a:tc>
                <a:extLst>
                  <a:ext uri="{0D108BD9-81ED-4DB2-BD59-A6C34878D82A}">
                    <a16:rowId xmlns:a16="http://schemas.microsoft.com/office/drawing/2014/main" val="3327882841"/>
                  </a:ext>
                </a:extLst>
              </a:tr>
              <a:tr h="196270">
                <a:tc>
                  <a:txBody>
                    <a:bodyPr/>
                    <a:lstStyle/>
                    <a:p>
                      <a:r>
                        <a:rPr lang="en-IE" sz="1400" dirty="0">
                          <a:latin typeface="SDCC Sans" pitchFamily="2" charset="0"/>
                        </a:rPr>
                        <a:t>Annual Rate</a:t>
                      </a:r>
                    </a:p>
                  </a:txBody>
                  <a:tcPr/>
                </a:tc>
                <a:tc>
                  <a:txBody>
                    <a:bodyPr/>
                    <a:lstStyle/>
                    <a:p>
                      <a:r>
                        <a:rPr lang="en-IE" sz="1400" dirty="0">
                          <a:latin typeface="SDCC Sans" pitchFamily="2" charset="0"/>
                        </a:rPr>
                        <a:t>3,270</a:t>
                      </a:r>
                    </a:p>
                  </a:txBody>
                  <a:tcPr/>
                </a:tc>
                <a:tc>
                  <a:txBody>
                    <a:bodyPr/>
                    <a:lstStyle/>
                    <a:p>
                      <a:r>
                        <a:rPr lang="en-IE" sz="1400" dirty="0">
                          <a:latin typeface="SDCC Sans" pitchFamily="2" charset="0"/>
                        </a:rPr>
                        <a:t>3,270</a:t>
                      </a:r>
                    </a:p>
                  </a:txBody>
                  <a:tcPr/>
                </a:tc>
                <a:tc>
                  <a:txBody>
                    <a:bodyPr/>
                    <a:lstStyle/>
                    <a:p>
                      <a:r>
                        <a:rPr lang="en-IE" sz="1400" dirty="0">
                          <a:latin typeface="SDCC Sans" pitchFamily="2" charset="0"/>
                        </a:rPr>
                        <a:t>3,270</a:t>
                      </a:r>
                    </a:p>
                  </a:txBody>
                  <a:tcPr/>
                </a:tc>
                <a:tc>
                  <a:txBody>
                    <a:bodyPr/>
                    <a:lstStyle/>
                    <a:p>
                      <a:r>
                        <a:rPr lang="en-IE" sz="1400" dirty="0">
                          <a:latin typeface="SDCC Sans" pitchFamily="2" charset="0"/>
                        </a:rPr>
                        <a:t>2,414</a:t>
                      </a:r>
                    </a:p>
                  </a:txBody>
                  <a:tcPr/>
                </a:tc>
                <a:extLst>
                  <a:ext uri="{0D108BD9-81ED-4DB2-BD59-A6C34878D82A}">
                    <a16:rowId xmlns:a16="http://schemas.microsoft.com/office/drawing/2014/main" val="520617445"/>
                  </a:ext>
                </a:extLst>
              </a:tr>
              <a:tr h="196270">
                <a:tc>
                  <a:txBody>
                    <a:bodyPr/>
                    <a:lstStyle/>
                    <a:p>
                      <a:r>
                        <a:rPr lang="en-IE" sz="1400" dirty="0">
                          <a:latin typeface="SDCC Sans" pitchFamily="2" charset="0"/>
                        </a:rPr>
                        <a:t>Total for Period</a:t>
                      </a:r>
                    </a:p>
                    <a:p>
                      <a:r>
                        <a:rPr lang="en-GB" sz="1100" b="0" i="0" u="none" strike="noStrike" baseline="0" dirty="0">
                          <a:solidFill>
                            <a:schemeClr val="tx1"/>
                          </a:solidFill>
                          <a:latin typeface="SDCC Sans" pitchFamily="2" charset="0"/>
                        </a:rPr>
                        <a:t>(less already delivered in 2025 to Q3)</a:t>
                      </a:r>
                      <a:endParaRPr lang="en-IE" sz="1100" dirty="0">
                        <a:solidFill>
                          <a:schemeClr val="tx1"/>
                        </a:solidFill>
                        <a:latin typeface="SDCC Sans" pitchFamily="2" charset="0"/>
                      </a:endParaRPr>
                    </a:p>
                  </a:txBody>
                  <a:tcPr/>
                </a:tc>
                <a:tc>
                  <a:txBody>
                    <a:bodyPr/>
                    <a:lstStyle/>
                    <a:p>
                      <a:r>
                        <a:rPr lang="en-IE" sz="1400" dirty="0">
                          <a:latin typeface="SDCC Sans" pitchFamily="2" charset="0"/>
                        </a:rPr>
                        <a:t>11,699</a:t>
                      </a:r>
                    </a:p>
                  </a:txBody>
                  <a:tcPr/>
                </a:tc>
                <a:tc>
                  <a:txBody>
                    <a:bodyPr/>
                    <a:lstStyle/>
                    <a:p>
                      <a:r>
                        <a:rPr lang="en-IE" sz="1400" dirty="0">
                          <a:latin typeface="SDCC Sans" pitchFamily="2" charset="0"/>
                        </a:rPr>
                        <a:t>6,540</a:t>
                      </a:r>
                    </a:p>
                  </a:txBody>
                  <a:tcPr/>
                </a:tc>
                <a:tc>
                  <a:txBody>
                    <a:bodyPr/>
                    <a:lstStyle/>
                    <a:p>
                      <a:r>
                        <a:rPr lang="en-IE" sz="1400" dirty="0">
                          <a:latin typeface="SDCC Sans" pitchFamily="2" charset="0"/>
                        </a:rPr>
                        <a:t>13,080</a:t>
                      </a:r>
                    </a:p>
                  </a:txBody>
                  <a:tcPr/>
                </a:tc>
                <a:tc>
                  <a:txBody>
                    <a:bodyPr/>
                    <a:lstStyle/>
                    <a:p>
                      <a:r>
                        <a:rPr lang="en-IE" sz="1400" dirty="0">
                          <a:latin typeface="SDCC Sans" pitchFamily="2" charset="0"/>
                        </a:rPr>
                        <a:t>14,484</a:t>
                      </a:r>
                    </a:p>
                  </a:txBody>
                  <a:tcPr/>
                </a:tc>
                <a:extLst>
                  <a:ext uri="{0D108BD9-81ED-4DB2-BD59-A6C34878D82A}">
                    <a16:rowId xmlns:a16="http://schemas.microsoft.com/office/drawing/2014/main" val="2463351092"/>
                  </a:ext>
                </a:extLst>
              </a:tr>
              <a:tr h="196270">
                <a:tc>
                  <a:txBody>
                    <a:bodyPr/>
                    <a:lstStyle/>
                    <a:p>
                      <a:r>
                        <a:rPr lang="en-IE" sz="1400" baseline="0" dirty="0">
                          <a:solidFill>
                            <a:schemeClr val="tx2"/>
                          </a:solidFill>
                          <a:latin typeface="SDCC Sans" pitchFamily="2" charset="0"/>
                        </a:rPr>
                        <a:t>Cumulative Total</a:t>
                      </a:r>
                    </a:p>
                  </a:txBody>
                  <a:tcPr/>
                </a:tc>
                <a:tc>
                  <a:txBody>
                    <a:bodyPr/>
                    <a:lstStyle/>
                    <a:p>
                      <a:r>
                        <a:rPr lang="en-IE" sz="1400" baseline="0" dirty="0">
                          <a:solidFill>
                            <a:schemeClr val="tx2"/>
                          </a:solidFill>
                          <a:latin typeface="SDCC Sans" pitchFamily="2" charset="0"/>
                        </a:rPr>
                        <a:t>11,699</a:t>
                      </a:r>
                    </a:p>
                  </a:txBody>
                  <a:tcPr/>
                </a:tc>
                <a:tc>
                  <a:txBody>
                    <a:bodyPr/>
                    <a:lstStyle/>
                    <a:p>
                      <a:r>
                        <a:rPr lang="en-IE" sz="1400" baseline="0" dirty="0">
                          <a:solidFill>
                            <a:schemeClr val="tx2"/>
                          </a:solidFill>
                          <a:latin typeface="SDCC Sans" pitchFamily="2" charset="0"/>
                        </a:rPr>
                        <a:t>18,239</a:t>
                      </a:r>
                    </a:p>
                  </a:txBody>
                  <a:tcPr/>
                </a:tc>
                <a:tc>
                  <a:txBody>
                    <a:bodyPr/>
                    <a:lstStyle/>
                    <a:p>
                      <a:r>
                        <a:rPr lang="en-IE" sz="1400" baseline="0" dirty="0">
                          <a:solidFill>
                            <a:schemeClr val="tx2"/>
                          </a:solidFill>
                          <a:latin typeface="SDCC Sans" pitchFamily="2" charset="0"/>
                        </a:rPr>
                        <a:t>31,319</a:t>
                      </a:r>
                    </a:p>
                  </a:txBody>
                  <a:tcPr/>
                </a:tc>
                <a:tc>
                  <a:txBody>
                    <a:bodyPr/>
                    <a:lstStyle/>
                    <a:p>
                      <a:r>
                        <a:rPr lang="en-IE" sz="1400" baseline="0" dirty="0">
                          <a:solidFill>
                            <a:schemeClr val="tx2"/>
                          </a:solidFill>
                          <a:latin typeface="SDCC Sans" pitchFamily="2" charset="0"/>
                        </a:rPr>
                        <a:t>45,803</a:t>
                      </a:r>
                    </a:p>
                  </a:txBody>
                  <a:tcPr/>
                </a:tc>
                <a:extLst>
                  <a:ext uri="{0D108BD9-81ED-4DB2-BD59-A6C34878D82A}">
                    <a16:rowId xmlns:a16="http://schemas.microsoft.com/office/drawing/2014/main" val="674271323"/>
                  </a:ext>
                </a:extLst>
              </a:tr>
            </a:tbl>
          </a:graphicData>
        </a:graphic>
      </p:graphicFrame>
      <p:sp>
        <p:nvSpPr>
          <p:cNvPr id="8" name="TextBox 7">
            <a:extLst>
              <a:ext uri="{FF2B5EF4-FFF2-40B4-BE49-F238E27FC236}">
                <a16:creationId xmlns:a16="http://schemas.microsoft.com/office/drawing/2014/main" id="{ECDF6FEE-3EDC-3672-A810-8CFC4C27532A}"/>
              </a:ext>
            </a:extLst>
          </p:cNvPr>
          <p:cNvSpPr txBox="1"/>
          <p:nvPr/>
        </p:nvSpPr>
        <p:spPr>
          <a:xfrm>
            <a:off x="7096478" y="4303206"/>
            <a:ext cx="4775025" cy="276999"/>
          </a:xfrm>
          <a:prstGeom prst="rect">
            <a:avLst/>
          </a:prstGeom>
          <a:noFill/>
        </p:spPr>
        <p:txBody>
          <a:bodyPr wrap="square" rtlCol="0">
            <a:spAutoFit/>
          </a:bodyPr>
          <a:lstStyle/>
          <a:p>
            <a:r>
              <a:rPr lang="en-IE" sz="1200" dirty="0">
                <a:solidFill>
                  <a:schemeClr val="accent1"/>
                </a:solidFill>
                <a:latin typeface="SDCC Sans" pitchFamily="2" charset="0"/>
              </a:rPr>
              <a:t>SDCC Baseline Housing Growth Requirements 2025-2040</a:t>
            </a:r>
          </a:p>
        </p:txBody>
      </p:sp>
    </p:spTree>
    <p:extLst>
      <p:ext uri="{BB962C8B-B14F-4D97-AF65-F5344CB8AC3E}">
        <p14:creationId xmlns:p14="http://schemas.microsoft.com/office/powerpoint/2010/main" val="848851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CA86A-5029-8D75-2168-5F302D78C808}"/>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AA2E5916-D5CB-5795-45EB-1253934E337E}"/>
              </a:ext>
            </a:extLst>
          </p:cNvPr>
          <p:cNvSpPr>
            <a:spLocks noGrp="1"/>
          </p:cNvSpPr>
          <p:nvPr>
            <p:ph type="title"/>
          </p:nvPr>
        </p:nvSpPr>
        <p:spPr>
          <a:xfrm>
            <a:off x="504471" y="471704"/>
            <a:ext cx="7895785" cy="856798"/>
          </a:xfrm>
        </p:spPr>
        <p:txBody>
          <a:bodyPr anchor="ctr">
            <a:normAutofit/>
          </a:bodyPr>
          <a:lstStyle/>
          <a:p>
            <a:r>
              <a:rPr lang="en-US" sz="3600" dirty="0">
                <a:latin typeface="SDCC Sans"/>
                <a:cs typeface="Arial"/>
              </a:rPr>
              <a:t>Recap - SDCC Approach</a:t>
            </a:r>
          </a:p>
        </p:txBody>
      </p:sp>
      <p:sp>
        <p:nvSpPr>
          <p:cNvPr id="3" name="Text Placeholder 2">
            <a:extLst>
              <a:ext uri="{FF2B5EF4-FFF2-40B4-BE49-F238E27FC236}">
                <a16:creationId xmlns:a16="http://schemas.microsoft.com/office/drawing/2014/main" id="{6D18F7CB-17C1-EBC0-18DD-621B66BEBDA9}"/>
              </a:ext>
            </a:extLst>
          </p:cNvPr>
          <p:cNvSpPr txBox="1">
            <a:spLocks/>
          </p:cNvSpPr>
          <p:nvPr/>
        </p:nvSpPr>
        <p:spPr>
          <a:xfrm>
            <a:off x="504471" y="1328502"/>
            <a:ext cx="11183058" cy="5412866"/>
          </a:xfrm>
          <a:prstGeom prst="rect">
            <a:avLst/>
          </a:prstGeom>
        </p:spPr>
        <p:txBody>
          <a:bodyPr vert="horz" lIns="0" tIns="0" rIns="0" bIns="0" rtlCol="0" anchor="t">
            <a:no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342900" marR="0" lvl="0" indent="-342900" defTabSz="914400" eaLnBrk="1" fontAlgn="ctr" latinLnBrk="0" hangingPunct="1">
              <a:lnSpc>
                <a:spcPct val="107000"/>
              </a:lnSpc>
              <a:spcBef>
                <a:spcPts val="0"/>
              </a:spcBef>
              <a:spcAft>
                <a:spcPts val="800"/>
              </a:spcAft>
              <a:buClrTx/>
              <a:buSzTx/>
              <a:buFont typeface="+mj-lt"/>
              <a:buAutoNum type="arabicPeriod"/>
              <a:tabLst/>
              <a:defRPr/>
            </a:pPr>
            <a:r>
              <a:rPr kumimoji="0" lang="en-GB" sz="1600" b="0" i="0" u="none" strike="noStrike" kern="0" cap="none" spc="0" normalizeH="0" baseline="0" noProof="0" dirty="0">
                <a:ln>
                  <a:noFill/>
                </a:ln>
                <a:solidFill>
                  <a:srgbClr val="363A92"/>
                </a:solidFill>
                <a:effectLst/>
                <a:uLnTx/>
                <a:uFillTx/>
                <a:latin typeface="SDCC Sans"/>
                <a:cs typeface="Arial"/>
              </a:rPr>
              <a:t>Address the anticipated shortfall in delivery to 2028 and utilise the “additional provision” set by national guidelines, ensuring flexibility and resilience in the housing supply pipeline:</a:t>
            </a:r>
          </a:p>
          <a:p>
            <a:pPr marL="625475" marR="0" lvl="2" indent="-285750" defTabSz="914400" eaLnBrk="1" fontAlgn="ctr" latinLnBrk="0" hangingPunct="1">
              <a:lnSpc>
                <a:spcPct val="107000"/>
              </a:lnSpc>
              <a:spcBef>
                <a:spcPts val="0"/>
              </a:spcBef>
              <a:spcAft>
                <a:spcPts val="800"/>
              </a:spcAft>
              <a:buClrTx/>
              <a:buSzTx/>
              <a:buFont typeface="Wingdings" panose="05000000000000000000" pitchFamily="2" charset="2"/>
              <a:buChar char="Ø"/>
              <a:tabLst/>
              <a:defRPr/>
            </a:pPr>
            <a:r>
              <a:rPr lang="en-GB" sz="1600" b="1" dirty="0">
                <a:solidFill>
                  <a:srgbClr val="363A92"/>
                </a:solidFill>
                <a:latin typeface="SDCC Sans"/>
              </a:rPr>
              <a:t>Z</a:t>
            </a:r>
            <a:r>
              <a:rPr kumimoji="0" lang="en-GB" sz="1600" b="1" i="0" u="none" strike="noStrike" kern="0" cap="none" spc="0" normalizeH="0" baseline="0" noProof="0" dirty="0">
                <a:ln>
                  <a:noFill/>
                </a:ln>
                <a:solidFill>
                  <a:srgbClr val="363A92"/>
                </a:solidFill>
                <a:effectLst/>
                <a:uLnTx/>
                <a:uFillTx/>
                <a:latin typeface="SDCC Sans"/>
              </a:rPr>
              <a:t>one </a:t>
            </a:r>
            <a:r>
              <a:rPr lang="en-GB" sz="1600" b="1" dirty="0">
                <a:solidFill>
                  <a:srgbClr val="363A92"/>
                </a:solidFill>
                <a:latin typeface="SDCC Sans"/>
              </a:rPr>
              <a:t>additional</a:t>
            </a:r>
            <a:r>
              <a:rPr kumimoji="0" lang="en-GB" sz="1600" b="1" i="0" u="none" strike="noStrike" kern="0" cap="none" spc="0" normalizeH="0" baseline="0" noProof="0" dirty="0">
                <a:ln>
                  <a:noFill/>
                </a:ln>
                <a:solidFill>
                  <a:srgbClr val="363A92"/>
                </a:solidFill>
                <a:effectLst/>
                <a:uLnTx/>
                <a:uFillTx/>
                <a:latin typeface="SDCC Sans"/>
              </a:rPr>
              <a:t> land equivalent of up to c.7,900 </a:t>
            </a:r>
            <a:r>
              <a:rPr kumimoji="0" lang="en-GB" sz="1600" b="0" i="0" u="none" strike="noStrike" kern="0" cap="none" spc="0" normalizeH="0" baseline="0" noProof="0" dirty="0">
                <a:ln>
                  <a:noFill/>
                </a:ln>
                <a:solidFill>
                  <a:srgbClr val="363A92"/>
                </a:solidFill>
                <a:effectLst/>
                <a:uLnTx/>
                <a:uFillTx/>
                <a:latin typeface="SDCC Sans"/>
              </a:rPr>
              <a:t>under a proposed CDP variation</a:t>
            </a:r>
            <a:endParaRPr lang="en-GB" sz="1600" b="0" i="0" u="none" strike="noStrike" kern="0" cap="none" spc="0" normalizeH="0" baseline="0" noProof="0" dirty="0">
              <a:ln>
                <a:noFill/>
              </a:ln>
              <a:solidFill>
                <a:srgbClr val="363A92"/>
              </a:solidFill>
              <a:effectLst/>
              <a:uLnTx/>
              <a:uFillTx/>
              <a:latin typeface="SDCC Sans"/>
            </a:endParaRPr>
          </a:p>
          <a:p>
            <a:pPr marL="625475" marR="0" lvl="2" indent="-285750" defTabSz="914400" eaLnBrk="1" fontAlgn="ctr" latinLnBrk="0" hangingPunct="1">
              <a:lnSpc>
                <a:spcPct val="107000"/>
              </a:lnSpc>
              <a:spcBef>
                <a:spcPts val="0"/>
              </a:spcBef>
              <a:spcAft>
                <a:spcPts val="800"/>
              </a:spcAft>
              <a:buClrTx/>
              <a:buSzTx/>
              <a:buFont typeface="Wingdings" panose="05000000000000000000" pitchFamily="2" charset="2"/>
              <a:buChar char="Ø"/>
              <a:tabLst/>
              <a:defRPr/>
            </a:pPr>
            <a:r>
              <a:rPr lang="en-GB" sz="1600" dirty="0">
                <a:solidFill>
                  <a:srgbClr val="363A92"/>
                </a:solidFill>
                <a:latin typeface="SDCC Sans"/>
              </a:rPr>
              <a:t>Identify policy measures to facilitate the release of currently zoned lands</a:t>
            </a:r>
            <a:endParaRPr kumimoji="0" lang="en-GB" sz="1600" b="1" i="0" u="none" strike="noStrike" kern="0" cap="none" spc="0" normalizeH="0" baseline="0" noProof="0" dirty="0">
              <a:ln>
                <a:noFill/>
              </a:ln>
              <a:solidFill>
                <a:srgbClr val="363A92"/>
              </a:solidFill>
              <a:effectLst/>
              <a:uLnTx/>
              <a:uFillTx/>
              <a:latin typeface="SDCC Sans"/>
            </a:endParaRPr>
          </a:p>
          <a:p>
            <a:pPr marL="342900" indent="-342900" fontAlgn="ctr">
              <a:lnSpc>
                <a:spcPct val="107000"/>
              </a:lnSpc>
              <a:spcAft>
                <a:spcPts val="800"/>
              </a:spcAft>
              <a:buFont typeface="+mj-lt"/>
              <a:buAutoNum type="arabicPeriod"/>
              <a:defRPr/>
            </a:pPr>
            <a:r>
              <a:rPr kumimoji="0" lang="en-GB" sz="1600" b="0" i="0" u="none" strike="noStrike" kern="0" cap="none" spc="0" normalizeH="0" baseline="0" noProof="0" dirty="0">
                <a:ln>
                  <a:noFill/>
                </a:ln>
                <a:solidFill>
                  <a:srgbClr val="363A92"/>
                </a:solidFill>
                <a:effectLst/>
                <a:uLnTx/>
                <a:uFillTx/>
                <a:latin typeface="SDCC Sans"/>
                <a:cs typeface="Arial"/>
              </a:rPr>
              <a:t>Non-statutory consultation “call for lands” invited submissions of suitable lands which meet SDCC’s criteria to inform SDCC’s work</a:t>
            </a:r>
            <a:r>
              <a:rPr lang="en-GB" sz="1600" dirty="0">
                <a:latin typeface="SDCC Sans"/>
                <a:cs typeface="Arial"/>
              </a:rPr>
              <a:t> </a:t>
            </a:r>
          </a:p>
          <a:p>
            <a:pPr marL="342900" indent="-342900" fontAlgn="ctr">
              <a:lnSpc>
                <a:spcPct val="107000"/>
              </a:lnSpc>
              <a:spcAft>
                <a:spcPts val="800"/>
              </a:spcAft>
              <a:buFont typeface="+mj-lt"/>
              <a:buAutoNum type="arabicPeriod"/>
              <a:defRPr/>
            </a:pPr>
            <a:r>
              <a:rPr kumimoji="0" lang="en-GB" sz="1600" b="0" i="0" u="none" strike="noStrike" kern="0" cap="none" spc="0" normalizeH="0" baseline="0" noProof="0" dirty="0">
                <a:ln>
                  <a:noFill/>
                </a:ln>
                <a:solidFill>
                  <a:srgbClr val="363A92"/>
                </a:solidFill>
                <a:effectLst/>
                <a:uLnTx/>
                <a:uFillTx/>
                <a:latin typeface="SDCC Sans"/>
                <a:cs typeface="Arial"/>
              </a:rPr>
              <a:t>Continue activation of brownfield land &amp; delivery of long-term zoned potential:</a:t>
            </a:r>
            <a:endParaRPr lang="en-GB" sz="1600" b="0" i="0" u="none" strike="noStrike" kern="0" cap="none" spc="0" normalizeH="0" baseline="0" noProof="0" dirty="0">
              <a:ln>
                <a:noFill/>
              </a:ln>
              <a:solidFill>
                <a:srgbClr val="363A92"/>
              </a:solidFill>
              <a:effectLst/>
              <a:uLnTx/>
              <a:uFillTx/>
              <a:latin typeface="SDCC Sans"/>
              <a:cs typeface="Arial"/>
            </a:endParaRPr>
          </a:p>
          <a:p>
            <a:pPr marL="625475" marR="0" lvl="2" indent="-285750" defTabSz="914400" eaLnBrk="1" fontAlgn="ctr" latinLnBrk="0" hangingPunct="1">
              <a:lnSpc>
                <a:spcPct val="107000"/>
              </a:lnSpc>
              <a:spcBef>
                <a:spcPts val="0"/>
              </a:spcBef>
              <a:spcAft>
                <a:spcPts val="800"/>
              </a:spcAft>
              <a:buClrTx/>
              <a:buSzTx/>
              <a:buFont typeface="Wingdings" panose="05000000000000000000" pitchFamily="2" charset="2"/>
              <a:buChar char="Ø"/>
              <a:tabLst/>
              <a:defRPr/>
            </a:pPr>
            <a:r>
              <a:rPr kumimoji="0" lang="en-GB" sz="1600" b="1" i="0" u="none" strike="noStrike" kern="0" cap="none" spc="0" normalizeH="0" baseline="0" noProof="0" dirty="0">
                <a:ln>
                  <a:noFill/>
                </a:ln>
                <a:solidFill>
                  <a:srgbClr val="363A92"/>
                </a:solidFill>
                <a:effectLst/>
                <a:uLnTx/>
                <a:uFillTx/>
                <a:latin typeface="SDCC Sans"/>
              </a:rPr>
              <a:t>City Edge Strategic Urban Regeneration Framework </a:t>
            </a:r>
            <a:r>
              <a:rPr kumimoji="0" lang="en-GB" sz="1600" b="0" i="0" u="none" strike="noStrike" kern="0" cap="none" spc="0" normalizeH="0" baseline="0" noProof="0" dirty="0">
                <a:ln>
                  <a:noFill/>
                </a:ln>
                <a:solidFill>
                  <a:srgbClr val="363A92"/>
                </a:solidFill>
                <a:effectLst/>
                <a:uLnTx/>
                <a:uFillTx/>
                <a:latin typeface="SDCC Sans"/>
              </a:rPr>
              <a:t>proposed variation to CDP</a:t>
            </a:r>
            <a:endParaRPr lang="en-GB" sz="1600" b="0" i="0" u="none" strike="noStrike" kern="0" cap="none" spc="0" normalizeH="0" baseline="0" noProof="0" dirty="0">
              <a:ln>
                <a:noFill/>
              </a:ln>
              <a:solidFill>
                <a:srgbClr val="363A92"/>
              </a:solidFill>
              <a:effectLst/>
              <a:uLnTx/>
              <a:uFillTx/>
              <a:latin typeface="SDCC Sans"/>
            </a:endParaRPr>
          </a:p>
          <a:p>
            <a:pPr marL="625475" marR="0" lvl="2" indent="-285750" defTabSz="914400" eaLnBrk="1" fontAlgn="ctr" latinLnBrk="0" hangingPunct="1">
              <a:lnSpc>
                <a:spcPct val="107000"/>
              </a:lnSpc>
              <a:spcBef>
                <a:spcPts val="0"/>
              </a:spcBef>
              <a:spcAft>
                <a:spcPts val="800"/>
              </a:spcAft>
              <a:buClrTx/>
              <a:buSzTx/>
              <a:buFont typeface="Wingdings" panose="05000000000000000000" pitchFamily="2" charset="2"/>
              <a:buChar char="Ø"/>
              <a:tabLst/>
              <a:defRPr/>
            </a:pPr>
            <a:r>
              <a:rPr kumimoji="0" lang="en-GB" sz="1600" b="1" i="0" u="none" strike="noStrike" kern="0" cap="none" spc="0" normalizeH="0" baseline="0" noProof="0" dirty="0">
                <a:ln>
                  <a:noFill/>
                </a:ln>
                <a:solidFill>
                  <a:srgbClr val="363A92"/>
                </a:solidFill>
                <a:effectLst/>
                <a:uLnTx/>
                <a:uFillTx/>
                <a:latin typeface="SDCC Sans"/>
              </a:rPr>
              <a:t>Clondalkin Local Planning Framework </a:t>
            </a:r>
            <a:r>
              <a:rPr kumimoji="0" lang="en-GB" sz="1600" b="0" i="0" u="none" strike="noStrike" kern="0" cap="none" spc="0" normalizeH="0" baseline="0" noProof="0" dirty="0">
                <a:ln>
                  <a:noFill/>
                </a:ln>
                <a:solidFill>
                  <a:srgbClr val="363A92"/>
                </a:solidFill>
                <a:effectLst/>
                <a:uLnTx/>
                <a:uFillTx/>
                <a:latin typeface="SDCC Sans"/>
              </a:rPr>
              <a:t>proposed</a:t>
            </a:r>
            <a:r>
              <a:rPr kumimoji="0" lang="en-GB" sz="1600" b="1" i="0" u="none" strike="noStrike" kern="0" cap="none" spc="0" normalizeH="0" baseline="0" noProof="0" dirty="0">
                <a:ln>
                  <a:noFill/>
                </a:ln>
                <a:solidFill>
                  <a:srgbClr val="363A92"/>
                </a:solidFill>
                <a:effectLst/>
                <a:uLnTx/>
                <a:uFillTx/>
                <a:latin typeface="SDCC Sans"/>
              </a:rPr>
              <a:t> </a:t>
            </a:r>
            <a:r>
              <a:rPr kumimoji="0" lang="en-GB" sz="1600" b="0" i="0" u="none" strike="noStrike" kern="0" cap="none" spc="0" normalizeH="0" baseline="0" noProof="0" dirty="0">
                <a:ln>
                  <a:noFill/>
                </a:ln>
                <a:solidFill>
                  <a:srgbClr val="363A92"/>
                </a:solidFill>
                <a:effectLst/>
                <a:uLnTx/>
                <a:uFillTx/>
                <a:latin typeface="SDCC Sans"/>
              </a:rPr>
              <a:t>variation to CDP ongoing</a:t>
            </a:r>
            <a:endParaRPr lang="en-GB" sz="1600" b="0" i="0" u="none" strike="noStrike" kern="0" cap="none" spc="0" normalizeH="0" baseline="0" noProof="0" dirty="0">
              <a:ln>
                <a:noFill/>
              </a:ln>
              <a:solidFill>
                <a:srgbClr val="363A92"/>
              </a:solidFill>
              <a:effectLst/>
              <a:uLnTx/>
              <a:uFillTx/>
              <a:latin typeface="SDCC Sans"/>
            </a:endParaRPr>
          </a:p>
          <a:p>
            <a:pPr marL="625475" marR="0" lvl="2" indent="-285750" defTabSz="914400" eaLnBrk="1" fontAlgn="ctr" latinLnBrk="0" hangingPunct="1">
              <a:lnSpc>
                <a:spcPct val="107000"/>
              </a:lnSpc>
              <a:spcBef>
                <a:spcPts val="0"/>
              </a:spcBef>
              <a:spcAft>
                <a:spcPts val="800"/>
              </a:spcAft>
              <a:buClrTx/>
              <a:buSzTx/>
              <a:buFont typeface="Wingdings" panose="05000000000000000000" pitchFamily="2" charset="2"/>
              <a:buChar char="Ø"/>
              <a:tabLst/>
              <a:defRPr/>
            </a:pPr>
            <a:r>
              <a:rPr kumimoji="0" lang="en-GB" sz="1600" b="1" i="0" u="none" strike="noStrike" kern="0" cap="none" spc="0" normalizeH="0" baseline="0" noProof="0" dirty="0">
                <a:ln>
                  <a:noFill/>
                </a:ln>
                <a:solidFill>
                  <a:srgbClr val="363A92"/>
                </a:solidFill>
                <a:effectLst/>
                <a:uLnTx/>
                <a:uFillTx/>
                <a:latin typeface="SDCC Sans"/>
              </a:rPr>
              <a:t>Tallaght Town Centre LAP</a:t>
            </a:r>
            <a:endParaRPr kumimoji="0" lang="en-GB" sz="1600" b="0" i="0" u="none" strike="noStrike" kern="0" cap="none" spc="0" normalizeH="0" baseline="0" noProof="0" dirty="0">
              <a:ln>
                <a:noFill/>
              </a:ln>
              <a:solidFill>
                <a:srgbClr val="363A92"/>
              </a:solidFill>
              <a:effectLst/>
              <a:uLnTx/>
              <a:uFillTx/>
              <a:latin typeface="SDCC Sans"/>
            </a:endParaRPr>
          </a:p>
          <a:p>
            <a:pPr marL="342900" marR="0" lvl="0" indent="-342900" defTabSz="914400" eaLnBrk="1" fontAlgn="ctr" latinLnBrk="0" hangingPunct="1">
              <a:lnSpc>
                <a:spcPct val="107000"/>
              </a:lnSpc>
              <a:spcBef>
                <a:spcPts val="0"/>
              </a:spcBef>
              <a:spcAft>
                <a:spcPts val="800"/>
              </a:spcAft>
              <a:buClrTx/>
              <a:buSzTx/>
              <a:buFont typeface="+mj-lt"/>
              <a:buAutoNum type="arabicPeriod"/>
              <a:tabLst/>
              <a:defRPr/>
            </a:pPr>
            <a:r>
              <a:rPr kumimoji="0" lang="en-GB" sz="1600" b="0" i="0" u="none" strike="noStrike" kern="0" cap="none" spc="0" normalizeH="0" baseline="0" noProof="0" dirty="0">
                <a:ln>
                  <a:noFill/>
                </a:ln>
                <a:solidFill>
                  <a:srgbClr val="363A92"/>
                </a:solidFill>
                <a:effectLst/>
                <a:uLnTx/>
                <a:uFillTx/>
                <a:latin typeface="SDCC Sans"/>
                <a:cs typeface="Arial"/>
              </a:rPr>
              <a:t>Long-term planning to 2040:</a:t>
            </a:r>
            <a:endParaRPr lang="en-GB" sz="1600" b="0" i="0" u="none" strike="noStrike" kern="0" cap="none" spc="0" normalizeH="0" baseline="0" noProof="0" dirty="0">
              <a:ln>
                <a:noFill/>
              </a:ln>
              <a:solidFill>
                <a:srgbClr val="363A92"/>
              </a:solidFill>
              <a:effectLst/>
              <a:uLnTx/>
              <a:uFillTx/>
              <a:latin typeface="SDCC Sans"/>
              <a:cs typeface="Arial"/>
            </a:endParaRPr>
          </a:p>
          <a:p>
            <a:pPr marL="625475" marR="0" lvl="2" indent="-285750" defTabSz="914400" eaLnBrk="1" fontAlgn="ctr" latinLnBrk="0" hangingPunct="1">
              <a:lnSpc>
                <a:spcPct val="107000"/>
              </a:lnSpc>
              <a:spcBef>
                <a:spcPts val="0"/>
              </a:spcBef>
              <a:spcAft>
                <a:spcPts val="800"/>
              </a:spcAft>
              <a:buClrTx/>
              <a:buSzTx/>
              <a:buFont typeface="Wingdings" panose="05000000000000000000" pitchFamily="2" charset="2"/>
              <a:buChar char="Ø"/>
              <a:tabLst/>
              <a:defRPr/>
            </a:pPr>
            <a:r>
              <a:rPr kumimoji="0" lang="en-GB" sz="1600" b="0" i="0" u="none" strike="noStrike" kern="0" cap="none" spc="0" normalizeH="0" baseline="0" noProof="0" dirty="0">
                <a:ln>
                  <a:noFill/>
                </a:ln>
                <a:solidFill>
                  <a:srgbClr val="363A92"/>
                </a:solidFill>
                <a:effectLst/>
                <a:uLnTx/>
                <a:uFillTx/>
                <a:latin typeface="SDCC Sans"/>
              </a:rPr>
              <a:t>Identify </a:t>
            </a:r>
            <a:r>
              <a:rPr kumimoji="0" lang="en-GB" sz="1600" b="1" i="0" u="none" strike="noStrike" kern="0" cap="none" spc="0" normalizeH="0" baseline="0" noProof="0" dirty="0">
                <a:ln>
                  <a:noFill/>
                </a:ln>
                <a:solidFill>
                  <a:srgbClr val="363A92"/>
                </a:solidFill>
                <a:effectLst/>
                <a:uLnTx/>
                <a:uFillTx/>
                <a:latin typeface="SDCC Sans"/>
              </a:rPr>
              <a:t>future Strategic Development Areas </a:t>
            </a:r>
            <a:r>
              <a:rPr kumimoji="0" lang="en-GB" sz="1600" b="0" i="0" u="none" strike="noStrike" kern="0" cap="none" spc="0" normalizeH="0" baseline="0" noProof="0" dirty="0">
                <a:ln>
                  <a:noFill/>
                </a:ln>
                <a:solidFill>
                  <a:srgbClr val="363A92"/>
                </a:solidFill>
                <a:effectLst/>
                <a:uLnTx/>
                <a:uFillTx/>
                <a:latin typeface="SDCC Sans"/>
              </a:rPr>
              <a:t>as strategic reserve landbanks &amp; also plan for longer-term housing needs</a:t>
            </a:r>
            <a:endParaRPr lang="en-GB" sz="1600" b="0" i="0" u="none" strike="noStrike" kern="0" cap="none" spc="0" normalizeH="0" baseline="0" noProof="0" dirty="0">
              <a:ln>
                <a:noFill/>
              </a:ln>
              <a:solidFill>
                <a:srgbClr val="363A92"/>
              </a:solidFill>
              <a:effectLst/>
              <a:uLnTx/>
              <a:uFillTx/>
              <a:latin typeface="SDCC Sans"/>
            </a:endParaRPr>
          </a:p>
          <a:p>
            <a:pPr marL="625475" marR="0" lvl="2" indent="-285750" defTabSz="914400" eaLnBrk="1" fontAlgn="ctr" latinLnBrk="0" hangingPunct="1">
              <a:lnSpc>
                <a:spcPct val="107000"/>
              </a:lnSpc>
              <a:spcBef>
                <a:spcPts val="0"/>
              </a:spcBef>
              <a:spcAft>
                <a:spcPts val="800"/>
              </a:spcAft>
              <a:buClrTx/>
              <a:buSzTx/>
              <a:buFont typeface="Wingdings" panose="05000000000000000000" pitchFamily="2" charset="2"/>
              <a:buChar char="Ø"/>
              <a:tabLst/>
              <a:defRPr/>
            </a:pPr>
            <a:r>
              <a:rPr kumimoji="0" lang="en-GB" sz="1600" b="0" i="0" u="none" strike="noStrike" kern="0" cap="none" spc="0" normalizeH="0" baseline="0" noProof="0" dirty="0">
                <a:ln>
                  <a:noFill/>
                </a:ln>
                <a:solidFill>
                  <a:srgbClr val="363A92"/>
                </a:solidFill>
                <a:effectLst/>
                <a:uLnTx/>
                <a:uFillTx/>
                <a:latin typeface="SDCC Sans"/>
              </a:rPr>
              <a:t>Enable SDCC, utility providers, landowners &amp; other key stakeholders to plan for release of strategic reserve lands as need arises during 2030s</a:t>
            </a:r>
            <a:endParaRPr lang="en-GB" sz="1600" b="0" i="0" u="none" strike="noStrike" kern="0" cap="none" spc="0" normalizeH="0" baseline="0" noProof="0" dirty="0">
              <a:ln>
                <a:noFill/>
              </a:ln>
              <a:solidFill>
                <a:srgbClr val="363A92"/>
              </a:solidFill>
              <a:effectLst/>
              <a:uLnTx/>
              <a:uFillTx/>
              <a:latin typeface="SDCC Sans"/>
            </a:endParaRPr>
          </a:p>
        </p:txBody>
      </p:sp>
    </p:spTree>
    <p:extLst>
      <p:ext uri="{BB962C8B-B14F-4D97-AF65-F5344CB8AC3E}">
        <p14:creationId xmlns:p14="http://schemas.microsoft.com/office/powerpoint/2010/main" val="470026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4DCC2-897E-20FC-0140-E6BEB0B61E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591A33-F04E-7726-6FDE-E1AFB2026DBA}"/>
              </a:ext>
            </a:extLst>
          </p:cNvPr>
          <p:cNvSpPr>
            <a:spLocks noGrp="1"/>
          </p:cNvSpPr>
          <p:nvPr>
            <p:ph type="title"/>
          </p:nvPr>
        </p:nvSpPr>
        <p:spPr>
          <a:xfrm>
            <a:off x="689314" y="677684"/>
            <a:ext cx="6608172" cy="2895332"/>
          </a:xfrm>
        </p:spPr>
        <p:txBody>
          <a:bodyPr>
            <a:normAutofit/>
          </a:bodyPr>
          <a:lstStyle/>
          <a:p>
            <a:r>
              <a:rPr lang="en-US" sz="5800" dirty="0">
                <a:latin typeface="SDCC Sans"/>
                <a:cs typeface="Arial"/>
              </a:rPr>
              <a:t>Variation on Public Consultation</a:t>
            </a:r>
          </a:p>
        </p:txBody>
      </p:sp>
    </p:spTree>
    <p:extLst>
      <p:ext uri="{BB962C8B-B14F-4D97-AF65-F5344CB8AC3E}">
        <p14:creationId xmlns:p14="http://schemas.microsoft.com/office/powerpoint/2010/main" val="1637930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18E18-A167-C5EE-20A3-1B1F3150BE3B}"/>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A022867B-B8F2-7579-3A55-F9312D8C52FB}"/>
              </a:ext>
            </a:extLst>
          </p:cNvPr>
          <p:cNvSpPr>
            <a:spLocks noGrp="1"/>
          </p:cNvSpPr>
          <p:nvPr>
            <p:ph type="title"/>
          </p:nvPr>
        </p:nvSpPr>
        <p:spPr>
          <a:xfrm>
            <a:off x="504471" y="499136"/>
            <a:ext cx="10001985" cy="856798"/>
          </a:xfrm>
        </p:spPr>
        <p:txBody>
          <a:bodyPr anchor="ctr">
            <a:normAutofit/>
          </a:bodyPr>
          <a:lstStyle/>
          <a:p>
            <a:r>
              <a:rPr lang="en-US" sz="3250" dirty="0">
                <a:latin typeface="SDCC Sans"/>
                <a:cs typeface="Arial"/>
              </a:rPr>
              <a:t>Summary of Proposed Variation</a:t>
            </a:r>
          </a:p>
        </p:txBody>
      </p:sp>
      <p:sp>
        <p:nvSpPr>
          <p:cNvPr id="3" name="Text Placeholder 2">
            <a:extLst>
              <a:ext uri="{FF2B5EF4-FFF2-40B4-BE49-F238E27FC236}">
                <a16:creationId xmlns:a16="http://schemas.microsoft.com/office/drawing/2014/main" id="{04CE6DE5-D022-9756-C2D9-546A9223CBE7}"/>
              </a:ext>
            </a:extLst>
          </p:cNvPr>
          <p:cNvSpPr txBox="1">
            <a:spLocks/>
          </p:cNvSpPr>
          <p:nvPr/>
        </p:nvSpPr>
        <p:spPr>
          <a:xfrm>
            <a:off x="504471" y="3140968"/>
            <a:ext cx="11352170" cy="3384376"/>
          </a:xfrm>
          <a:prstGeom prst="rect">
            <a:avLst/>
          </a:prstGeom>
        </p:spPr>
        <p:txBody>
          <a:bodyPr vert="horz" lIns="0" tIns="0" rIns="0" bIns="0" rtlCol="0">
            <a:no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342900" indent="-342900" algn="just">
              <a:lnSpc>
                <a:spcPct val="107000"/>
              </a:lnSpc>
              <a:spcAft>
                <a:spcPts val="800"/>
              </a:spcAft>
              <a:buFont typeface="Arial" panose="020B0604020202020204" pitchFamily="34" charset="0"/>
              <a:buChar char="•"/>
              <a:defRPr/>
            </a:pPr>
            <a:endParaRPr lang="en-GB" sz="1400">
              <a:latin typeface="SDCC Sans" pitchFamily="2"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7A9531EE-7AF0-1CC8-D314-851364D3A997}"/>
              </a:ext>
            </a:extLst>
          </p:cNvPr>
          <p:cNvSpPr>
            <a:spLocks noGrp="1"/>
          </p:cNvSpPr>
          <p:nvPr>
            <p:ph type="body" idx="1"/>
          </p:nvPr>
        </p:nvSpPr>
        <p:spPr>
          <a:xfrm>
            <a:off x="504470" y="1577340"/>
            <a:ext cx="5243187" cy="4948004"/>
          </a:xfrm>
        </p:spPr>
        <p:txBody>
          <a:bodyPr>
            <a:normAutofit/>
          </a:bodyPr>
          <a:lstStyle/>
          <a:p>
            <a:pPr>
              <a:lnSpc>
                <a:spcPct val="110000"/>
              </a:lnSpc>
              <a:spcAft>
                <a:spcPts val="1000"/>
              </a:spcAft>
            </a:pPr>
            <a:r>
              <a:rPr lang="en-GB" sz="1600" b="1" dirty="0">
                <a:latin typeface="SDCC Sans" pitchFamily="2" charset="0"/>
              </a:rPr>
              <a:t>Reason:</a:t>
            </a:r>
          </a:p>
          <a:p>
            <a:pPr marL="285750" indent="-285750">
              <a:lnSpc>
                <a:spcPct val="110000"/>
              </a:lnSpc>
              <a:spcAft>
                <a:spcPts val="1000"/>
              </a:spcAft>
              <a:buFont typeface="Arial" panose="020B0604020202020204" pitchFamily="34" charset="0"/>
              <a:buChar char="•"/>
            </a:pPr>
            <a:r>
              <a:rPr lang="en-GB" sz="1600" dirty="0">
                <a:latin typeface="SDCC Sans" pitchFamily="2" charset="0"/>
              </a:rPr>
              <a:t>To respond to recent changes in national planning policy, namely:</a:t>
            </a:r>
          </a:p>
          <a:p>
            <a:pPr marL="562996" lvl="1" indent="-285750">
              <a:lnSpc>
                <a:spcPct val="110000"/>
              </a:lnSpc>
              <a:spcAft>
                <a:spcPts val="1000"/>
              </a:spcAft>
              <a:buFont typeface="Wingdings" panose="05000000000000000000" pitchFamily="2" charset="2"/>
              <a:buChar char="Ø"/>
            </a:pPr>
            <a:r>
              <a:rPr lang="en-GB" sz="1595" dirty="0">
                <a:latin typeface="SDCC Sans" pitchFamily="2" charset="0"/>
              </a:rPr>
              <a:t>National Planning Framework First Revision, and </a:t>
            </a:r>
          </a:p>
          <a:p>
            <a:pPr marL="562996" lvl="1" indent="-285750">
              <a:lnSpc>
                <a:spcPct val="110000"/>
              </a:lnSpc>
              <a:spcAft>
                <a:spcPts val="1000"/>
              </a:spcAft>
              <a:buFont typeface="Wingdings" panose="05000000000000000000" pitchFamily="2" charset="2"/>
              <a:buChar char="Ø"/>
            </a:pPr>
            <a:r>
              <a:rPr lang="en-GB" sz="1600" dirty="0">
                <a:latin typeface="SDCC Sans" pitchFamily="2" charset="0"/>
              </a:rPr>
              <a:t>Ministerial Guidelines published under Section 28 of the Planning and Development Act 2000 (as amended).</a:t>
            </a:r>
          </a:p>
          <a:p>
            <a:pPr marL="285750" indent="-285750">
              <a:lnSpc>
                <a:spcPct val="110000"/>
              </a:lnSpc>
              <a:spcAft>
                <a:spcPts val="1000"/>
              </a:spcAft>
              <a:buFont typeface="Arial" panose="020B0604020202020204" pitchFamily="34" charset="0"/>
              <a:buChar char="•"/>
            </a:pPr>
            <a:r>
              <a:rPr lang="en-GB" sz="1605" dirty="0">
                <a:latin typeface="SDCC Sans" pitchFamily="2" charset="0"/>
              </a:rPr>
              <a:t>To address new housing growth requirements.</a:t>
            </a:r>
          </a:p>
          <a:p>
            <a:pPr marL="285750" indent="-285750">
              <a:lnSpc>
                <a:spcPct val="110000"/>
              </a:lnSpc>
              <a:spcAft>
                <a:spcPts val="1000"/>
              </a:spcAft>
              <a:buFont typeface="Arial" panose="020B0604020202020204" pitchFamily="34" charset="0"/>
              <a:buChar char="•"/>
            </a:pPr>
            <a:r>
              <a:rPr lang="en-GB" sz="1605" dirty="0">
                <a:latin typeface="SDCC Sans" pitchFamily="2" charset="0"/>
              </a:rPr>
              <a:t>To facilitate the delivery of housing in the short/medium-term. </a:t>
            </a:r>
          </a:p>
          <a:p>
            <a:pPr marL="285750" indent="-285750">
              <a:lnSpc>
                <a:spcPct val="110000"/>
              </a:lnSpc>
              <a:spcAft>
                <a:spcPts val="1000"/>
              </a:spcAft>
              <a:buFont typeface="Arial" panose="020B0604020202020204" pitchFamily="34" charset="0"/>
              <a:buChar char="•"/>
            </a:pPr>
            <a:r>
              <a:rPr lang="en-GB" sz="1605" dirty="0">
                <a:latin typeface="SDCC Sans" pitchFamily="2" charset="0"/>
              </a:rPr>
              <a:t>To strategically prepare for the housing delivery for the County to 2040 and beyond.</a:t>
            </a:r>
          </a:p>
        </p:txBody>
      </p:sp>
      <p:sp>
        <p:nvSpPr>
          <p:cNvPr id="16" name="Text Placeholder 4">
            <a:extLst>
              <a:ext uri="{FF2B5EF4-FFF2-40B4-BE49-F238E27FC236}">
                <a16:creationId xmlns:a16="http://schemas.microsoft.com/office/drawing/2014/main" id="{0CE224F2-4A57-C0F9-B69D-A65ED7892982}"/>
              </a:ext>
            </a:extLst>
          </p:cNvPr>
          <p:cNvSpPr txBox="1">
            <a:spLocks/>
          </p:cNvSpPr>
          <p:nvPr/>
        </p:nvSpPr>
        <p:spPr>
          <a:xfrm>
            <a:off x="6180556" y="1577340"/>
            <a:ext cx="5858612" cy="4948004"/>
          </a:xfrm>
          <a:prstGeom prst="rect">
            <a:avLst/>
          </a:prstGeom>
        </p:spPr>
        <p:txBody>
          <a:bodyPr vert="horz" lIns="0" tIns="0" rIns="0" bIns="0" rtlCol="0">
            <a:no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600" b="1" dirty="0">
                <a:latin typeface="SDCC Sans" pitchFamily="2" charset="0"/>
              </a:rPr>
              <a:t>Changes addressed:</a:t>
            </a:r>
          </a:p>
          <a:p>
            <a:pPr marL="285750" indent="-285750">
              <a:buFont typeface="Arial" panose="020B0604020202020204" pitchFamily="34" charset="0"/>
              <a:buChar char="•"/>
            </a:pPr>
            <a:r>
              <a:rPr lang="en-GB" sz="1600" dirty="0">
                <a:latin typeface="SDCC Sans" pitchFamily="2" charset="0"/>
              </a:rPr>
              <a:t>Previous target for 32,000 new homes 2022-2040</a:t>
            </a:r>
          </a:p>
          <a:p>
            <a:pPr marL="285750" indent="-285750">
              <a:buFont typeface="Arial" panose="020B0604020202020204" pitchFamily="34" charset="0"/>
              <a:buChar char="•"/>
            </a:pPr>
            <a:r>
              <a:rPr lang="en-GB" sz="1600" dirty="0">
                <a:latin typeface="SDCC Sans" pitchFamily="2" charset="0"/>
              </a:rPr>
              <a:t>Revised target 46,000 new homes 2025-2040</a:t>
            </a:r>
          </a:p>
          <a:p>
            <a:pPr marL="285750" indent="-285750">
              <a:buFont typeface="Arial" panose="020B0604020202020204" pitchFamily="34" charset="0"/>
              <a:buChar char="•"/>
            </a:pPr>
            <a:r>
              <a:rPr lang="en-GB" sz="1600" dirty="0">
                <a:latin typeface="SDCC Sans" pitchFamily="2" charset="0"/>
              </a:rPr>
              <a:t>An increase of 14,000 new homes in three years less delivery time</a:t>
            </a:r>
          </a:p>
          <a:p>
            <a:pPr marL="285750" indent="-285750">
              <a:buFont typeface="Arial" panose="020B0604020202020204" pitchFamily="34" charset="0"/>
              <a:buChar char="•"/>
            </a:pPr>
            <a:r>
              <a:rPr lang="en-GB" sz="1600" dirty="0">
                <a:latin typeface="SDCC Sans" pitchFamily="2" charset="0"/>
              </a:rPr>
              <a:t>Identifying ‘Additional Provision’ of lands to ensure sufficient capacity and flexibility to deliver</a:t>
            </a:r>
          </a:p>
          <a:p>
            <a:pPr marL="285750" indent="-285750">
              <a:buFont typeface="Arial" panose="020B0604020202020204" pitchFamily="34" charset="0"/>
              <a:buChar char="•"/>
            </a:pPr>
            <a:r>
              <a:rPr lang="en-GB" sz="1600" dirty="0">
                <a:latin typeface="SDCC Sans" pitchFamily="2" charset="0"/>
              </a:rPr>
              <a:t>Revised Written Statement to address the changes to the Core Strategy and reflect the Compact Settlement and Sustainable Residential Development Guidelines 2024.</a:t>
            </a:r>
          </a:p>
        </p:txBody>
      </p:sp>
    </p:spTree>
    <p:extLst>
      <p:ext uri="{BB962C8B-B14F-4D97-AF65-F5344CB8AC3E}">
        <p14:creationId xmlns:p14="http://schemas.microsoft.com/office/powerpoint/2010/main" val="4277013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979EC-978A-B575-2A68-4F1395BBF3BE}"/>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C84A051F-7428-F0AA-BDE9-E696F611C489}"/>
              </a:ext>
            </a:extLst>
          </p:cNvPr>
          <p:cNvSpPr>
            <a:spLocks noGrp="1"/>
          </p:cNvSpPr>
          <p:nvPr>
            <p:ph type="title"/>
          </p:nvPr>
        </p:nvSpPr>
        <p:spPr>
          <a:xfrm>
            <a:off x="504471" y="233579"/>
            <a:ext cx="7895785" cy="856798"/>
          </a:xfrm>
        </p:spPr>
        <p:txBody>
          <a:bodyPr anchor="ctr">
            <a:normAutofit/>
          </a:bodyPr>
          <a:lstStyle/>
          <a:p>
            <a:r>
              <a:rPr lang="en-US" sz="3200" dirty="0">
                <a:latin typeface="SDCC Sans" pitchFamily="2" charset="0"/>
              </a:rPr>
              <a:t>Summary of Proposed Variation</a:t>
            </a:r>
          </a:p>
        </p:txBody>
      </p:sp>
      <p:sp>
        <p:nvSpPr>
          <p:cNvPr id="3" name="Text Placeholder 2">
            <a:extLst>
              <a:ext uri="{FF2B5EF4-FFF2-40B4-BE49-F238E27FC236}">
                <a16:creationId xmlns:a16="http://schemas.microsoft.com/office/drawing/2014/main" id="{B5BCC43D-F3A5-B7C5-41B4-116B31700DE7}"/>
              </a:ext>
            </a:extLst>
          </p:cNvPr>
          <p:cNvSpPr txBox="1">
            <a:spLocks/>
          </p:cNvSpPr>
          <p:nvPr/>
        </p:nvSpPr>
        <p:spPr>
          <a:xfrm>
            <a:off x="504471" y="1328502"/>
            <a:ext cx="11183058" cy="5412866"/>
          </a:xfrm>
          <a:prstGeom prst="rect">
            <a:avLst/>
          </a:prstGeom>
        </p:spPr>
        <p:txBody>
          <a:bodyPr vert="horz" lIns="0" tIns="0" rIns="0" bIns="0" rtlCol="0">
            <a:no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342900" marR="0" lvl="0" indent="-342900" defTabSz="914400" eaLnBrk="1" fontAlgn="ctr" latinLnBrk="0" hangingPunct="1">
              <a:lnSpc>
                <a:spcPct val="107000"/>
              </a:lnSpc>
              <a:spcBef>
                <a:spcPts val="0"/>
              </a:spcBef>
              <a:spcAft>
                <a:spcPts val="800"/>
              </a:spcAft>
              <a:buClrTx/>
              <a:buSzTx/>
              <a:buFont typeface="+mj-lt"/>
              <a:buAutoNum type="arabicPeriod"/>
              <a:tabLst/>
              <a:defRPr/>
            </a:pPr>
            <a:r>
              <a:rPr kumimoji="0" lang="en-GB" sz="1600" b="1" i="0" u="none" strike="noStrike" kern="0" cap="none" spc="0" normalizeH="0" baseline="0" noProof="0" dirty="0">
                <a:ln>
                  <a:noFill/>
                </a:ln>
                <a:solidFill>
                  <a:srgbClr val="363A92"/>
                </a:solidFill>
                <a:effectLst/>
                <a:uLnTx/>
                <a:uFillTx/>
                <a:latin typeface="SDCC Sans" pitchFamily="2" charset="0"/>
                <a:ea typeface="+mn-ea"/>
                <a:cs typeface="Arial" panose="020B0604020202020204" pitchFamily="34" charset="0"/>
              </a:rPr>
              <a:t>Changes to existing land capacity details since Development Plan was adopted</a:t>
            </a:r>
          </a:p>
          <a:p>
            <a:pPr marL="897392" lvl="2" indent="-342900" fontAlgn="ctr">
              <a:lnSpc>
                <a:spcPct val="107000"/>
              </a:lnSpc>
              <a:spcAft>
                <a:spcPts val="800"/>
              </a:spcAft>
              <a:buFont typeface="+mj-lt"/>
              <a:buAutoNum type="alphaLcPeriod"/>
              <a:defRPr/>
            </a:pPr>
            <a:r>
              <a:rPr lang="en-GB" sz="1600" dirty="0">
                <a:solidFill>
                  <a:srgbClr val="363A92"/>
                </a:solidFill>
                <a:latin typeface="SDCC Sans" pitchFamily="2" charset="0"/>
                <a:cs typeface="Arial" panose="020B0604020202020204" pitchFamily="34" charset="0"/>
              </a:rPr>
              <a:t>To reflect updated settlement capacity audit carried out in 2025 which informed new zonings</a:t>
            </a:r>
            <a:endParaRPr kumimoji="0" lang="en-GB" sz="1600" b="0" i="0" u="none" strike="noStrike" kern="0" cap="none" spc="0" normalizeH="0" baseline="0" noProof="0" dirty="0">
              <a:ln>
                <a:noFill/>
              </a:ln>
              <a:solidFill>
                <a:srgbClr val="363A92"/>
              </a:solidFill>
              <a:effectLst/>
              <a:uLnTx/>
              <a:uFillTx/>
              <a:latin typeface="SDCC Sans" pitchFamily="2" charset="0"/>
              <a:ea typeface="+mn-ea"/>
              <a:cs typeface="Arial" panose="020B0604020202020204" pitchFamily="34" charset="0"/>
            </a:endParaRPr>
          </a:p>
          <a:p>
            <a:pPr marL="342900" marR="0" lvl="0" indent="-342900" defTabSz="914400" eaLnBrk="1" fontAlgn="ctr" latinLnBrk="0" hangingPunct="1">
              <a:lnSpc>
                <a:spcPct val="107000"/>
              </a:lnSpc>
              <a:spcBef>
                <a:spcPts val="0"/>
              </a:spcBef>
              <a:spcAft>
                <a:spcPts val="800"/>
              </a:spcAft>
              <a:buClrTx/>
              <a:buSzTx/>
              <a:buFont typeface="+mj-lt"/>
              <a:buAutoNum type="arabicPeriod"/>
              <a:tabLst/>
              <a:defRPr/>
            </a:pPr>
            <a:r>
              <a:rPr kumimoji="0" lang="en-GB" sz="1600" b="1" i="0" u="none" strike="noStrike" kern="0" cap="none" spc="0" normalizeH="0" baseline="0" noProof="0" dirty="0">
                <a:ln>
                  <a:noFill/>
                </a:ln>
                <a:solidFill>
                  <a:srgbClr val="363A92"/>
                </a:solidFill>
                <a:effectLst/>
                <a:uLnTx/>
                <a:uFillTx/>
                <a:latin typeface="SDCC Sans" pitchFamily="2" charset="0"/>
                <a:ea typeface="+mn-ea"/>
                <a:cs typeface="Arial" panose="020B0604020202020204" pitchFamily="34" charset="0"/>
              </a:rPr>
              <a:t>Changing the zoning objective of lands to allow for residential development</a:t>
            </a:r>
          </a:p>
          <a:p>
            <a:pPr marL="897392" lvl="2" indent="-342900" fontAlgn="ctr">
              <a:lnSpc>
                <a:spcPct val="107000"/>
              </a:lnSpc>
              <a:spcAft>
                <a:spcPts val="800"/>
              </a:spcAft>
              <a:buFont typeface="+mj-lt"/>
              <a:buAutoNum type="alphaLcPeriod"/>
              <a:defRPr/>
            </a:pPr>
            <a:r>
              <a:rPr lang="en-GB" sz="1600" dirty="0">
                <a:latin typeface="SDCC Sans" pitchFamily="2" charset="0"/>
              </a:rPr>
              <a:t>Where appropriate, Specific Local Objectives (SLOs) of new residential zoned land to guide appropriate development</a:t>
            </a:r>
          </a:p>
          <a:p>
            <a:pPr marL="342900" marR="0" lvl="0" indent="-342900" defTabSz="914400" eaLnBrk="1" fontAlgn="ctr" latinLnBrk="0" hangingPunct="1">
              <a:lnSpc>
                <a:spcPct val="107000"/>
              </a:lnSpc>
              <a:spcBef>
                <a:spcPts val="0"/>
              </a:spcBef>
              <a:spcAft>
                <a:spcPts val="800"/>
              </a:spcAft>
              <a:buClrTx/>
              <a:buSzTx/>
              <a:buFont typeface="+mj-lt"/>
              <a:buAutoNum type="arabicPeriod"/>
              <a:tabLst/>
              <a:defRPr/>
            </a:pPr>
            <a:r>
              <a:rPr lang="en-GB" sz="1600" b="1" dirty="0">
                <a:latin typeface="SDCC Sans" pitchFamily="2" charset="0"/>
              </a:rPr>
              <a:t>Designation of Future Strategic Long-Term Development Areas (subject to future rezoning)</a:t>
            </a:r>
          </a:p>
          <a:p>
            <a:pPr marL="897392" lvl="2" indent="-342900" fontAlgn="ctr">
              <a:lnSpc>
                <a:spcPct val="107000"/>
              </a:lnSpc>
              <a:spcAft>
                <a:spcPts val="800"/>
              </a:spcAft>
              <a:buFont typeface="+mj-lt"/>
              <a:buAutoNum type="alphaLcPeriod"/>
              <a:defRPr/>
            </a:pPr>
            <a:r>
              <a:rPr kumimoji="0" lang="en-GB" sz="1600" b="0" i="0" u="none" strike="noStrike" kern="0" cap="none" spc="0" normalizeH="0" baseline="0" noProof="0" dirty="0">
                <a:ln>
                  <a:noFill/>
                </a:ln>
                <a:solidFill>
                  <a:srgbClr val="363A92"/>
                </a:solidFill>
                <a:effectLst/>
                <a:uLnTx/>
                <a:uFillTx/>
                <a:latin typeface="SDCC Sans" pitchFamily="2" charset="0"/>
                <a:ea typeface="+mn-ea"/>
                <a:cs typeface="Arial" panose="020B0604020202020204" pitchFamily="34" charset="0"/>
              </a:rPr>
              <a:t>Signpost long-term lands for housing supply beyond the current development plan</a:t>
            </a:r>
          </a:p>
          <a:p>
            <a:pPr marL="897392" lvl="2" indent="-342900" fontAlgn="ctr">
              <a:lnSpc>
                <a:spcPct val="107000"/>
              </a:lnSpc>
              <a:spcAft>
                <a:spcPts val="800"/>
              </a:spcAft>
              <a:buFont typeface="+mj-lt"/>
              <a:buAutoNum type="alphaLcPeriod"/>
              <a:defRPr/>
            </a:pPr>
            <a:r>
              <a:rPr lang="en-GB" sz="1600" dirty="0">
                <a:solidFill>
                  <a:srgbClr val="363A92"/>
                </a:solidFill>
                <a:latin typeface="SDCC Sans" pitchFamily="2" charset="0"/>
              </a:rPr>
              <a:t>Enable SDCC, utility providers, landowners &amp; other key stakeholders to plan for release of strategic reserve lands as need arises during 2030s</a:t>
            </a:r>
            <a:endParaRPr kumimoji="0" lang="en-GB" sz="1600" b="0" i="0" u="none" strike="noStrike" kern="0" cap="none" spc="0" normalizeH="0" baseline="0" noProof="0" dirty="0">
              <a:ln>
                <a:noFill/>
              </a:ln>
              <a:solidFill>
                <a:srgbClr val="363A92"/>
              </a:solidFill>
              <a:effectLst/>
              <a:uLnTx/>
              <a:uFillTx/>
              <a:latin typeface="SDCC Sans" pitchFamily="2" charset="0"/>
              <a:ea typeface="+mn-ea"/>
              <a:cs typeface="Arial" panose="020B0604020202020204" pitchFamily="34" charset="0"/>
            </a:endParaRPr>
          </a:p>
          <a:p>
            <a:pPr marL="342900" marR="0" lvl="0" indent="-342900" defTabSz="914400" eaLnBrk="1" fontAlgn="ctr" latinLnBrk="0" hangingPunct="1">
              <a:lnSpc>
                <a:spcPct val="107000"/>
              </a:lnSpc>
              <a:spcBef>
                <a:spcPts val="0"/>
              </a:spcBef>
              <a:spcAft>
                <a:spcPts val="800"/>
              </a:spcAft>
              <a:buClrTx/>
              <a:buSzTx/>
              <a:buFont typeface="+mj-lt"/>
              <a:buAutoNum type="arabicPeriod"/>
              <a:tabLst/>
              <a:defRPr/>
            </a:pPr>
            <a:r>
              <a:rPr lang="en-GB" sz="1600" b="1" dirty="0">
                <a:latin typeface="SDCC Sans" pitchFamily="2" charset="0"/>
              </a:rPr>
              <a:t>Compact Settlement Guidelines</a:t>
            </a:r>
            <a:endParaRPr kumimoji="0" lang="en-GB" sz="1600" b="1" i="0" u="none" strike="noStrike" kern="0" cap="none" spc="0" normalizeH="0" baseline="0" noProof="0" dirty="0">
              <a:ln>
                <a:noFill/>
              </a:ln>
              <a:solidFill>
                <a:srgbClr val="363A92"/>
              </a:solidFill>
              <a:effectLst/>
              <a:uLnTx/>
              <a:uFillTx/>
              <a:latin typeface="SDCC Sans" pitchFamily="2" charset="0"/>
              <a:ea typeface="+mn-ea"/>
              <a:cs typeface="Arial" panose="020B0604020202020204" pitchFamily="34" charset="0"/>
            </a:endParaRPr>
          </a:p>
          <a:p>
            <a:pPr marL="959871" lvl="3" indent="-342900" fontAlgn="ctr">
              <a:lnSpc>
                <a:spcPct val="107000"/>
              </a:lnSpc>
              <a:spcAft>
                <a:spcPts val="800"/>
              </a:spcAft>
              <a:buFont typeface="+mj-lt"/>
              <a:buAutoNum type="alphaLcPeriod"/>
              <a:defRPr/>
            </a:pPr>
            <a:r>
              <a:rPr lang="en-GB" sz="1600" dirty="0">
                <a:solidFill>
                  <a:srgbClr val="363A92"/>
                </a:solidFill>
                <a:latin typeface="SDCC Sans" pitchFamily="2" charset="0"/>
              </a:rPr>
              <a:t>Changes to existing policies, objectives or standards where they potentially conflict with the CSGs</a:t>
            </a:r>
          </a:p>
          <a:p>
            <a:pPr marL="342900" lvl="0" indent="-342900" fontAlgn="ctr">
              <a:lnSpc>
                <a:spcPct val="107000"/>
              </a:lnSpc>
              <a:spcAft>
                <a:spcPts val="800"/>
              </a:spcAft>
              <a:buFont typeface="+mj-lt"/>
              <a:buAutoNum type="arabicPeriod"/>
              <a:defRPr/>
            </a:pPr>
            <a:r>
              <a:rPr lang="en-GB" sz="1600" b="1" dirty="0">
                <a:latin typeface="SDCC Sans" pitchFamily="2" charset="0"/>
              </a:rPr>
              <a:t>Additional measures to facilitate unlocking of existing residential zoned lands</a:t>
            </a:r>
          </a:p>
          <a:p>
            <a:pPr marL="342900" lvl="0" indent="-342900" fontAlgn="ctr">
              <a:lnSpc>
                <a:spcPct val="107000"/>
              </a:lnSpc>
              <a:spcAft>
                <a:spcPts val="800"/>
              </a:spcAft>
              <a:buFont typeface="+mj-lt"/>
              <a:buAutoNum type="arabicPeriod"/>
              <a:defRPr/>
            </a:pPr>
            <a:endParaRPr lang="en-GB" sz="1600" dirty="0">
              <a:latin typeface="SDCC Sans" pitchFamily="2" charset="0"/>
            </a:endParaRPr>
          </a:p>
          <a:p>
            <a:pPr marL="342900" lvl="0" indent="-342900" fontAlgn="ctr">
              <a:lnSpc>
                <a:spcPct val="107000"/>
              </a:lnSpc>
              <a:spcAft>
                <a:spcPts val="800"/>
              </a:spcAft>
              <a:buFont typeface="+mj-lt"/>
              <a:buAutoNum type="arabicPeriod"/>
              <a:defRPr/>
            </a:pPr>
            <a:endParaRPr lang="en-GB" sz="1600" dirty="0">
              <a:latin typeface="SDCC Sans" pitchFamily="2" charset="0"/>
            </a:endParaRPr>
          </a:p>
        </p:txBody>
      </p:sp>
    </p:spTree>
    <p:extLst>
      <p:ext uri="{BB962C8B-B14F-4D97-AF65-F5344CB8AC3E}">
        <p14:creationId xmlns:p14="http://schemas.microsoft.com/office/powerpoint/2010/main" val="727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C06E2-70E1-3B75-328A-FA1272129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1400AE-DA43-4349-79FE-9092E0E9BC52}"/>
              </a:ext>
            </a:extLst>
          </p:cNvPr>
          <p:cNvSpPr>
            <a:spLocks noGrp="1"/>
          </p:cNvSpPr>
          <p:nvPr>
            <p:ph type="title"/>
          </p:nvPr>
        </p:nvSpPr>
        <p:spPr>
          <a:xfrm>
            <a:off x="689314" y="677684"/>
            <a:ext cx="6608172" cy="2895332"/>
          </a:xfrm>
        </p:spPr>
        <p:txBody>
          <a:bodyPr>
            <a:normAutofit/>
          </a:bodyPr>
          <a:lstStyle/>
          <a:p>
            <a:r>
              <a:rPr lang="en-US" sz="5800" dirty="0">
                <a:latin typeface="SDCC Sans"/>
                <a:cs typeface="Arial"/>
              </a:rPr>
              <a:t>Changes to Written Statement</a:t>
            </a:r>
          </a:p>
        </p:txBody>
      </p:sp>
    </p:spTree>
    <p:extLst>
      <p:ext uri="{BB962C8B-B14F-4D97-AF65-F5344CB8AC3E}">
        <p14:creationId xmlns:p14="http://schemas.microsoft.com/office/powerpoint/2010/main" val="2458028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0DEC2-3099-42DF-2E22-CD73491F172D}"/>
            </a:ext>
          </a:extLst>
        </p:cNvPr>
        <p:cNvGrpSpPr/>
        <p:nvPr/>
      </p:nvGrpSpPr>
      <p:grpSpPr>
        <a:xfrm>
          <a:off x="0" y="0"/>
          <a:ext cx="0" cy="0"/>
          <a:chOff x="0" y="0"/>
          <a:chExt cx="0" cy="0"/>
        </a:xfrm>
      </p:grpSpPr>
      <p:sp>
        <p:nvSpPr>
          <p:cNvPr id="44" name="Title 1">
            <a:extLst>
              <a:ext uri="{FF2B5EF4-FFF2-40B4-BE49-F238E27FC236}">
                <a16:creationId xmlns:a16="http://schemas.microsoft.com/office/drawing/2014/main" id="{B0E9F654-7969-9F91-9A7F-96AAAEDC08AD}"/>
              </a:ext>
            </a:extLst>
          </p:cNvPr>
          <p:cNvSpPr>
            <a:spLocks noGrp="1"/>
          </p:cNvSpPr>
          <p:nvPr>
            <p:ph type="title"/>
          </p:nvPr>
        </p:nvSpPr>
        <p:spPr>
          <a:xfrm>
            <a:off x="504471" y="499136"/>
            <a:ext cx="10001985" cy="856798"/>
          </a:xfrm>
        </p:spPr>
        <p:txBody>
          <a:bodyPr anchor="ctr">
            <a:normAutofit/>
          </a:bodyPr>
          <a:lstStyle/>
          <a:p>
            <a:r>
              <a:rPr lang="en-US" sz="3250" dirty="0">
                <a:latin typeface="SDCC Sans"/>
                <a:cs typeface="Arial"/>
              </a:rPr>
              <a:t>Changes to Text Throughout CDP</a:t>
            </a:r>
          </a:p>
        </p:txBody>
      </p:sp>
      <p:sp>
        <p:nvSpPr>
          <p:cNvPr id="3" name="Text Placeholder 2">
            <a:extLst>
              <a:ext uri="{FF2B5EF4-FFF2-40B4-BE49-F238E27FC236}">
                <a16:creationId xmlns:a16="http://schemas.microsoft.com/office/drawing/2014/main" id="{0A44D77C-1E06-5DAB-E9CD-85B5BB06C31F}"/>
              </a:ext>
            </a:extLst>
          </p:cNvPr>
          <p:cNvSpPr txBox="1">
            <a:spLocks/>
          </p:cNvSpPr>
          <p:nvPr/>
        </p:nvSpPr>
        <p:spPr>
          <a:xfrm>
            <a:off x="504471" y="3140968"/>
            <a:ext cx="11352170" cy="3384376"/>
          </a:xfrm>
          <a:prstGeom prst="rect">
            <a:avLst/>
          </a:prstGeom>
        </p:spPr>
        <p:txBody>
          <a:bodyPr vert="horz" lIns="0" tIns="0" rIns="0" bIns="0" rtlCol="0">
            <a:no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342900" indent="-342900" algn="just">
              <a:lnSpc>
                <a:spcPct val="107000"/>
              </a:lnSpc>
              <a:spcAft>
                <a:spcPts val="800"/>
              </a:spcAft>
              <a:buFont typeface="Arial" panose="020B0604020202020204" pitchFamily="34" charset="0"/>
              <a:buChar char="•"/>
              <a:defRPr/>
            </a:pPr>
            <a:endParaRPr lang="en-GB" sz="1400">
              <a:latin typeface="SDCC Sans" pitchFamily="2"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019602E2-E4B3-EE10-F3DA-3294CABCA7BA}"/>
              </a:ext>
            </a:extLst>
          </p:cNvPr>
          <p:cNvSpPr>
            <a:spLocks noGrp="1"/>
          </p:cNvSpPr>
          <p:nvPr>
            <p:ph type="body" idx="1"/>
          </p:nvPr>
        </p:nvSpPr>
        <p:spPr>
          <a:xfrm>
            <a:off x="504470" y="1577340"/>
            <a:ext cx="5199644" cy="4948004"/>
          </a:xfrm>
        </p:spPr>
        <p:txBody>
          <a:bodyPr>
            <a:noAutofit/>
          </a:bodyPr>
          <a:lstStyle/>
          <a:p>
            <a:pPr>
              <a:lnSpc>
                <a:spcPct val="110000"/>
              </a:lnSpc>
              <a:spcAft>
                <a:spcPts val="1000"/>
              </a:spcAft>
            </a:pPr>
            <a:r>
              <a:rPr lang="en-GB" sz="1500" dirty="0">
                <a:latin typeface="SDCC Sans" pitchFamily="2" charset="0"/>
              </a:rPr>
              <a:t>Changes to text of the CDP are presented as follows:</a:t>
            </a:r>
          </a:p>
          <a:p>
            <a:pPr marL="285750" indent="-285750">
              <a:lnSpc>
                <a:spcPct val="110000"/>
              </a:lnSpc>
              <a:spcAft>
                <a:spcPts val="1000"/>
              </a:spcAft>
              <a:buFont typeface="Arial" panose="020B0604020202020204" pitchFamily="34" charset="0"/>
              <a:buChar char="•"/>
            </a:pPr>
            <a:r>
              <a:rPr lang="en-IE" sz="1500" dirty="0">
                <a:latin typeface="SDCC Sans" pitchFamily="2" charset="0"/>
              </a:rPr>
              <a:t>Amendment Ref No. typically related to a specific sub-section of the CDP</a:t>
            </a:r>
          </a:p>
          <a:p>
            <a:pPr marL="285750" indent="-285750">
              <a:lnSpc>
                <a:spcPct val="110000"/>
              </a:lnSpc>
              <a:spcAft>
                <a:spcPts val="1000"/>
              </a:spcAft>
              <a:buFont typeface="Arial" panose="020B0604020202020204" pitchFamily="34" charset="0"/>
              <a:buChar char="•"/>
            </a:pPr>
            <a:r>
              <a:rPr lang="en-IE" sz="1500" dirty="0">
                <a:latin typeface="SDCC Sans" pitchFamily="2" charset="0"/>
              </a:rPr>
              <a:t>Section(s) and page(s) numbers to identify specific section / page to which amendment relates</a:t>
            </a:r>
          </a:p>
          <a:p>
            <a:pPr marL="285750" indent="-285750">
              <a:lnSpc>
                <a:spcPct val="110000"/>
              </a:lnSpc>
              <a:spcAft>
                <a:spcPts val="1000"/>
              </a:spcAft>
              <a:buFont typeface="Arial" panose="020B0604020202020204" pitchFamily="34" charset="0"/>
              <a:buChar char="•"/>
            </a:pPr>
            <a:r>
              <a:rPr lang="en-IE" sz="1500" dirty="0">
                <a:latin typeface="SDCC Sans" pitchFamily="2" charset="0"/>
              </a:rPr>
              <a:t>Proposed change may relate to text, image, table, figure or other and will be specified as relevant </a:t>
            </a:r>
          </a:p>
          <a:p>
            <a:pPr marL="562996" lvl="1" indent="-285750">
              <a:lnSpc>
                <a:spcPct val="110000"/>
              </a:lnSpc>
              <a:spcAft>
                <a:spcPts val="1000"/>
              </a:spcAft>
              <a:buFont typeface="Wingdings" panose="05000000000000000000" pitchFamily="2" charset="2"/>
              <a:buChar char="Ø"/>
            </a:pPr>
            <a:r>
              <a:rPr lang="en-IE" sz="1500" dirty="0">
                <a:latin typeface="SDCC Sans" pitchFamily="2" charset="0"/>
              </a:rPr>
              <a:t>Example: </a:t>
            </a:r>
            <a:r>
              <a:rPr lang="en-GB" sz="1500" dirty="0">
                <a:latin typeface="SDCC Sans" pitchFamily="2" charset="0"/>
              </a:rPr>
              <a:t>“Amend text and tables in Section </a:t>
            </a:r>
            <a:r>
              <a:rPr lang="en-GB" sz="1500" dirty="0" err="1">
                <a:latin typeface="SDCC Sans" pitchFamily="2" charset="0"/>
              </a:rPr>
              <a:t>x.x</a:t>
            </a:r>
            <a:r>
              <a:rPr lang="en-GB" sz="1500" dirty="0">
                <a:latin typeface="SDCC Sans" pitchFamily="2" charset="0"/>
              </a:rPr>
              <a:t>, page xx as follows:….” </a:t>
            </a:r>
          </a:p>
          <a:p>
            <a:pPr marL="285750" indent="-285750">
              <a:lnSpc>
                <a:spcPct val="110000"/>
              </a:lnSpc>
              <a:spcAft>
                <a:spcPts val="1000"/>
              </a:spcAft>
              <a:buFont typeface="Arial" panose="020B0604020202020204" pitchFamily="34" charset="0"/>
              <a:buChar char="•"/>
            </a:pPr>
            <a:r>
              <a:rPr lang="en-GB" sz="1500" dirty="0">
                <a:latin typeface="SDCC Sans" pitchFamily="2" charset="0"/>
              </a:rPr>
              <a:t>Proposed changes to the text are shown with:</a:t>
            </a:r>
          </a:p>
          <a:p>
            <a:pPr marL="562996" lvl="1" indent="-285750">
              <a:lnSpc>
                <a:spcPct val="110000"/>
              </a:lnSpc>
              <a:spcAft>
                <a:spcPts val="1000"/>
              </a:spcAft>
              <a:buFont typeface="Arial" panose="020B0604020202020204" pitchFamily="34" charset="0"/>
              <a:buChar char="•"/>
            </a:pPr>
            <a:r>
              <a:rPr lang="en-GB" sz="1500" dirty="0">
                <a:solidFill>
                  <a:srgbClr val="00B050"/>
                </a:solidFill>
                <a:latin typeface="SDCC Sans" pitchFamily="2" charset="0"/>
              </a:rPr>
              <a:t>new text in green </a:t>
            </a:r>
          </a:p>
          <a:p>
            <a:pPr marL="562996" lvl="1" indent="-285750">
              <a:lnSpc>
                <a:spcPct val="110000"/>
              </a:lnSpc>
              <a:spcAft>
                <a:spcPts val="1000"/>
              </a:spcAft>
              <a:buFont typeface="Arial" panose="020B0604020202020204" pitchFamily="34" charset="0"/>
              <a:buChar char="•"/>
            </a:pPr>
            <a:r>
              <a:rPr lang="en-GB" sz="1500" dirty="0">
                <a:solidFill>
                  <a:srgbClr val="FF0000"/>
                </a:solidFill>
                <a:latin typeface="SDCC Sans" pitchFamily="2" charset="0"/>
              </a:rPr>
              <a:t>text for deletion in red </a:t>
            </a:r>
            <a:r>
              <a:rPr lang="en-GB" sz="1500" strike="sngStrike" dirty="0">
                <a:solidFill>
                  <a:srgbClr val="FF0000"/>
                </a:solidFill>
                <a:latin typeface="SDCC Sans" pitchFamily="2" charset="0"/>
              </a:rPr>
              <a:t>strikethrough</a:t>
            </a:r>
            <a:r>
              <a:rPr lang="en-GB" sz="1500" dirty="0">
                <a:latin typeface="SDCC Sans" pitchFamily="2" charset="0"/>
              </a:rPr>
              <a:t>. </a:t>
            </a:r>
          </a:p>
          <a:p>
            <a:pPr marL="285750" indent="-285750">
              <a:lnSpc>
                <a:spcPct val="110000"/>
              </a:lnSpc>
              <a:spcAft>
                <a:spcPts val="1000"/>
              </a:spcAft>
              <a:buFont typeface="Arial" panose="020B0604020202020204" pitchFamily="34" charset="0"/>
              <a:buChar char="•"/>
            </a:pPr>
            <a:r>
              <a:rPr lang="en-GB" sz="1500" dirty="0">
                <a:latin typeface="SDCC Sans" pitchFamily="2" charset="0"/>
              </a:rPr>
              <a:t>On adoption all green text will revert to normal text and red strikethrough text will be deleted. </a:t>
            </a:r>
            <a:endParaRPr lang="en-IE" sz="1500" dirty="0">
              <a:latin typeface="SDCC Sans" pitchFamily="2" charset="0"/>
            </a:endParaRPr>
          </a:p>
        </p:txBody>
      </p:sp>
      <p:pic>
        <p:nvPicPr>
          <p:cNvPr id="13" name="Picture 12">
            <a:extLst>
              <a:ext uri="{FF2B5EF4-FFF2-40B4-BE49-F238E27FC236}">
                <a16:creationId xmlns:a16="http://schemas.microsoft.com/office/drawing/2014/main" id="{686FA5BE-4EB9-8616-0383-9D8ABF8C086E}"/>
              </a:ext>
            </a:extLst>
          </p:cNvPr>
          <p:cNvPicPr>
            <a:picLocks noChangeAspect="1"/>
          </p:cNvPicPr>
          <p:nvPr/>
        </p:nvPicPr>
        <p:blipFill>
          <a:blip r:embed="rId3"/>
          <a:srcRect b="29134"/>
          <a:stretch>
            <a:fillRect/>
          </a:stretch>
        </p:blipFill>
        <p:spPr>
          <a:xfrm>
            <a:off x="6227722" y="1577339"/>
            <a:ext cx="5683216" cy="3140325"/>
          </a:xfrm>
          <a:prstGeom prst="rect">
            <a:avLst/>
          </a:prstGeom>
        </p:spPr>
      </p:pic>
      <p:pic>
        <p:nvPicPr>
          <p:cNvPr id="15" name="Picture 14">
            <a:extLst>
              <a:ext uri="{FF2B5EF4-FFF2-40B4-BE49-F238E27FC236}">
                <a16:creationId xmlns:a16="http://schemas.microsoft.com/office/drawing/2014/main" id="{1916B9DC-6B85-E7D3-36CF-F9236022109A}"/>
              </a:ext>
            </a:extLst>
          </p:cNvPr>
          <p:cNvPicPr>
            <a:picLocks noChangeAspect="1"/>
          </p:cNvPicPr>
          <p:nvPr/>
        </p:nvPicPr>
        <p:blipFill>
          <a:blip r:embed="rId4"/>
          <a:stretch>
            <a:fillRect/>
          </a:stretch>
        </p:blipFill>
        <p:spPr>
          <a:xfrm>
            <a:off x="6227722" y="4717665"/>
            <a:ext cx="5683216" cy="1653977"/>
          </a:xfrm>
          <a:prstGeom prst="rect">
            <a:avLst/>
          </a:prstGeom>
        </p:spPr>
      </p:pic>
    </p:spTree>
    <p:extLst>
      <p:ext uri="{BB962C8B-B14F-4D97-AF65-F5344CB8AC3E}">
        <p14:creationId xmlns:p14="http://schemas.microsoft.com/office/powerpoint/2010/main" val="1144798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52306-5612-23DD-BBA5-F2B5250107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01BAA-F8B9-A6BA-54E8-50C89E5FE4BF}"/>
              </a:ext>
            </a:extLst>
          </p:cNvPr>
          <p:cNvSpPr>
            <a:spLocks noGrp="1"/>
          </p:cNvSpPr>
          <p:nvPr>
            <p:ph type="title"/>
          </p:nvPr>
        </p:nvSpPr>
        <p:spPr>
          <a:xfrm>
            <a:off x="689314" y="677684"/>
            <a:ext cx="6608172" cy="2895332"/>
          </a:xfrm>
        </p:spPr>
        <p:txBody>
          <a:bodyPr>
            <a:normAutofit/>
          </a:bodyPr>
          <a:lstStyle/>
          <a:p>
            <a:r>
              <a:rPr lang="en-US" sz="5800" dirty="0">
                <a:latin typeface="SDCC Sans"/>
                <a:cs typeface="Arial"/>
              </a:rPr>
              <a:t>Additional Zoned Land Capacity for Residential </a:t>
            </a:r>
          </a:p>
        </p:txBody>
      </p:sp>
    </p:spTree>
    <p:extLst>
      <p:ext uri="{BB962C8B-B14F-4D97-AF65-F5344CB8AC3E}">
        <p14:creationId xmlns:p14="http://schemas.microsoft.com/office/powerpoint/2010/main" val="172057374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5ca5202-1d83-4a31-8ff3-547b1c9b2728" xsi:nil="true"/>
    <lcf76f155ced4ddcb4097134ff3c332f xmlns="a86d0e87-8d6d-41e9-be7c-caf88979fda4">
      <Terms xmlns="http://schemas.microsoft.com/office/infopath/2007/PartnerControls"/>
    </lcf76f155ced4ddcb4097134ff3c332f>
    <Status xmlns="a86d0e87-8d6d-41e9-be7c-caf88979fda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F0697C2C8B4694FBF47B1AF15F2C888" ma:contentTypeVersion="13" ma:contentTypeDescription="Create a new document." ma:contentTypeScope="" ma:versionID="40615e4d44dcf647d6f39b0e89fcaacb">
  <xsd:schema xmlns:xsd="http://www.w3.org/2001/XMLSchema" xmlns:xs="http://www.w3.org/2001/XMLSchema" xmlns:p="http://schemas.microsoft.com/office/2006/metadata/properties" xmlns:ns2="a86d0e87-8d6d-41e9-be7c-caf88979fda4" xmlns:ns3="25ca5202-1d83-4a31-8ff3-547b1c9b2728" targetNamespace="http://schemas.microsoft.com/office/2006/metadata/properties" ma:root="true" ma:fieldsID="eb0de1b30b7df5c3456a7337ffb76f1f" ns2:_="" ns3:_="">
    <xsd:import namespace="a86d0e87-8d6d-41e9-be7c-caf88979fda4"/>
    <xsd:import namespace="25ca5202-1d83-4a31-8ff3-547b1c9b272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Statu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6d0e87-8d6d-41e9-be7c-caf88979fd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8ffc308-2e47-430b-9a89-74385420e96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tatus" ma:index="18" nillable="true" ma:displayName="Status" ma:format="Dropdown" ma:internalName="Status">
      <xsd:simpleType>
        <xsd:restriction base="dms:Text">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5ca5202-1d83-4a31-8ff3-547b1c9b272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1e7e39b-047b-49e9-8e33-bb9f729d480a}" ma:internalName="TaxCatchAll" ma:showField="CatchAllData" ma:web="25ca5202-1d83-4a31-8ff3-547b1c9b272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B63639-6FB0-4190-876E-410350837E97}">
  <ds:schemaRefs>
    <ds:schemaRef ds:uri="http://schemas.microsoft.com/sharepoint/v3/contenttype/forms"/>
  </ds:schemaRefs>
</ds:datastoreItem>
</file>

<file path=customXml/itemProps2.xml><?xml version="1.0" encoding="utf-8"?>
<ds:datastoreItem xmlns:ds="http://schemas.openxmlformats.org/officeDocument/2006/customXml" ds:itemID="{8AC9ACAC-6CFB-40D5-AA0B-CF6937D6A3CC}">
  <ds:schemaRefs>
    <ds:schemaRef ds:uri="http://purl.org/dc/elements/1.1/"/>
    <ds:schemaRef ds:uri="a86d0e87-8d6d-41e9-be7c-caf88979fda4"/>
    <ds:schemaRef ds:uri="http://www.w3.org/XML/1998/namespace"/>
    <ds:schemaRef ds:uri="http://purl.org/dc/dcmitype/"/>
    <ds:schemaRef ds:uri="http://schemas.microsoft.com/office/2006/documentManagement/types"/>
    <ds:schemaRef ds:uri="http://purl.org/dc/terms/"/>
    <ds:schemaRef ds:uri="http://schemas.microsoft.com/office/2006/metadata/properties"/>
    <ds:schemaRef ds:uri="http://schemas.microsoft.com/office/infopath/2007/PartnerControls"/>
    <ds:schemaRef ds:uri="http://schemas.openxmlformats.org/package/2006/metadata/core-properties"/>
    <ds:schemaRef ds:uri="25ca5202-1d83-4a31-8ff3-547b1c9b2728"/>
  </ds:schemaRefs>
</ds:datastoreItem>
</file>

<file path=customXml/itemProps3.xml><?xml version="1.0" encoding="utf-8"?>
<ds:datastoreItem xmlns:ds="http://schemas.openxmlformats.org/officeDocument/2006/customXml" ds:itemID="{30699D57-6135-4A41-8D6A-AB1E5F55BF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6d0e87-8d6d-41e9-be7c-caf88979fda4"/>
    <ds:schemaRef ds:uri="25ca5202-1d83-4a31-8ff3-547b1c9b27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SDCC_presentation_template Updated</Template>
  <TotalTime>17381</TotalTime>
  <Words>1300</Words>
  <Application>Microsoft Office PowerPoint</Application>
  <PresentationFormat>Widescreen</PresentationFormat>
  <Paragraphs>160</Paragraphs>
  <Slides>19</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Arial,Sans-Serif</vt:lpstr>
      <vt:lpstr>Calibri</vt:lpstr>
      <vt:lpstr>SDCC Display</vt:lpstr>
      <vt:lpstr>SDCC Sans</vt:lpstr>
      <vt:lpstr>Wingdings</vt:lpstr>
      <vt:lpstr>SDCC Master</vt:lpstr>
      <vt:lpstr>NPF Implementation: Housing Growth  CDP Variation  </vt:lpstr>
      <vt:lpstr>Recap – NPF Revised Housing Targets</vt:lpstr>
      <vt:lpstr>Recap - SDCC Approach</vt:lpstr>
      <vt:lpstr>Variation on Public Consultation</vt:lpstr>
      <vt:lpstr>Summary of Proposed Variation</vt:lpstr>
      <vt:lpstr>Summary of Proposed Variation</vt:lpstr>
      <vt:lpstr>Changes to Written Statement</vt:lpstr>
      <vt:lpstr>Changes to Text Throughout CDP</vt:lpstr>
      <vt:lpstr>Additional Zoned Land Capacity for Residential </vt:lpstr>
      <vt:lpstr>Key Changes to meet Targets</vt:lpstr>
      <vt:lpstr>Overview of Lands</vt:lpstr>
      <vt:lpstr>Additional Zoned Land Capacity</vt:lpstr>
      <vt:lpstr>Future Strategic Long-Term Development Areas</vt:lpstr>
      <vt:lpstr>Future Strategic Long-Term Development Areas</vt:lpstr>
      <vt:lpstr>Additional Measures for Public Consultation</vt:lpstr>
      <vt:lpstr>Additional Measures to Deliver Lands</vt:lpstr>
      <vt:lpstr>Next Steps</vt:lpstr>
      <vt:lpstr>Proposed Variation – Next Steps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William Byrne</dc:creator>
  <cp:lastModifiedBy>Eoin Burke</cp:lastModifiedBy>
  <cp:revision>97</cp:revision>
  <cp:lastPrinted>2025-11-26T15:15:22Z</cp:lastPrinted>
  <dcterms:created xsi:type="dcterms:W3CDTF">2025-05-27T21:24:40Z</dcterms:created>
  <dcterms:modified xsi:type="dcterms:W3CDTF">2026-02-24T16:20:22Z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y fmtid="{D5CDD505-2E9C-101B-9397-08002B2CF9AE}" pid="6" name="ContentTypeId">
    <vt:lpwstr>0x0101009F0697C2C8B4694FBF47B1AF15F2C888</vt:lpwstr>
  </property>
  <property fmtid="{D5CDD505-2E9C-101B-9397-08002B2CF9AE}" pid="7" name="MediaServiceImageTags">
    <vt:lpwstr/>
  </property>
</Properties>
</file>