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95" r:id="rId3"/>
    <p:sldId id="287" r:id="rId4"/>
    <p:sldId id="288" r:id="rId5"/>
    <p:sldId id="296" r:id="rId6"/>
    <p:sldId id="304" r:id="rId7"/>
    <p:sldId id="297" r:id="rId8"/>
    <p:sldId id="298" r:id="rId9"/>
    <p:sldId id="299" r:id="rId10"/>
    <p:sldId id="300" r:id="rId11"/>
    <p:sldId id="307" r:id="rId12"/>
    <p:sldId id="308" r:id="rId13"/>
    <p:sldId id="302" r:id="rId14"/>
    <p:sldId id="303" r:id="rId15"/>
    <p:sldId id="274" r:id="rId16"/>
  </p:sldIdLst>
  <p:sldSz cx="12192000" cy="685800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3A92"/>
    <a:srgbClr val="271B5B"/>
    <a:srgbClr val="52534D"/>
    <a:srgbClr val="C7E634"/>
    <a:srgbClr val="8AD6F7"/>
    <a:srgbClr val="52534C"/>
    <a:srgbClr val="535555"/>
    <a:srgbClr val="FFF689"/>
    <a:srgbClr val="7DA6D7"/>
    <a:srgbClr val="FFA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73" autoAdjust="0"/>
  </p:normalViewPr>
  <p:slideViewPr>
    <p:cSldViewPr>
      <p:cViewPr varScale="1">
        <p:scale>
          <a:sx n="78" d="100"/>
          <a:sy n="78" d="100"/>
        </p:scale>
        <p:origin x="878" y="62"/>
      </p:cViewPr>
      <p:guideLst/>
    </p:cSldViewPr>
  </p:slideViewPr>
  <p:outlineViewPr>
    <p:cViewPr>
      <p:scale>
        <a:sx n="33" d="100"/>
        <a:sy n="33" d="100"/>
      </p:scale>
      <p:origin x="0" y="-528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142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043B05-BD45-BAC2-AF8A-46459EE3EF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151F24-2E22-8194-42A2-D8B565FD37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23356-5272-4B12-AA3B-CAEB831B1577}" type="datetimeFigureOut">
              <a:rPr lang="en-IE" smtClean="0"/>
              <a:t>23/02/2026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49EA0-AB6D-16BE-B6C5-C173A85757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B193D-7830-6ED5-4F43-38E96DF7E1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F034D-674D-4757-968E-39970196A20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37291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A2F78-8593-D34B-A54B-A913B4ADD88D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4F5B9-8B24-7A4E-B5A9-4C8F6F8C6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7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1pPr>
    <a:lvl2pPr marL="277200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2pPr>
    <a:lvl3pPr marL="5544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3pPr>
    <a:lvl4pPr marL="8316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4pPr>
    <a:lvl5pPr marL="11088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5pPr>
    <a:lvl6pPr marL="1386002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6pPr>
    <a:lvl7pPr marL="1663202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7pPr>
    <a:lvl8pPr marL="1940403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8pPr>
    <a:lvl9pPr marL="2217603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91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46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66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45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58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42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01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35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29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63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40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85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57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3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77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D95CDCD-42B4-F2ED-08FF-8F67E72B46F6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8" name="Date Placeholder 77">
            <a:extLst>
              <a:ext uri="{FF2B5EF4-FFF2-40B4-BE49-F238E27FC236}">
                <a16:creationId xmlns:a16="http://schemas.microsoft.com/office/drawing/2014/main" id="{262636F5-0CB7-769F-E345-661FECC807E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6096000" y="2309208"/>
            <a:ext cx="5499108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1D18C04-5041-4FEA-59C4-023CD8DAE662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7440D5-3706-5929-23B4-CE4A8D125E7B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95178EF9-D910-FA63-3C55-FAD978D478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31383"/>
            <a:ext cx="12192000" cy="92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53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-editable contact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6096000" y="2309208"/>
            <a:ext cx="5499108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1D18C04-5041-4FEA-59C4-023CD8DAE662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7440D5-3706-5929-23B4-CE4A8D125E7B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4263637F-3076-0E97-C826-8AC7A025D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E: info@sdublincoco.ie</a:t>
            </a:r>
            <a:br>
              <a:rPr lang="en-GB" dirty="0"/>
            </a:br>
            <a:r>
              <a:rPr lang="en-GB" dirty="0"/>
              <a:t>T: 01 4149000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1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137">
            <a:extLst>
              <a:ext uri="{FF2B5EF4-FFF2-40B4-BE49-F238E27FC236}">
                <a16:creationId xmlns:a16="http://schemas.microsoft.com/office/drawing/2014/main" id="{476DD7FB-8F70-B10A-2421-9F7E04D5C772}"/>
              </a:ext>
            </a:extLst>
          </p:cNvPr>
          <p:cNvGrpSpPr/>
          <p:nvPr/>
        </p:nvGrpSpPr>
        <p:grpSpPr>
          <a:xfrm>
            <a:off x="-1752600" y="-2286000"/>
            <a:ext cx="10935202" cy="10600487"/>
            <a:chOff x="-2952030" y="-3864416"/>
            <a:chExt cx="18105979" cy="17553005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0B9BFEB-FBF0-5B9F-29AC-D7D94052A32C}"/>
                </a:ext>
              </a:extLst>
            </p:cNvPr>
            <p:cNvSpPr/>
            <p:nvPr/>
          </p:nvSpPr>
          <p:spPr>
            <a:xfrm>
              <a:off x="-1315057" y="-3864416"/>
              <a:ext cx="11159320" cy="11159321"/>
            </a:xfrm>
            <a:custGeom>
              <a:avLst/>
              <a:gdLst>
                <a:gd name="connsiteX0" fmla="*/ 11159321 w 11159320"/>
                <a:gd name="connsiteY0" fmla="*/ 5579661 h 11159321"/>
                <a:gd name="connsiteX1" fmla="*/ 5579660 w 11159320"/>
                <a:gd name="connsiteY1" fmla="*/ 11159322 h 11159321"/>
                <a:gd name="connsiteX2" fmla="*/ 0 w 11159320"/>
                <a:gd name="connsiteY2" fmla="*/ 5579661 h 11159321"/>
                <a:gd name="connsiteX3" fmla="*/ 5579660 w 11159320"/>
                <a:gd name="connsiteY3" fmla="*/ 0 h 11159321"/>
                <a:gd name="connsiteX4" fmla="*/ 11159321 w 11159320"/>
                <a:gd name="connsiteY4" fmla="*/ 5579661 h 1115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59320" h="11159321">
                  <a:moveTo>
                    <a:pt x="11159321" y="5579661"/>
                  </a:moveTo>
                  <a:cubicBezTo>
                    <a:pt x="11159321" y="8661223"/>
                    <a:pt x="8661222" y="11159322"/>
                    <a:pt x="5579660" y="11159322"/>
                  </a:cubicBezTo>
                  <a:cubicBezTo>
                    <a:pt x="2498099" y="11159322"/>
                    <a:pt x="0" y="8661223"/>
                    <a:pt x="0" y="5579661"/>
                  </a:cubicBezTo>
                  <a:cubicBezTo>
                    <a:pt x="0" y="2498100"/>
                    <a:pt x="2498099" y="0"/>
                    <a:pt x="5579660" y="0"/>
                  </a:cubicBezTo>
                  <a:cubicBezTo>
                    <a:pt x="8661222" y="0"/>
                    <a:pt x="11159321" y="2498100"/>
                    <a:pt x="11159321" y="5579661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chemeClr val="accent3"/>
                </a:gs>
                <a:gs pos="100000">
                  <a:srgbClr val="C7E634"/>
                </a:gs>
              </a:gsLst>
              <a:lin ang="138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5C7921D-1791-AAB4-C7A8-9339CEFF6813}"/>
                </a:ext>
              </a:extLst>
            </p:cNvPr>
            <p:cNvSpPr/>
            <p:nvPr/>
          </p:nvSpPr>
          <p:spPr>
            <a:xfrm>
              <a:off x="252163" y="-1213197"/>
              <a:ext cx="14901785" cy="14901786"/>
            </a:xfrm>
            <a:custGeom>
              <a:avLst/>
              <a:gdLst>
                <a:gd name="connsiteX0" fmla="*/ 14901786 w 14901785"/>
                <a:gd name="connsiteY0" fmla="*/ 7450893 h 14901786"/>
                <a:gd name="connsiteX1" fmla="*/ 7450893 w 14901785"/>
                <a:gd name="connsiteY1" fmla="*/ 14901787 h 14901786"/>
                <a:gd name="connsiteX2" fmla="*/ 0 w 14901785"/>
                <a:gd name="connsiteY2" fmla="*/ 7450893 h 14901786"/>
                <a:gd name="connsiteX3" fmla="*/ 7450893 w 14901785"/>
                <a:gd name="connsiteY3" fmla="*/ 0 h 14901786"/>
                <a:gd name="connsiteX4" fmla="*/ 14901786 w 14901785"/>
                <a:gd name="connsiteY4" fmla="*/ 7450893 h 1490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01785" h="14901786">
                  <a:moveTo>
                    <a:pt x="14901786" y="7450893"/>
                  </a:moveTo>
                  <a:cubicBezTo>
                    <a:pt x="14901786" y="11565908"/>
                    <a:pt x="11565908" y="14901787"/>
                    <a:pt x="7450893" y="14901787"/>
                  </a:cubicBezTo>
                  <a:cubicBezTo>
                    <a:pt x="3335879" y="14901787"/>
                    <a:pt x="0" y="11565908"/>
                    <a:pt x="0" y="7450893"/>
                  </a:cubicBezTo>
                  <a:cubicBezTo>
                    <a:pt x="0" y="3335879"/>
                    <a:pt x="3335879" y="0"/>
                    <a:pt x="7450893" y="0"/>
                  </a:cubicBezTo>
                  <a:cubicBezTo>
                    <a:pt x="11565907" y="0"/>
                    <a:pt x="14901786" y="3335879"/>
                    <a:pt x="14901786" y="7450893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FB4422B-CC74-C157-7ECF-970E5170A8B1}"/>
                </a:ext>
              </a:extLst>
            </p:cNvPr>
            <p:cNvSpPr/>
            <p:nvPr/>
          </p:nvSpPr>
          <p:spPr>
            <a:xfrm>
              <a:off x="-2952030" y="-3009740"/>
              <a:ext cx="12780432" cy="12780433"/>
            </a:xfrm>
            <a:custGeom>
              <a:avLst/>
              <a:gdLst>
                <a:gd name="connsiteX0" fmla="*/ 12780432 w 12780432"/>
                <a:gd name="connsiteY0" fmla="*/ 6390217 h 12780433"/>
                <a:gd name="connsiteX1" fmla="*/ 6390217 w 12780432"/>
                <a:gd name="connsiteY1" fmla="*/ 12780433 h 12780433"/>
                <a:gd name="connsiteX2" fmla="*/ 0 w 12780432"/>
                <a:gd name="connsiteY2" fmla="*/ 6390217 h 12780433"/>
                <a:gd name="connsiteX3" fmla="*/ 6390217 w 12780432"/>
                <a:gd name="connsiteY3" fmla="*/ 0 h 12780433"/>
                <a:gd name="connsiteX4" fmla="*/ 12780432 w 12780432"/>
                <a:gd name="connsiteY4" fmla="*/ 6390217 h 127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0432" h="12780433">
                  <a:moveTo>
                    <a:pt x="12780432" y="6390217"/>
                  </a:moveTo>
                  <a:cubicBezTo>
                    <a:pt x="12780432" y="9919436"/>
                    <a:pt x="9919435" y="12780433"/>
                    <a:pt x="6390217" y="12780433"/>
                  </a:cubicBezTo>
                  <a:cubicBezTo>
                    <a:pt x="2860998" y="12780433"/>
                    <a:pt x="0" y="9919436"/>
                    <a:pt x="0" y="6390217"/>
                  </a:cubicBezTo>
                  <a:cubicBezTo>
                    <a:pt x="0" y="2860998"/>
                    <a:pt x="2860998" y="0"/>
                    <a:pt x="6390217" y="0"/>
                  </a:cubicBezTo>
                  <a:cubicBezTo>
                    <a:pt x="9919435" y="0"/>
                    <a:pt x="12780432" y="2860998"/>
                    <a:pt x="12780432" y="639021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208"/>
            <a:ext cx="6700594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lnSpc>
                <a:spcPct val="80000"/>
              </a:lnSpc>
              <a:defRPr sz="9096" b="0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r">
              <a:defRPr sz="1698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en-GB" dirty="0"/>
              <a:t>Contact: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E: info@sdublincoco.ie</a:t>
            </a:r>
            <a:br>
              <a:rPr lang="en-GB" dirty="0"/>
            </a:br>
            <a:r>
              <a:rPr lang="en-GB" dirty="0"/>
              <a:t>T: 01 4149000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21483C-EE89-1843-5326-8390D4EAF8D2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621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lue and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39F142-BF45-C464-ADCF-FAB928B1A7DC}"/>
              </a:ext>
            </a:extLst>
          </p:cNvPr>
          <p:cNvGrpSpPr/>
          <p:nvPr userDrawn="1"/>
        </p:nvGrpSpPr>
        <p:grpSpPr>
          <a:xfrm flipH="1" flipV="1">
            <a:off x="-1752600" y="-2264867"/>
            <a:ext cx="11676754" cy="11341608"/>
            <a:chOff x="3750647" y="-3589043"/>
            <a:chExt cx="19254481" cy="18703151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5A4C88A-F42F-0ACD-6216-F8F17744AC03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5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06C1C32-DE94-B853-CA4D-F30811BF0EB7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A48BA1A-BB24-4134-639F-401BC91ACA22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8" name="Holder 2">
            <a:extLst>
              <a:ext uri="{FF2B5EF4-FFF2-40B4-BE49-F238E27FC236}">
                <a16:creationId xmlns:a16="http://schemas.microsoft.com/office/drawing/2014/main" id="{068E738F-966F-43B9-728F-5EC0F6B0D6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94514" y="2309208"/>
            <a:ext cx="6700594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AD909019-4856-C466-9E20-562D2B97E4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E: info@sdublincoco.ie</a:t>
            </a:r>
            <a:br>
              <a:rPr lang="en-GB" dirty="0"/>
            </a:br>
            <a:r>
              <a:rPr lang="en-GB" dirty="0"/>
              <a:t>T: 01 4149000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98353F-8262-4727-F52E-A93073D03E18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770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1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8903897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0241" y="1577802"/>
            <a:ext cx="7086934" cy="4346416"/>
          </a:xfrm>
          <a:prstGeom prst="roundRect">
            <a:avLst>
              <a:gd name="adj" fmla="val 10141"/>
            </a:avLst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467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9020529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2807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06550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9000" y="6206296"/>
            <a:ext cx="638530" cy="360000"/>
          </a:xfrm>
        </p:spPr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931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4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9047913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878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9286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09286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0270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0270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2420641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1100667"/>
            <a:ext cx="3974145" cy="214350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609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264203" y="1261533"/>
            <a:ext cx="3004789" cy="45240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9233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682386" y="1261533"/>
            <a:ext cx="3004789" cy="45240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2388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">
    <p:bg>
      <p:bgPr>
        <a:solidFill>
          <a:srgbClr val="E6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42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9676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9676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488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488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6009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6009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5298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5298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9676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488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6009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5298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2820647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2436" y="5522533"/>
            <a:ext cx="211964" cy="211949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977015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535440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584" y="5522533"/>
            <a:ext cx="211964" cy="211949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1163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5105854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8288" y="5522533"/>
            <a:ext cx="211964" cy="211949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262867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7391061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54140" y="5522533"/>
            <a:ext cx="211964" cy="211949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54871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9676269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9990" y="5522533"/>
            <a:ext cx="211964" cy="211949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83456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8759883" cy="856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4836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 page (no LinkedIn)">
    <p:bg>
      <p:bgPr>
        <a:solidFill>
          <a:srgbClr val="E6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9676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488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6009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5298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42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9676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9676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488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488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6009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6009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5298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5298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8369953" cy="856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9357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137">
            <a:extLst>
              <a:ext uri="{FF2B5EF4-FFF2-40B4-BE49-F238E27FC236}">
                <a16:creationId xmlns:a16="http://schemas.microsoft.com/office/drawing/2014/main" id="{476DD7FB-8F70-B10A-2421-9F7E04D5C772}"/>
              </a:ext>
            </a:extLst>
          </p:cNvPr>
          <p:cNvGrpSpPr/>
          <p:nvPr/>
        </p:nvGrpSpPr>
        <p:grpSpPr>
          <a:xfrm>
            <a:off x="-1752600" y="-2286000"/>
            <a:ext cx="10935202" cy="10600487"/>
            <a:chOff x="-2952030" y="-3864416"/>
            <a:chExt cx="18105979" cy="17553005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0B9BFEB-FBF0-5B9F-29AC-D7D94052A32C}"/>
                </a:ext>
              </a:extLst>
            </p:cNvPr>
            <p:cNvSpPr/>
            <p:nvPr/>
          </p:nvSpPr>
          <p:spPr>
            <a:xfrm>
              <a:off x="-1315057" y="-3864416"/>
              <a:ext cx="11159320" cy="11159321"/>
            </a:xfrm>
            <a:custGeom>
              <a:avLst/>
              <a:gdLst>
                <a:gd name="connsiteX0" fmla="*/ 11159321 w 11159320"/>
                <a:gd name="connsiteY0" fmla="*/ 5579661 h 11159321"/>
                <a:gd name="connsiteX1" fmla="*/ 5579660 w 11159320"/>
                <a:gd name="connsiteY1" fmla="*/ 11159322 h 11159321"/>
                <a:gd name="connsiteX2" fmla="*/ 0 w 11159320"/>
                <a:gd name="connsiteY2" fmla="*/ 5579661 h 11159321"/>
                <a:gd name="connsiteX3" fmla="*/ 5579660 w 11159320"/>
                <a:gd name="connsiteY3" fmla="*/ 0 h 11159321"/>
                <a:gd name="connsiteX4" fmla="*/ 11159321 w 11159320"/>
                <a:gd name="connsiteY4" fmla="*/ 5579661 h 1115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59320" h="11159321">
                  <a:moveTo>
                    <a:pt x="11159321" y="5579661"/>
                  </a:moveTo>
                  <a:cubicBezTo>
                    <a:pt x="11159321" y="8661223"/>
                    <a:pt x="8661222" y="11159322"/>
                    <a:pt x="5579660" y="11159322"/>
                  </a:cubicBezTo>
                  <a:cubicBezTo>
                    <a:pt x="2498099" y="11159322"/>
                    <a:pt x="0" y="8661223"/>
                    <a:pt x="0" y="5579661"/>
                  </a:cubicBezTo>
                  <a:cubicBezTo>
                    <a:pt x="0" y="2498100"/>
                    <a:pt x="2498099" y="0"/>
                    <a:pt x="5579660" y="0"/>
                  </a:cubicBezTo>
                  <a:cubicBezTo>
                    <a:pt x="8661222" y="0"/>
                    <a:pt x="11159321" y="2498100"/>
                    <a:pt x="11159321" y="5579661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chemeClr val="accent3"/>
                </a:gs>
                <a:gs pos="100000">
                  <a:srgbClr val="C7E634"/>
                </a:gs>
              </a:gsLst>
              <a:lin ang="138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5C7921D-1791-AAB4-C7A8-9339CEFF6813}"/>
                </a:ext>
              </a:extLst>
            </p:cNvPr>
            <p:cNvSpPr/>
            <p:nvPr/>
          </p:nvSpPr>
          <p:spPr>
            <a:xfrm>
              <a:off x="252163" y="-1213197"/>
              <a:ext cx="14901785" cy="14901786"/>
            </a:xfrm>
            <a:custGeom>
              <a:avLst/>
              <a:gdLst>
                <a:gd name="connsiteX0" fmla="*/ 14901786 w 14901785"/>
                <a:gd name="connsiteY0" fmla="*/ 7450893 h 14901786"/>
                <a:gd name="connsiteX1" fmla="*/ 7450893 w 14901785"/>
                <a:gd name="connsiteY1" fmla="*/ 14901787 h 14901786"/>
                <a:gd name="connsiteX2" fmla="*/ 0 w 14901785"/>
                <a:gd name="connsiteY2" fmla="*/ 7450893 h 14901786"/>
                <a:gd name="connsiteX3" fmla="*/ 7450893 w 14901785"/>
                <a:gd name="connsiteY3" fmla="*/ 0 h 14901786"/>
                <a:gd name="connsiteX4" fmla="*/ 14901786 w 14901785"/>
                <a:gd name="connsiteY4" fmla="*/ 7450893 h 1490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01785" h="14901786">
                  <a:moveTo>
                    <a:pt x="14901786" y="7450893"/>
                  </a:moveTo>
                  <a:cubicBezTo>
                    <a:pt x="14901786" y="11565908"/>
                    <a:pt x="11565908" y="14901787"/>
                    <a:pt x="7450893" y="14901787"/>
                  </a:cubicBezTo>
                  <a:cubicBezTo>
                    <a:pt x="3335879" y="14901787"/>
                    <a:pt x="0" y="11565908"/>
                    <a:pt x="0" y="7450893"/>
                  </a:cubicBezTo>
                  <a:cubicBezTo>
                    <a:pt x="0" y="3335879"/>
                    <a:pt x="3335879" y="0"/>
                    <a:pt x="7450893" y="0"/>
                  </a:cubicBezTo>
                  <a:cubicBezTo>
                    <a:pt x="11565907" y="0"/>
                    <a:pt x="14901786" y="3335879"/>
                    <a:pt x="14901786" y="7450893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FB4422B-CC74-C157-7ECF-970E5170A8B1}"/>
                </a:ext>
              </a:extLst>
            </p:cNvPr>
            <p:cNvSpPr/>
            <p:nvPr/>
          </p:nvSpPr>
          <p:spPr>
            <a:xfrm>
              <a:off x="-2952030" y="-3009740"/>
              <a:ext cx="12780432" cy="12780433"/>
            </a:xfrm>
            <a:custGeom>
              <a:avLst/>
              <a:gdLst>
                <a:gd name="connsiteX0" fmla="*/ 12780432 w 12780432"/>
                <a:gd name="connsiteY0" fmla="*/ 6390217 h 12780433"/>
                <a:gd name="connsiteX1" fmla="*/ 6390217 w 12780432"/>
                <a:gd name="connsiteY1" fmla="*/ 12780433 h 12780433"/>
                <a:gd name="connsiteX2" fmla="*/ 0 w 12780432"/>
                <a:gd name="connsiteY2" fmla="*/ 6390217 h 12780433"/>
                <a:gd name="connsiteX3" fmla="*/ 6390217 w 12780432"/>
                <a:gd name="connsiteY3" fmla="*/ 0 h 12780433"/>
                <a:gd name="connsiteX4" fmla="*/ 12780432 w 12780432"/>
                <a:gd name="connsiteY4" fmla="*/ 6390217 h 127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0432" h="12780433">
                  <a:moveTo>
                    <a:pt x="12780432" y="6390217"/>
                  </a:moveTo>
                  <a:cubicBezTo>
                    <a:pt x="12780432" y="9919436"/>
                    <a:pt x="9919435" y="12780433"/>
                    <a:pt x="6390217" y="12780433"/>
                  </a:cubicBezTo>
                  <a:cubicBezTo>
                    <a:pt x="2860998" y="12780433"/>
                    <a:pt x="0" y="9919436"/>
                    <a:pt x="0" y="6390217"/>
                  </a:cubicBezTo>
                  <a:cubicBezTo>
                    <a:pt x="0" y="2860998"/>
                    <a:pt x="2860998" y="0"/>
                    <a:pt x="6390217" y="0"/>
                  </a:cubicBezTo>
                  <a:cubicBezTo>
                    <a:pt x="9919435" y="0"/>
                    <a:pt x="12780432" y="2860998"/>
                    <a:pt x="12780432" y="639021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748AD6E7-39D2-D2E2-A60B-D756CA08188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rgbClr val="C7E634"/>
          </a:solidFill>
          <a:ln>
            <a:noFill/>
          </a:ln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008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chart/grap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600242" y="1577802"/>
            <a:ext cx="7086933" cy="4346416"/>
          </a:xfrm>
          <a:prstGeom prst="rect">
            <a:avLst/>
          </a:prstGeom>
        </p:spPr>
        <p:txBody>
          <a:bodyPr/>
          <a:lstStyle>
            <a:lvl1pPr algn="ctr">
              <a:defRPr sz="109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9119923" cy="856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744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and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2">
            <a:extLst>
              <a:ext uri="{FF2B5EF4-FFF2-40B4-BE49-F238E27FC236}">
                <a16:creationId xmlns:a16="http://schemas.microsoft.com/office/drawing/2014/main" id="{53A96A89-88E7-336C-E549-9D337CBC6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9191929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pic>
        <p:nvPicPr>
          <p:cNvPr id="10" name="Picture 287">
            <a:extLst>
              <a:ext uri="{FF2B5EF4-FFF2-40B4-BE49-F238E27FC236}">
                <a16:creationId xmlns:a16="http://schemas.microsoft.com/office/drawing/2014/main" id="{177899CC-70D7-C7F1-E56D-52625DF0E9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23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1 imag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9119921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0241" y="1577802"/>
            <a:ext cx="7086934" cy="4346416"/>
          </a:xfrm>
          <a:prstGeom prst="roundRect">
            <a:avLst>
              <a:gd name="adj" fmla="val 10628"/>
            </a:avLst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6C76B594-542C-67F1-F354-78EAA3BC3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55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8903897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2807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06550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9000" y="6206296"/>
            <a:ext cx="63853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F9338E08-1F94-61DB-4B9B-CAE9DFE422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8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4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861586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37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9286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09286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4858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4858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pic>
        <p:nvPicPr>
          <p:cNvPr id="5" name="Picture 287">
            <a:extLst>
              <a:ext uri="{FF2B5EF4-FFF2-40B4-BE49-F238E27FC236}">
                <a16:creationId xmlns:a16="http://schemas.microsoft.com/office/drawing/2014/main" id="{01D2843D-9561-7F5C-2BDC-AE788D5EA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40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column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1104900"/>
            <a:ext cx="3974145" cy="213926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609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264203" y="1248833"/>
            <a:ext cx="3004789" cy="45367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9233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682386" y="1248833"/>
            <a:ext cx="3004789" cy="45367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pic>
        <p:nvPicPr>
          <p:cNvPr id="6" name="Picture 287">
            <a:extLst>
              <a:ext uri="{FF2B5EF4-FFF2-40B4-BE49-F238E27FC236}">
                <a16:creationId xmlns:a16="http://schemas.microsoft.com/office/drawing/2014/main" id="{2434586A-F002-EA2E-B9B4-907E950234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048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am p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6471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8747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8747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3025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3025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5730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5730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158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158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8747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3025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5730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158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2819718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0165" y="5522533"/>
            <a:ext cx="211964" cy="211949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976085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535440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584" y="5522533"/>
            <a:ext cx="211964" cy="211949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1163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5103996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3746" y="5522533"/>
            <a:ext cx="211964" cy="211949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261007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7388274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7327" y="5522533"/>
            <a:ext cx="211964" cy="211949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54592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9672551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0907" y="5522533"/>
            <a:ext cx="211964" cy="211949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830851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9168082" cy="85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95FB4A01-4184-0AA4-23AB-92F3A76DAB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48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chart/graph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600242" y="1577802"/>
            <a:ext cx="7086933" cy="4346416"/>
          </a:xfrm>
          <a:prstGeom prst="rect">
            <a:avLst/>
          </a:prstGeom>
        </p:spPr>
        <p:txBody>
          <a:bodyPr/>
          <a:lstStyle>
            <a:lvl1pPr algn="ctr">
              <a:defRPr sz="109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9119923" cy="85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82A2B3FA-EEE2-F7C1-379F-66EF350C4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89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 (chart/graph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9551971" cy="85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82A2B3FA-EEE2-F7C1-379F-66EF350C4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08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Blue and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39F142-BF45-C464-ADCF-FAB928B1A7DC}"/>
              </a:ext>
            </a:extLst>
          </p:cNvPr>
          <p:cNvGrpSpPr/>
          <p:nvPr userDrawn="1"/>
        </p:nvGrpSpPr>
        <p:grpSpPr>
          <a:xfrm flipH="1" flipV="1">
            <a:off x="-1752600" y="-2264867"/>
            <a:ext cx="11676754" cy="11341608"/>
            <a:chOff x="3750647" y="-3589043"/>
            <a:chExt cx="19254481" cy="18703151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5A4C88A-F42F-0ACD-6216-F8F17744AC03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5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06C1C32-DE94-B853-CA4D-F30811BF0EB7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A48BA1A-BB24-4134-639F-401BC91ACA22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748AD6E7-39D2-D2E2-A60B-D756CA08188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2341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aphic 205">
            <a:extLst>
              <a:ext uri="{FF2B5EF4-FFF2-40B4-BE49-F238E27FC236}">
                <a16:creationId xmlns:a16="http://schemas.microsoft.com/office/drawing/2014/main" id="{D7F5DE37-9CC3-5D94-F7F3-3FF22F8C942B}"/>
              </a:ext>
            </a:extLst>
          </p:cNvPr>
          <p:cNvGrpSpPr/>
          <p:nvPr/>
        </p:nvGrpSpPr>
        <p:grpSpPr>
          <a:xfrm>
            <a:off x="1134286" y="1705674"/>
            <a:ext cx="15829624" cy="12687196"/>
            <a:chOff x="1837768" y="2789997"/>
            <a:chExt cx="26102390" cy="20922126"/>
          </a:xfrm>
          <a:solidFill>
            <a:srgbClr val="231F20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6886C0C-1D27-E033-FD87-9625D78D2966}"/>
                </a:ext>
              </a:extLst>
            </p:cNvPr>
            <p:cNvSpPr/>
            <p:nvPr/>
          </p:nvSpPr>
          <p:spPr>
            <a:xfrm>
              <a:off x="10552711" y="2789997"/>
              <a:ext cx="17387446" cy="17387448"/>
            </a:xfrm>
            <a:custGeom>
              <a:avLst/>
              <a:gdLst>
                <a:gd name="connsiteX0" fmla="*/ 17387448 w 17387446"/>
                <a:gd name="connsiteY0" fmla="*/ 8693724 h 17387448"/>
                <a:gd name="connsiteX1" fmla="*/ 8693725 w 17387446"/>
                <a:gd name="connsiteY1" fmla="*/ 17387448 h 17387448"/>
                <a:gd name="connsiteX2" fmla="*/ 1 w 17387446"/>
                <a:gd name="connsiteY2" fmla="*/ 8693724 h 17387448"/>
                <a:gd name="connsiteX3" fmla="*/ 8693725 w 17387446"/>
                <a:gd name="connsiteY3" fmla="*/ 0 h 17387448"/>
                <a:gd name="connsiteX4" fmla="*/ 17387448 w 17387446"/>
                <a:gd name="connsiteY4" fmla="*/ 8693724 h 1738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87446" h="17387448">
                  <a:moveTo>
                    <a:pt x="17387448" y="8693724"/>
                  </a:moveTo>
                  <a:cubicBezTo>
                    <a:pt x="17387448" y="13495135"/>
                    <a:pt x="13495135" y="17387448"/>
                    <a:pt x="8693725" y="17387448"/>
                  </a:cubicBezTo>
                  <a:cubicBezTo>
                    <a:pt x="3892314" y="17387448"/>
                    <a:pt x="1" y="13495135"/>
                    <a:pt x="1" y="8693724"/>
                  </a:cubicBezTo>
                  <a:cubicBezTo>
                    <a:pt x="1" y="3892313"/>
                    <a:pt x="3892314" y="0"/>
                    <a:pt x="8693725" y="0"/>
                  </a:cubicBezTo>
                  <a:cubicBezTo>
                    <a:pt x="13495135" y="0"/>
                    <a:pt x="17387448" y="3892313"/>
                    <a:pt x="17387448" y="8693724"/>
                  </a:cubicBezTo>
                  <a:close/>
                </a:path>
              </a:pathLst>
            </a:custGeom>
            <a:gradFill>
              <a:gsLst>
                <a:gs pos="10000">
                  <a:srgbClr val="8AD6F7"/>
                </a:gs>
                <a:gs pos="70000">
                  <a:srgbClr val="8AD6F7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D961DA2-CD05-9D73-FB27-C2CFBA134F74}"/>
                </a:ext>
              </a:extLst>
            </p:cNvPr>
            <p:cNvSpPr/>
            <p:nvPr/>
          </p:nvSpPr>
          <p:spPr>
            <a:xfrm>
              <a:off x="1837768" y="3146742"/>
              <a:ext cx="20565379" cy="20565381"/>
            </a:xfrm>
            <a:custGeom>
              <a:avLst/>
              <a:gdLst>
                <a:gd name="connsiteX0" fmla="*/ 20565380 w 20565379"/>
                <a:gd name="connsiteY0" fmla="*/ 10282690 h 20565381"/>
                <a:gd name="connsiteX1" fmla="*/ 10282690 w 20565379"/>
                <a:gd name="connsiteY1" fmla="*/ 20565380 h 20565381"/>
                <a:gd name="connsiteX2" fmla="*/ 0 w 20565379"/>
                <a:gd name="connsiteY2" fmla="*/ 10282690 h 20565381"/>
                <a:gd name="connsiteX3" fmla="*/ 10282690 w 20565379"/>
                <a:gd name="connsiteY3" fmla="*/ 0 h 20565381"/>
                <a:gd name="connsiteX4" fmla="*/ 20565380 w 20565379"/>
                <a:gd name="connsiteY4" fmla="*/ 10282690 h 2056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65379" h="20565381">
                  <a:moveTo>
                    <a:pt x="20565380" y="10282690"/>
                  </a:moveTo>
                  <a:cubicBezTo>
                    <a:pt x="20565380" y="15961663"/>
                    <a:pt x="15961662" y="20565380"/>
                    <a:pt x="10282690" y="20565380"/>
                  </a:cubicBezTo>
                  <a:cubicBezTo>
                    <a:pt x="4603717" y="20565380"/>
                    <a:pt x="0" y="15961663"/>
                    <a:pt x="0" y="10282690"/>
                  </a:cubicBezTo>
                  <a:cubicBezTo>
                    <a:pt x="0" y="4603717"/>
                    <a:pt x="4603717" y="0"/>
                    <a:pt x="10282690" y="0"/>
                  </a:cubicBezTo>
                  <a:cubicBezTo>
                    <a:pt x="15961662" y="0"/>
                    <a:pt x="20565380" y="4603717"/>
                    <a:pt x="20565380" y="10282690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65837" y="2622732"/>
            <a:ext cx="4759732" cy="161253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80000"/>
              </a:lnSpc>
              <a:defRPr sz="6549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A767D97-889C-2345-4D4F-B654C7CA3BAB}"/>
              </a:ext>
            </a:extLst>
          </p:cNvPr>
          <p:cNvSpPr/>
          <p:nvPr userDrawn="1"/>
        </p:nvSpPr>
        <p:spPr>
          <a:xfrm>
            <a:off x="-7467597" y="-7353302"/>
            <a:ext cx="27127195" cy="21564607"/>
          </a:xfrm>
          <a:custGeom>
            <a:avLst/>
            <a:gdLst>
              <a:gd name="connsiteX0" fmla="*/ 7466998 w 27127195"/>
              <a:gd name="connsiteY0" fmla="*/ 7353302 h 21564607"/>
              <a:gd name="connsiteX1" fmla="*/ 7466998 w 27127195"/>
              <a:gd name="connsiteY1" fmla="*/ 14211302 h 21564607"/>
              <a:gd name="connsiteX2" fmla="*/ 19660197 w 27127195"/>
              <a:gd name="connsiteY2" fmla="*/ 14211302 h 21564607"/>
              <a:gd name="connsiteX3" fmla="*/ 19660197 w 27127195"/>
              <a:gd name="connsiteY3" fmla="*/ 7353302 h 21564607"/>
              <a:gd name="connsiteX4" fmla="*/ 0 w 27127195"/>
              <a:gd name="connsiteY4" fmla="*/ 0 h 21564607"/>
              <a:gd name="connsiteX5" fmla="*/ 27127195 w 27127195"/>
              <a:gd name="connsiteY5" fmla="*/ 0 h 21564607"/>
              <a:gd name="connsiteX6" fmla="*/ 27127195 w 27127195"/>
              <a:gd name="connsiteY6" fmla="*/ 21564607 h 21564607"/>
              <a:gd name="connsiteX7" fmla="*/ 0 w 27127195"/>
              <a:gd name="connsiteY7" fmla="*/ 21564607 h 2156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27195" h="21564607">
                <a:moveTo>
                  <a:pt x="7466998" y="7353302"/>
                </a:moveTo>
                <a:lnTo>
                  <a:pt x="7466998" y="14211302"/>
                </a:lnTo>
                <a:lnTo>
                  <a:pt x="19660197" y="14211302"/>
                </a:lnTo>
                <a:lnTo>
                  <a:pt x="19660197" y="7353302"/>
                </a:lnTo>
                <a:close/>
                <a:moveTo>
                  <a:pt x="0" y="0"/>
                </a:moveTo>
                <a:lnTo>
                  <a:pt x="27127195" y="0"/>
                </a:lnTo>
                <a:lnTo>
                  <a:pt x="27127195" y="21564607"/>
                </a:lnTo>
                <a:lnTo>
                  <a:pt x="0" y="21564607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4A275E1-BCD4-5F9A-9D95-6287391B40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C24F0A38-F350-0B1D-FC8B-0A843A038D0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39F2F9-695E-673C-434E-D3F76500B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18734" y="335970"/>
            <a:ext cx="6053640" cy="6186062"/>
          </a:xfrm>
          <a:prstGeom prst="roundRect">
            <a:avLst>
              <a:gd name="adj" fmla="val 9954"/>
            </a:avLst>
          </a:prstGeom>
        </p:spPr>
        <p:txBody>
          <a:bodyPr anchor="t"/>
          <a:lstStyle>
            <a:lvl1pPr algn="ctr"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sz="1455" dirty="0">
                <a:latin typeface="Arial" panose="020B0604020202020204" pitchFamily="34" charset="0"/>
                <a:cs typeface="Arial" panose="020B0604020202020204" pitchFamily="34" charset="0"/>
              </a:rPr>
              <a:t>Click the icon to add a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367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9C1F08-80E3-AE64-EBD1-75DD96482E8A}"/>
              </a:ext>
            </a:extLst>
          </p:cNvPr>
          <p:cNvGrpSpPr/>
          <p:nvPr userDrawn="1"/>
        </p:nvGrpSpPr>
        <p:grpSpPr>
          <a:xfrm>
            <a:off x="2280953" y="-2165350"/>
            <a:ext cx="11676754" cy="11341608"/>
            <a:chOff x="3750647" y="-3589043"/>
            <a:chExt cx="19254481" cy="1870315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77A4BCC-A4FE-4541-7B87-7A303B529BA9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99459E3-C0CA-C463-4734-7BFAADBE922A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8C9BF77-CC40-D956-6619-09F72B287008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5726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470" y="6261375"/>
            <a:ext cx="985498" cy="26354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C67C992-11E7-E0EC-BF3D-DC37C902564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439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3B4B51-43E4-6836-77BC-9C2E35378B61}"/>
              </a:ext>
            </a:extLst>
          </p:cNvPr>
          <p:cNvGrpSpPr/>
          <p:nvPr userDrawn="1"/>
        </p:nvGrpSpPr>
        <p:grpSpPr>
          <a:xfrm>
            <a:off x="2280953" y="-2165350"/>
            <a:ext cx="11676754" cy="11341608"/>
            <a:chOff x="3750647" y="-3589043"/>
            <a:chExt cx="19254481" cy="1870315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6AF04B-BCAB-CC6E-7725-02DCE0AE7DE8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5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619595A-D422-0475-7B4F-A7622FD6FEE2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EFB5AB-7E95-DBD0-7310-556679B39DCC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9323F44-3B9D-0D87-3F54-3CAA45D74BFB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B47020B3-BFF4-4871-0BCD-6AA394021CC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37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92456CCE-692B-2393-BE13-10332DDA0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09DF4-2779-F112-1FDB-16EBDB58F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85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4DB7AFF-01D2-6118-484B-C039048C55B8}"/>
              </a:ext>
            </a:extLst>
          </p:cNvPr>
          <p:cNvGrpSpPr/>
          <p:nvPr userDrawn="1"/>
        </p:nvGrpSpPr>
        <p:grpSpPr>
          <a:xfrm>
            <a:off x="2274398" y="-2171300"/>
            <a:ext cx="11689007" cy="11353509"/>
            <a:chOff x="3744035" y="-3598743"/>
            <a:chExt cx="19274686" cy="1872277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4762376-BD92-415F-0811-D7D48A2D63DE}"/>
                </a:ext>
              </a:extLst>
            </p:cNvPr>
            <p:cNvSpPr/>
            <p:nvPr/>
          </p:nvSpPr>
          <p:spPr>
            <a:xfrm>
              <a:off x="3744035" y="-3598743"/>
              <a:ext cx="17284353" cy="17284355"/>
            </a:xfrm>
            <a:custGeom>
              <a:avLst/>
              <a:gdLst>
                <a:gd name="connsiteX0" fmla="*/ 17284354 w 17284353"/>
                <a:gd name="connsiteY0" fmla="*/ 8642178 h 17284355"/>
                <a:gd name="connsiteX1" fmla="*/ 8642176 w 17284353"/>
                <a:gd name="connsiteY1" fmla="*/ 17284356 h 17284355"/>
                <a:gd name="connsiteX2" fmla="*/ -1 w 17284353"/>
                <a:gd name="connsiteY2" fmla="*/ 8642178 h 17284355"/>
                <a:gd name="connsiteX3" fmla="*/ 8642176 w 17284353"/>
                <a:gd name="connsiteY3" fmla="*/ 0 h 17284355"/>
                <a:gd name="connsiteX4" fmla="*/ 17284354 w 17284353"/>
                <a:gd name="connsiteY4" fmla="*/ 8642178 h 17284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4353" h="17284355">
                  <a:moveTo>
                    <a:pt x="17284354" y="8642178"/>
                  </a:moveTo>
                  <a:cubicBezTo>
                    <a:pt x="17284354" y="13415121"/>
                    <a:pt x="13415119" y="17284356"/>
                    <a:pt x="8642176" y="17284356"/>
                  </a:cubicBezTo>
                  <a:cubicBezTo>
                    <a:pt x="3869234" y="17284356"/>
                    <a:pt x="-1" y="13415121"/>
                    <a:pt x="-1" y="8642178"/>
                  </a:cubicBezTo>
                  <a:cubicBezTo>
                    <a:pt x="-1" y="3869235"/>
                    <a:pt x="3869234" y="0"/>
                    <a:pt x="8642176" y="0"/>
                  </a:cubicBezTo>
                  <a:cubicBezTo>
                    <a:pt x="13415118" y="0"/>
                    <a:pt x="17284354" y="3869235"/>
                    <a:pt x="17284354" y="864217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D50729D-7816-EB05-7127-C00355CC3B30}"/>
                </a:ext>
              </a:extLst>
            </p:cNvPr>
            <p:cNvSpPr/>
            <p:nvPr/>
          </p:nvSpPr>
          <p:spPr>
            <a:xfrm>
              <a:off x="10265371" y="1517818"/>
              <a:ext cx="12753350" cy="12753352"/>
            </a:xfrm>
            <a:custGeom>
              <a:avLst/>
              <a:gdLst>
                <a:gd name="connsiteX0" fmla="*/ 12753351 w 12753350"/>
                <a:gd name="connsiteY0" fmla="*/ 6376676 h 12753352"/>
                <a:gd name="connsiteX1" fmla="*/ 6376675 w 12753350"/>
                <a:gd name="connsiteY1" fmla="*/ 12753352 h 12753352"/>
                <a:gd name="connsiteX2" fmla="*/ -1 w 12753350"/>
                <a:gd name="connsiteY2" fmla="*/ 6376676 h 12753352"/>
                <a:gd name="connsiteX3" fmla="*/ 6376675 w 12753350"/>
                <a:gd name="connsiteY3" fmla="*/ 0 h 12753352"/>
                <a:gd name="connsiteX4" fmla="*/ 12753351 w 12753350"/>
                <a:gd name="connsiteY4" fmla="*/ 6376676 h 127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3350" h="12753352">
                  <a:moveTo>
                    <a:pt x="12753351" y="6376676"/>
                  </a:moveTo>
                  <a:cubicBezTo>
                    <a:pt x="12753351" y="9898417"/>
                    <a:pt x="9898416" y="12753352"/>
                    <a:pt x="6376675" y="12753352"/>
                  </a:cubicBezTo>
                  <a:cubicBezTo>
                    <a:pt x="2854934" y="12753352"/>
                    <a:pt x="-1" y="9898417"/>
                    <a:pt x="-1" y="6376676"/>
                  </a:cubicBezTo>
                  <a:cubicBezTo>
                    <a:pt x="-1" y="2854935"/>
                    <a:pt x="2854934" y="0"/>
                    <a:pt x="6376675" y="0"/>
                  </a:cubicBezTo>
                  <a:cubicBezTo>
                    <a:pt x="9898415" y="0"/>
                    <a:pt x="12753351" y="2854935"/>
                    <a:pt x="12753351" y="6376676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79BF91C-4C2D-9FFC-FDFC-60EC080613E8}"/>
                </a:ext>
              </a:extLst>
            </p:cNvPr>
            <p:cNvSpPr/>
            <p:nvPr/>
          </p:nvSpPr>
          <p:spPr>
            <a:xfrm>
              <a:off x="10249542" y="3988359"/>
              <a:ext cx="11135674" cy="11135675"/>
            </a:xfrm>
            <a:custGeom>
              <a:avLst/>
              <a:gdLst>
                <a:gd name="connsiteX0" fmla="*/ 11135675 w 11135674"/>
                <a:gd name="connsiteY0" fmla="*/ 5567838 h 11135675"/>
                <a:gd name="connsiteX1" fmla="*/ 5567838 w 11135674"/>
                <a:gd name="connsiteY1" fmla="*/ 11135675 h 11135675"/>
                <a:gd name="connsiteX2" fmla="*/ 0 w 11135674"/>
                <a:gd name="connsiteY2" fmla="*/ 5567838 h 11135675"/>
                <a:gd name="connsiteX3" fmla="*/ 5567838 w 11135674"/>
                <a:gd name="connsiteY3" fmla="*/ -1 h 11135675"/>
                <a:gd name="connsiteX4" fmla="*/ 11135675 w 11135674"/>
                <a:gd name="connsiteY4" fmla="*/ 5567838 h 1113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35674" h="11135675">
                  <a:moveTo>
                    <a:pt x="11135675" y="5567838"/>
                  </a:moveTo>
                  <a:cubicBezTo>
                    <a:pt x="11135675" y="8642870"/>
                    <a:pt x="8642869" y="11135675"/>
                    <a:pt x="5567838" y="11135675"/>
                  </a:cubicBezTo>
                  <a:cubicBezTo>
                    <a:pt x="2492805" y="11135675"/>
                    <a:pt x="0" y="8642870"/>
                    <a:pt x="0" y="5567838"/>
                  </a:cubicBezTo>
                  <a:cubicBezTo>
                    <a:pt x="0" y="2492805"/>
                    <a:pt x="2492805" y="-1"/>
                    <a:pt x="5567838" y="-1"/>
                  </a:cubicBezTo>
                  <a:cubicBezTo>
                    <a:pt x="8642869" y="-1"/>
                    <a:pt x="11135675" y="2492806"/>
                    <a:pt x="11135675" y="5567838"/>
                  </a:cubicBezTo>
                  <a:close/>
                </a:path>
              </a:pathLst>
            </a:custGeom>
            <a:solidFill>
              <a:srgbClr val="7AD750"/>
            </a:soli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9A10D50-2D74-BC33-7E02-EB1C77D635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73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E2D94B-28A4-D766-3E2A-469CB7FE3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  <p:sp>
        <p:nvSpPr>
          <p:cNvPr id="16" name="Holder 2">
            <a:extLst>
              <a:ext uri="{FF2B5EF4-FFF2-40B4-BE49-F238E27FC236}">
                <a16:creationId xmlns:a16="http://schemas.microsoft.com/office/drawing/2014/main" id="{61402B10-AEA1-A31D-67A0-06E5987C8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117FB28-8996-1B43-57DB-BF9AE3632DAC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767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Freeform: Shape 285">
            <a:extLst>
              <a:ext uri="{FF2B5EF4-FFF2-40B4-BE49-F238E27FC236}">
                <a16:creationId xmlns:a16="http://schemas.microsoft.com/office/drawing/2014/main" id="{78709986-16DE-CBBE-EB88-DE01F826BDAC}"/>
              </a:ext>
            </a:extLst>
          </p:cNvPr>
          <p:cNvSpPr/>
          <p:nvPr userDrawn="1"/>
        </p:nvSpPr>
        <p:spPr>
          <a:xfrm>
            <a:off x="-9437244" y="2971800"/>
            <a:ext cx="23426795" cy="13187276"/>
          </a:xfrm>
          <a:custGeom>
            <a:avLst/>
            <a:gdLst>
              <a:gd name="connsiteX0" fmla="*/ 14393799 w 14393798"/>
              <a:gd name="connsiteY0" fmla="*/ 4051237 h 8102473"/>
              <a:gd name="connsiteX1" fmla="*/ 7196900 w 14393798"/>
              <a:gd name="connsiteY1" fmla="*/ 8102473 h 8102473"/>
              <a:gd name="connsiteX2" fmla="*/ 0 w 14393798"/>
              <a:gd name="connsiteY2" fmla="*/ 4051237 h 8102473"/>
              <a:gd name="connsiteX3" fmla="*/ 7196900 w 14393798"/>
              <a:gd name="connsiteY3" fmla="*/ 0 h 8102473"/>
              <a:gd name="connsiteX4" fmla="*/ 14393799 w 14393798"/>
              <a:gd name="connsiteY4" fmla="*/ 4051237 h 810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93798" h="8102473">
                <a:moveTo>
                  <a:pt x="14393799" y="4051237"/>
                </a:moveTo>
                <a:cubicBezTo>
                  <a:pt x="14393799" y="6288673"/>
                  <a:pt x="11171637" y="8102473"/>
                  <a:pt x="7196900" y="8102473"/>
                </a:cubicBezTo>
                <a:cubicBezTo>
                  <a:pt x="3222162" y="8102473"/>
                  <a:pt x="0" y="6288673"/>
                  <a:pt x="0" y="4051237"/>
                </a:cubicBezTo>
                <a:cubicBezTo>
                  <a:pt x="0" y="1813801"/>
                  <a:pt x="3222162" y="0"/>
                  <a:pt x="7196900" y="0"/>
                </a:cubicBezTo>
                <a:cubicBezTo>
                  <a:pt x="11171638" y="0"/>
                  <a:pt x="14393799" y="1813801"/>
                  <a:pt x="14393799" y="4051237"/>
                </a:cubicBezTo>
                <a:close/>
              </a:path>
            </a:pathLst>
          </a:custGeom>
          <a:gradFill>
            <a:gsLst>
              <a:gs pos="19000">
                <a:schemeClr val="accent2"/>
              </a:gs>
              <a:gs pos="51000">
                <a:schemeClr val="accent2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0" y="1438302"/>
            <a:ext cx="8088927" cy="27513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Insert quote, statistic or other point of interest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6396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470" y="609601"/>
            <a:ext cx="1012791" cy="35206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algn="ct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918" y="4665359"/>
            <a:ext cx="4438181" cy="343670"/>
          </a:xfrm>
          <a:prstGeom prst="rect">
            <a:avLst/>
          </a:prstGeom>
        </p:spPr>
        <p:txBody>
          <a:bodyPr anchor="b"/>
          <a:lstStyle>
            <a:lvl1pPr algn="l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287" name="Freeform: Shape 286">
            <a:extLst>
              <a:ext uri="{FF2B5EF4-FFF2-40B4-BE49-F238E27FC236}">
                <a16:creationId xmlns:a16="http://schemas.microsoft.com/office/drawing/2014/main" id="{4F1B1314-1146-6AAC-0B3E-19921E6AD93B}"/>
              </a:ext>
            </a:extLst>
          </p:cNvPr>
          <p:cNvSpPr/>
          <p:nvPr userDrawn="1"/>
        </p:nvSpPr>
        <p:spPr>
          <a:xfrm>
            <a:off x="2674344" y="4189618"/>
            <a:ext cx="19278600" cy="10852173"/>
          </a:xfrm>
          <a:custGeom>
            <a:avLst/>
            <a:gdLst>
              <a:gd name="connsiteX0" fmla="*/ 13648182 w 13648182"/>
              <a:gd name="connsiteY0" fmla="*/ 3841369 h 7682738"/>
              <a:gd name="connsiteX1" fmla="*/ 6824091 w 13648182"/>
              <a:gd name="connsiteY1" fmla="*/ 7682738 h 7682738"/>
              <a:gd name="connsiteX2" fmla="*/ 0 w 13648182"/>
              <a:gd name="connsiteY2" fmla="*/ 3841369 h 7682738"/>
              <a:gd name="connsiteX3" fmla="*/ 6824091 w 13648182"/>
              <a:gd name="connsiteY3" fmla="*/ 0 h 7682738"/>
              <a:gd name="connsiteX4" fmla="*/ 13648182 w 13648182"/>
              <a:gd name="connsiteY4" fmla="*/ 3841369 h 768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8182" h="7682738">
                <a:moveTo>
                  <a:pt x="13648182" y="3841369"/>
                </a:moveTo>
                <a:cubicBezTo>
                  <a:pt x="13648182" y="5962898"/>
                  <a:pt x="10592932" y="7682738"/>
                  <a:pt x="6824091" y="7682738"/>
                </a:cubicBezTo>
                <a:cubicBezTo>
                  <a:pt x="3055249" y="7682738"/>
                  <a:pt x="0" y="5962898"/>
                  <a:pt x="0" y="3841369"/>
                </a:cubicBezTo>
                <a:cubicBezTo>
                  <a:pt x="0" y="1719839"/>
                  <a:pt x="3055249" y="0"/>
                  <a:pt x="6824091" y="0"/>
                </a:cubicBezTo>
                <a:cubicBezTo>
                  <a:pt x="10592932" y="0"/>
                  <a:pt x="13648182" y="1719839"/>
                  <a:pt x="13648182" y="3841369"/>
                </a:cubicBezTo>
                <a:close/>
              </a:path>
            </a:pathLst>
          </a:custGeom>
          <a:gradFill>
            <a:gsLst>
              <a:gs pos="10000">
                <a:srgbClr val="8AD6F7"/>
              </a:gs>
              <a:gs pos="49000">
                <a:srgbClr val="8AD6F7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0352751-1872-1CD1-5081-FF4012D3C9B5}"/>
              </a:ext>
            </a:extLst>
          </p:cNvPr>
          <p:cNvSpPr/>
          <p:nvPr userDrawn="1"/>
        </p:nvSpPr>
        <p:spPr>
          <a:xfrm>
            <a:off x="-9708648" y="-9144000"/>
            <a:ext cx="31632408" cy="25146000"/>
          </a:xfrm>
          <a:custGeom>
            <a:avLst/>
            <a:gdLst>
              <a:gd name="connsiteX0" fmla="*/ 9708048 w 31632408"/>
              <a:gd name="connsiteY0" fmla="*/ 9144000 h 25146000"/>
              <a:gd name="connsiteX1" fmla="*/ 9708048 w 31632408"/>
              <a:gd name="connsiteY1" fmla="*/ 16002000 h 25146000"/>
              <a:gd name="connsiteX2" fmla="*/ 21901248 w 31632408"/>
              <a:gd name="connsiteY2" fmla="*/ 16002000 h 25146000"/>
              <a:gd name="connsiteX3" fmla="*/ 21901248 w 31632408"/>
              <a:gd name="connsiteY3" fmla="*/ 9144000 h 25146000"/>
              <a:gd name="connsiteX4" fmla="*/ 0 w 31632408"/>
              <a:gd name="connsiteY4" fmla="*/ 0 h 25146000"/>
              <a:gd name="connsiteX5" fmla="*/ 31632408 w 31632408"/>
              <a:gd name="connsiteY5" fmla="*/ 0 h 25146000"/>
              <a:gd name="connsiteX6" fmla="*/ 31632408 w 31632408"/>
              <a:gd name="connsiteY6" fmla="*/ 25146000 h 25146000"/>
              <a:gd name="connsiteX7" fmla="*/ 0 w 31632408"/>
              <a:gd name="connsiteY7" fmla="*/ 25146000 h 2514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32408" h="25146000">
                <a:moveTo>
                  <a:pt x="9708048" y="9144000"/>
                </a:moveTo>
                <a:lnTo>
                  <a:pt x="9708048" y="16002000"/>
                </a:lnTo>
                <a:lnTo>
                  <a:pt x="21901248" y="16002000"/>
                </a:lnTo>
                <a:lnTo>
                  <a:pt x="21901248" y="9144000"/>
                </a:lnTo>
                <a:close/>
                <a:moveTo>
                  <a:pt x="0" y="0"/>
                </a:moveTo>
                <a:lnTo>
                  <a:pt x="31632408" y="0"/>
                </a:lnTo>
                <a:lnTo>
                  <a:pt x="31632408" y="25146000"/>
                </a:lnTo>
                <a:lnTo>
                  <a:pt x="0" y="251460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556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38">
            <a:extLst>
              <a:ext uri="{FF2B5EF4-FFF2-40B4-BE49-F238E27FC236}">
                <a16:creationId xmlns:a16="http://schemas.microsoft.com/office/drawing/2014/main" id="{1F104258-7732-4A9E-98DF-F0AE92DF029C}"/>
              </a:ext>
            </a:extLst>
          </p:cNvPr>
          <p:cNvGrpSpPr/>
          <p:nvPr userDrawn="1"/>
        </p:nvGrpSpPr>
        <p:grpSpPr>
          <a:xfrm>
            <a:off x="2363971" y="-4800600"/>
            <a:ext cx="11569023" cy="12755546"/>
            <a:chOff x="3898089" y="-7927802"/>
            <a:chExt cx="19076837" cy="210348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3013346-83B1-8747-4E9B-78A45E3F9B72}"/>
                </a:ext>
              </a:extLst>
            </p:cNvPr>
            <p:cNvSpPr/>
            <p:nvPr/>
          </p:nvSpPr>
          <p:spPr>
            <a:xfrm>
              <a:off x="3898089" y="-265867"/>
              <a:ext cx="13372905" cy="13372905"/>
            </a:xfrm>
            <a:custGeom>
              <a:avLst/>
              <a:gdLst>
                <a:gd name="connsiteX0" fmla="*/ 13372905 w 13372905"/>
                <a:gd name="connsiteY0" fmla="*/ 6686453 h 13372905"/>
                <a:gd name="connsiteX1" fmla="*/ 6686452 w 13372905"/>
                <a:gd name="connsiteY1" fmla="*/ 13372905 h 13372905"/>
                <a:gd name="connsiteX2" fmla="*/ -1 w 13372905"/>
                <a:gd name="connsiteY2" fmla="*/ 6686452 h 13372905"/>
                <a:gd name="connsiteX3" fmla="*/ 6686452 w 13372905"/>
                <a:gd name="connsiteY3" fmla="*/ -1 h 13372905"/>
                <a:gd name="connsiteX4" fmla="*/ 13372905 w 13372905"/>
                <a:gd name="connsiteY4" fmla="*/ 6686453 h 1337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2905" h="13372905">
                  <a:moveTo>
                    <a:pt x="13372905" y="6686453"/>
                  </a:moveTo>
                  <a:cubicBezTo>
                    <a:pt x="13372905" y="10379278"/>
                    <a:pt x="10379278" y="13372905"/>
                    <a:pt x="6686452" y="13372905"/>
                  </a:cubicBezTo>
                  <a:cubicBezTo>
                    <a:pt x="2993626" y="13372905"/>
                    <a:pt x="-1" y="10379278"/>
                    <a:pt x="-1" y="6686452"/>
                  </a:cubicBezTo>
                  <a:cubicBezTo>
                    <a:pt x="-1" y="2993626"/>
                    <a:pt x="2993626" y="-1"/>
                    <a:pt x="6686452" y="-1"/>
                  </a:cubicBezTo>
                  <a:cubicBezTo>
                    <a:pt x="10379278" y="-1"/>
                    <a:pt x="13372905" y="2993626"/>
                    <a:pt x="13372905" y="6686453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chemeClr val="accent3"/>
                </a:gs>
                <a:gs pos="88000">
                  <a:srgbClr val="C7E634"/>
                </a:gs>
              </a:gsLst>
              <a:lin ang="84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F5CD514-47A9-83AD-F9A5-E62C1B578B4B}"/>
                </a:ext>
              </a:extLst>
            </p:cNvPr>
            <p:cNvSpPr/>
            <p:nvPr/>
          </p:nvSpPr>
          <p:spPr>
            <a:xfrm>
              <a:off x="5117073" y="-7927802"/>
              <a:ext cx="17857853" cy="17857853"/>
            </a:xfrm>
            <a:custGeom>
              <a:avLst/>
              <a:gdLst>
                <a:gd name="connsiteX0" fmla="*/ 17857852 w 17857853"/>
                <a:gd name="connsiteY0" fmla="*/ 8928927 h 17857853"/>
                <a:gd name="connsiteX1" fmla="*/ 8928926 w 17857853"/>
                <a:gd name="connsiteY1" fmla="*/ 17857854 h 17857853"/>
                <a:gd name="connsiteX2" fmla="*/ -1 w 17857853"/>
                <a:gd name="connsiteY2" fmla="*/ 8928926 h 17857853"/>
                <a:gd name="connsiteX3" fmla="*/ 8928926 w 17857853"/>
                <a:gd name="connsiteY3" fmla="*/ 0 h 17857853"/>
                <a:gd name="connsiteX4" fmla="*/ 17857852 w 17857853"/>
                <a:gd name="connsiteY4" fmla="*/ 8928927 h 1785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853" h="17857853">
                  <a:moveTo>
                    <a:pt x="17857852" y="8928927"/>
                  </a:moveTo>
                  <a:cubicBezTo>
                    <a:pt x="17857852" y="13860236"/>
                    <a:pt x="13860236" y="17857854"/>
                    <a:pt x="8928926" y="17857854"/>
                  </a:cubicBezTo>
                  <a:cubicBezTo>
                    <a:pt x="3997616" y="17857854"/>
                    <a:pt x="-1" y="13860236"/>
                    <a:pt x="-1" y="8928926"/>
                  </a:cubicBezTo>
                  <a:cubicBezTo>
                    <a:pt x="-1" y="3997617"/>
                    <a:pt x="3997616" y="0"/>
                    <a:pt x="8928926" y="0"/>
                  </a:cubicBezTo>
                  <a:cubicBezTo>
                    <a:pt x="13860236" y="0"/>
                    <a:pt x="17857852" y="3997616"/>
                    <a:pt x="17857852" y="892892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2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67C9612-7BDD-0778-AF69-DCBD70396E61}"/>
                </a:ext>
              </a:extLst>
            </p:cNvPr>
            <p:cNvSpPr/>
            <p:nvPr/>
          </p:nvSpPr>
          <p:spPr>
            <a:xfrm>
              <a:off x="5864600" y="-4939903"/>
              <a:ext cx="11882054" cy="11882054"/>
            </a:xfrm>
            <a:custGeom>
              <a:avLst/>
              <a:gdLst>
                <a:gd name="connsiteX0" fmla="*/ 11882054 w 11882054"/>
                <a:gd name="connsiteY0" fmla="*/ 5941028 h 11882054"/>
                <a:gd name="connsiteX1" fmla="*/ 5941027 w 11882054"/>
                <a:gd name="connsiteY1" fmla="*/ 11882055 h 11882054"/>
                <a:gd name="connsiteX2" fmla="*/ -1 w 11882054"/>
                <a:gd name="connsiteY2" fmla="*/ 5941028 h 11882054"/>
                <a:gd name="connsiteX3" fmla="*/ 5941027 w 11882054"/>
                <a:gd name="connsiteY3" fmla="*/ 0 h 11882054"/>
                <a:gd name="connsiteX4" fmla="*/ 11882054 w 11882054"/>
                <a:gd name="connsiteY4" fmla="*/ 5941028 h 1188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82054" h="11882054">
                  <a:moveTo>
                    <a:pt x="11882054" y="5941028"/>
                  </a:moveTo>
                  <a:cubicBezTo>
                    <a:pt x="11882054" y="9222166"/>
                    <a:pt x="9222166" y="11882055"/>
                    <a:pt x="5941027" y="11882055"/>
                  </a:cubicBezTo>
                  <a:cubicBezTo>
                    <a:pt x="2659888" y="11882055"/>
                    <a:pt x="-1" y="9222166"/>
                    <a:pt x="-1" y="5941028"/>
                  </a:cubicBezTo>
                  <a:cubicBezTo>
                    <a:pt x="-1" y="2659889"/>
                    <a:pt x="2659888" y="0"/>
                    <a:pt x="5941027" y="0"/>
                  </a:cubicBezTo>
                  <a:cubicBezTo>
                    <a:pt x="9222165" y="0"/>
                    <a:pt x="11882054" y="2659889"/>
                    <a:pt x="11882054" y="594102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67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571B33-5BE8-79B6-9FEC-38933B1A7C57}"/>
              </a:ext>
            </a:extLst>
          </p:cNvPr>
          <p:cNvSpPr/>
          <p:nvPr userDrawn="1"/>
        </p:nvSpPr>
        <p:spPr>
          <a:xfrm>
            <a:off x="-4256423" y="-4800600"/>
            <a:ext cx="20704849" cy="16459200"/>
          </a:xfrm>
          <a:custGeom>
            <a:avLst/>
            <a:gdLst>
              <a:gd name="connsiteX0" fmla="*/ 4255824 w 20704849"/>
              <a:gd name="connsiteY0" fmla="*/ 4800600 h 16459200"/>
              <a:gd name="connsiteX1" fmla="*/ 4255824 w 20704849"/>
              <a:gd name="connsiteY1" fmla="*/ 11658600 h 16459200"/>
              <a:gd name="connsiteX2" fmla="*/ 16449024 w 20704849"/>
              <a:gd name="connsiteY2" fmla="*/ 11658600 h 16459200"/>
              <a:gd name="connsiteX3" fmla="*/ 16449024 w 20704849"/>
              <a:gd name="connsiteY3" fmla="*/ 4800600 h 16459200"/>
              <a:gd name="connsiteX4" fmla="*/ 0 w 20704849"/>
              <a:gd name="connsiteY4" fmla="*/ 0 h 16459200"/>
              <a:gd name="connsiteX5" fmla="*/ 20704849 w 20704849"/>
              <a:gd name="connsiteY5" fmla="*/ 0 h 16459200"/>
              <a:gd name="connsiteX6" fmla="*/ 20704849 w 20704849"/>
              <a:gd name="connsiteY6" fmla="*/ 16459200 h 16459200"/>
              <a:gd name="connsiteX7" fmla="*/ 0 w 20704849"/>
              <a:gd name="connsiteY7" fmla="*/ 16459200 h 164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04849" h="16459200">
                <a:moveTo>
                  <a:pt x="4255824" y="4800600"/>
                </a:moveTo>
                <a:lnTo>
                  <a:pt x="4255824" y="11658600"/>
                </a:lnTo>
                <a:lnTo>
                  <a:pt x="16449024" y="11658600"/>
                </a:lnTo>
                <a:lnTo>
                  <a:pt x="16449024" y="4800600"/>
                </a:lnTo>
                <a:close/>
                <a:moveTo>
                  <a:pt x="0" y="0"/>
                </a:moveTo>
                <a:lnTo>
                  <a:pt x="20704849" y="0"/>
                </a:lnTo>
                <a:lnTo>
                  <a:pt x="20704849" y="16459200"/>
                </a:lnTo>
                <a:lnTo>
                  <a:pt x="0" y="164592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Holder 2"/>
          <p:cNvSpPr>
            <a:spLocks noGrp="1"/>
          </p:cNvSpPr>
          <p:nvPr userDrawn="1">
            <p:ph type="title" hasCustomPrompt="1"/>
          </p:nvPr>
        </p:nvSpPr>
        <p:spPr>
          <a:xfrm>
            <a:off x="504470" y="1438302"/>
            <a:ext cx="8088927" cy="27513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5821" b="1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Insert quote, statistic or other point of interest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 userDrawn="1">
            <p:ph type="sldNum" sz="quarter" idx="7"/>
          </p:nvPr>
        </p:nvSpPr>
        <p:spPr>
          <a:xfrm>
            <a:off x="886432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04470" y="609601"/>
            <a:ext cx="1012791" cy="35206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04918" y="4665359"/>
            <a:ext cx="4438181" cy="343670"/>
          </a:xfrm>
          <a:prstGeom prst="rect">
            <a:avLst/>
          </a:prstGeom>
        </p:spPr>
        <p:txBody>
          <a:bodyPr anchor="b"/>
          <a:lstStyle>
            <a:lvl1pPr algn="l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F8FB9-E4B7-3102-A32E-22B30CCEE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icture 287">
            <a:extLst>
              <a:ext uri="{FF2B5EF4-FFF2-40B4-BE49-F238E27FC236}">
                <a16:creationId xmlns:a16="http://schemas.microsoft.com/office/drawing/2014/main" id="{332B9E3F-BC93-25A0-C1FD-3DFA3E4687CD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  <p:sp>
        <p:nvSpPr>
          <p:cNvPr id="289" name="Title Placeholder 288">
            <a:extLst>
              <a:ext uri="{FF2B5EF4-FFF2-40B4-BE49-F238E27FC236}">
                <a16:creationId xmlns:a16="http://schemas.microsoft.com/office/drawing/2014/main" id="{D580A401-53F8-EF6C-DB1D-326643A2265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04469" y="471704"/>
            <a:ext cx="5591531" cy="8567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Page title goes here</a:t>
            </a:r>
            <a:endParaRPr lang="en-GB" dirty="0"/>
          </a:p>
        </p:txBody>
      </p:sp>
      <p:sp>
        <p:nvSpPr>
          <p:cNvPr id="290" name="Text Placeholder 289">
            <a:extLst>
              <a:ext uri="{FF2B5EF4-FFF2-40B4-BE49-F238E27FC236}">
                <a16:creationId xmlns:a16="http://schemas.microsoft.com/office/drawing/2014/main" id="{FE9BEEC8-3359-A4E6-D164-0797EBC22DA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4469" y="1572261"/>
            <a:ext cx="11182705" cy="4346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91" name="Date Placeholder 290">
            <a:extLst>
              <a:ext uri="{FF2B5EF4-FFF2-40B4-BE49-F238E27FC236}">
                <a16:creationId xmlns:a16="http://schemas.microsoft.com/office/drawing/2014/main" id="{10F94D1C-992C-8E20-F272-7F874703235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53600" y="6206296"/>
            <a:ext cx="12192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GB" dirty="0"/>
              <a:t>May 2025</a:t>
            </a:r>
          </a:p>
        </p:txBody>
      </p:sp>
      <p:sp>
        <p:nvSpPr>
          <p:cNvPr id="292" name="Footer Placeholder 291">
            <a:extLst>
              <a:ext uri="{FF2B5EF4-FFF2-40B4-BE49-F238E27FC236}">
                <a16:creationId xmlns:a16="http://schemas.microsoft.com/office/drawing/2014/main" id="{975D1B8B-0D5D-F878-48DB-90B36F1B457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096000" y="6206296"/>
            <a:ext cx="3429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93" name="Slide Number Placeholder 292">
            <a:extLst>
              <a:ext uri="{FF2B5EF4-FFF2-40B4-BE49-F238E27FC236}">
                <a16:creationId xmlns:a16="http://schemas.microsoft.com/office/drawing/2014/main" id="{7C800FF4-D93B-AF38-B311-4DFDA3EE563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49000" y="6206296"/>
            <a:ext cx="63853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701" r:id="rId3"/>
    <p:sldLayoutId id="2147483678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97" r:id="rId10"/>
    <p:sldLayoutId id="2147483706" r:id="rId11"/>
    <p:sldLayoutId id="2147483699" r:id="rId12"/>
    <p:sldLayoutId id="2147483703" r:id="rId13"/>
    <p:sldLayoutId id="2147483686" r:id="rId14"/>
    <p:sldLayoutId id="2147483680" r:id="rId15"/>
    <p:sldLayoutId id="2147483687" r:id="rId16"/>
    <p:sldLayoutId id="2147483688" r:id="rId17"/>
    <p:sldLayoutId id="2147483689" r:id="rId18"/>
    <p:sldLayoutId id="2147483700" r:id="rId19"/>
    <p:sldLayoutId id="2147483690" r:id="rId20"/>
    <p:sldLayoutId id="2147483704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705" r:id="rId28"/>
  </p:sldLayoutIdLst>
  <p:txStyles>
    <p:titleStyle>
      <a:lvl1pPr eaLnBrk="1" hangingPunct="1">
        <a:defRPr sz="33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1pPr>
      <a:lvl2pPr marL="277246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2pPr>
      <a:lvl3pPr marL="554492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3pPr>
      <a:lvl4pPr marL="831738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4pPr>
      <a:lvl5pPr marL="1108984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896" userDrawn="1">
          <p15:clr>
            <a:srgbClr val="F26B43"/>
          </p15:clr>
        </p15:guide>
        <p15:guide id="4" pos="2630" userDrawn="1">
          <p15:clr>
            <a:srgbClr val="F26B43"/>
          </p15:clr>
        </p15:guide>
        <p15:guide id="5" pos="3427" userDrawn="1">
          <p15:clr>
            <a:srgbClr val="F26B43"/>
          </p15:clr>
        </p15:guide>
        <p15:guide id="6" pos="318" userDrawn="1">
          <p15:clr>
            <a:srgbClr val="F26B43"/>
          </p15:clr>
        </p15:guide>
        <p15:guide id="7" pos="7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241BB-59EA-A1A3-46CF-4A5994096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4609" y="1656208"/>
            <a:ext cx="6700065" cy="3545586"/>
          </a:xfrm>
        </p:spPr>
        <p:txBody>
          <a:bodyPr/>
          <a:lstStyle/>
          <a:p>
            <a:r>
              <a:rPr lang="en-US" sz="7200" dirty="0">
                <a:latin typeface="SDCC Sans" pitchFamily="2" charset="0"/>
              </a:rPr>
              <a:t>2025 Community Development Grants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33DE9-FC18-E1FB-2675-20D9FBCB7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DCC Sans" pitchFamily="2" charset="0"/>
              </a:rPr>
              <a:t>Created by</a:t>
            </a:r>
            <a:br>
              <a:rPr lang="en-US" dirty="0">
                <a:latin typeface="SDCC Sans" pitchFamily="2" charset="0"/>
              </a:rPr>
            </a:br>
            <a:r>
              <a:rPr lang="en-US" dirty="0">
                <a:latin typeface="SDCC Sans" pitchFamily="2" charset="0"/>
              </a:rPr>
              <a:t>Grants Admin Team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7371B-86FF-CF4D-6BCE-AD0FE91F86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DCC Sans" pitchFamily="2" charset="0"/>
              </a:rPr>
              <a:t>Presented by</a:t>
            </a:r>
            <a:br>
              <a:rPr lang="en-US" dirty="0">
                <a:latin typeface="SDCC Sans" pitchFamily="2" charset="0"/>
              </a:rPr>
            </a:br>
            <a:r>
              <a:rPr lang="en-US" dirty="0">
                <a:latin typeface="SDCC Sans" pitchFamily="2" charset="0"/>
              </a:rPr>
              <a:t>Fionnuala Keane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1CC73E-20C9-2029-3F14-55629BD99A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en-GB" dirty="0"/>
              <a:t>Feb 2026</a:t>
            </a:r>
          </a:p>
        </p:txBody>
      </p:sp>
    </p:spTree>
    <p:extLst>
      <p:ext uri="{BB962C8B-B14F-4D97-AF65-F5344CB8AC3E}">
        <p14:creationId xmlns:p14="http://schemas.microsoft.com/office/powerpoint/2010/main" val="193055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C4B7F-A0B7-B09E-618E-77FD8165E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63E27-0F46-25B7-FA9F-2A2D2F21A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DCC Sans" pitchFamily="2" charset="0"/>
              </a:rPr>
              <a:t>Group Classification 2025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4A133-2380-1E8F-F1B1-E73B331FE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446574"/>
            <a:ext cx="11136146" cy="614274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1B360D-60B2-112E-B089-9361A841C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6" y="1446575"/>
            <a:ext cx="11928648" cy="493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44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F6914-193C-169C-B3AE-86145B590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0" y="1438302"/>
            <a:ext cx="9335946" cy="4078930"/>
          </a:xfrm>
        </p:spPr>
        <p:txBody>
          <a:bodyPr>
            <a:normAutofit/>
          </a:bodyPr>
          <a:lstStyle/>
          <a:p>
            <a:pPr algn="l"/>
            <a:r>
              <a:rPr lang="en-GB" sz="3600" dirty="0">
                <a:latin typeface="SDCC Sans" pitchFamily="2" charset="0"/>
              </a:rPr>
              <a:t>Of the groups that applied for a grant in 2025, 28 of these groups had applied for funding in 2024.</a:t>
            </a:r>
            <a:endParaRPr lang="en-IE" sz="3600" b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510C4-57BA-AD6C-3F50-F11FC4F8AC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470" y="548680"/>
            <a:ext cx="3575306" cy="792088"/>
          </a:xfrm>
        </p:spPr>
        <p:txBody>
          <a:bodyPr>
            <a:normAutofit/>
          </a:bodyPr>
          <a:lstStyle/>
          <a:p>
            <a:r>
              <a:rPr lang="en-GB" sz="1800" b="1" dirty="0">
                <a:latin typeface="SDCC Sans" pitchFamily="2" charset="0"/>
              </a:rPr>
              <a:t>Repeat Applications</a:t>
            </a:r>
            <a:endParaRPr lang="en-IE" sz="1800" b="1" dirty="0">
              <a:latin typeface="SDC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507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C504D-D1C7-7937-FB05-402A7B6F8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7036F-5E59-C7C4-38FA-7E5E43904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0" y="1438302"/>
            <a:ext cx="8759882" cy="4078930"/>
          </a:xfrm>
        </p:spPr>
        <p:txBody>
          <a:bodyPr>
            <a:normAutofit/>
          </a:bodyPr>
          <a:lstStyle/>
          <a:p>
            <a:pPr algn="l"/>
            <a:r>
              <a:rPr lang="en-GB" sz="3600" dirty="0">
                <a:latin typeface="SDCC Sans" pitchFamily="2" charset="0"/>
              </a:rPr>
              <a:t>Of the 72 applications received, 6 of these applications were from new applicants.</a:t>
            </a:r>
            <a:endParaRPr lang="en-IE" sz="3600" b="0" dirty="0">
              <a:latin typeface="SDCC Sans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45B4AA-4053-979C-36BD-E8A39D7079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470" y="548680"/>
            <a:ext cx="3580672" cy="792088"/>
          </a:xfrm>
        </p:spPr>
        <p:txBody>
          <a:bodyPr>
            <a:normAutofit/>
          </a:bodyPr>
          <a:lstStyle/>
          <a:p>
            <a:r>
              <a:rPr lang="en-GB" sz="1800" b="1" dirty="0">
                <a:latin typeface="SDCC Sans" pitchFamily="2" charset="0"/>
              </a:rPr>
              <a:t>New Applications</a:t>
            </a:r>
            <a:endParaRPr lang="en-IE" sz="1800" b="1" dirty="0">
              <a:latin typeface="SDC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547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CC681-AEB2-80BB-D5BD-E7DF7AFA4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191B-A546-18A2-6CCA-5DACAF016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DCC Sans" pitchFamily="2" charset="0"/>
              </a:rPr>
              <a:t>Community Infrastructure Fund (CIF) 2025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583F4-2C32-3190-0CC8-59914DFDB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287" y="1556792"/>
            <a:ext cx="11136146" cy="1368152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>
                <a:latin typeface="SDCC Sans" pitchFamily="2" charset="0"/>
              </a:rPr>
              <a:t>This grant offers community groups including sports clubs the opportunity to apply for funding to assist with the costs of either constructing new Community Facilities or for the modernisation and / or expansion of existing facilities.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>
                <a:latin typeface="SDCC Sans" pitchFamily="2" charset="0"/>
              </a:rPr>
              <a:t>Tallaght Central had 7 of the 12 applications approved amounting to €139,692.00.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>
                <a:latin typeface="SDCC Sans" pitchFamily="2" charset="0"/>
              </a:rPr>
              <a:t>Tallaght South had 3 of the 9 applications approved amounting to €109,000.00.</a:t>
            </a:r>
            <a:endParaRPr lang="en-IE" sz="1900" dirty="0">
              <a:latin typeface="SDCC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D89650-9302-BB20-2EC1-BF7F2DDE4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76" y="2996952"/>
            <a:ext cx="11563448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21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BBA5C-75C8-413C-A1D6-FC45C1ED7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ED6AB-A149-42A8-7A80-37A263810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DCC Sans" pitchFamily="2" charset="0"/>
              </a:rPr>
              <a:t>Management Support Fund (MSF) 2025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A03F1-3826-6B21-9CE1-B3F50559F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556792"/>
            <a:ext cx="11136146" cy="1224136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This grant to facilitates/assists SDCC owned Community Centres with associated costs – running costs, employment costs, training costs and events.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Tallaght Central had 5 centres approved under this fund totalling €83,000.00.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Tallaght South had 5 centres approved under this fund totalling €130,000.00.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dirty="0"/>
          </a:p>
          <a:p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DBD714-2C6D-7513-E11F-B7D7C4B3B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2795278"/>
            <a:ext cx="8653508" cy="390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61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988A62-34D2-BA2F-EDF0-1C9ABC4C5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869104"/>
            <a:ext cx="5499108" cy="1119794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7754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6481D-48D6-7221-150E-1ACDBA2A9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14" y="677684"/>
            <a:ext cx="8791062" cy="5199588"/>
          </a:xfrm>
        </p:spPr>
        <p:txBody>
          <a:bodyPr>
            <a:normAutofit/>
          </a:bodyPr>
          <a:lstStyle/>
          <a:p>
            <a:pPr algn="l"/>
            <a:r>
              <a:rPr lang="en-GB" dirty="0">
                <a:latin typeface="SDCC Sans" pitchFamily="2" charset="0"/>
              </a:rPr>
              <a:t>Tallaght Central, Tallaght South ACM</a:t>
            </a:r>
            <a:br>
              <a:rPr lang="en-GB" dirty="0"/>
            </a:br>
            <a:br>
              <a:rPr lang="en-GB" dirty="0"/>
            </a:br>
            <a:r>
              <a:rPr lang="en-GB" sz="2800" dirty="0">
                <a:latin typeface="SDCC Sans" pitchFamily="2" charset="0"/>
              </a:rPr>
              <a:t>23</a:t>
            </a:r>
            <a:r>
              <a:rPr lang="en-GB" sz="2800" baseline="30000" dirty="0">
                <a:latin typeface="SDCC Sans" pitchFamily="2" charset="0"/>
              </a:rPr>
              <a:t>rd</a:t>
            </a:r>
            <a:r>
              <a:rPr lang="en-GB" sz="2800" dirty="0">
                <a:latin typeface="SDCC Sans" pitchFamily="2" charset="0"/>
              </a:rPr>
              <a:t> February 2026</a:t>
            </a:r>
            <a:endParaRPr lang="en-IE" sz="2800" dirty="0">
              <a:latin typeface="SDCC Sans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4C4BB-3254-517C-DDDC-FE9F778117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SDCC Sans" pitchFamily="2" charset="0"/>
              </a:rPr>
              <a:t>2025 Community Development Grants</a:t>
            </a:r>
          </a:p>
        </p:txBody>
      </p:sp>
    </p:spTree>
    <p:extLst>
      <p:ext uri="{BB962C8B-B14F-4D97-AF65-F5344CB8AC3E}">
        <p14:creationId xmlns:p14="http://schemas.microsoft.com/office/powerpoint/2010/main" val="3635249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BC27C-D989-401E-C8D6-05CFFEE16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831352"/>
            <a:ext cx="4759732" cy="3988784"/>
          </a:xfrm>
        </p:spPr>
        <p:txBody>
          <a:bodyPr/>
          <a:lstStyle/>
          <a:p>
            <a:r>
              <a:rPr lang="en-GB" sz="3600" dirty="0">
                <a:latin typeface="SDCC Sans" pitchFamily="2" charset="0"/>
              </a:rPr>
              <a:t>The Community Grants Programme is run on an annual basis and offers a range of funding and supports to community groups throughout the county.</a:t>
            </a:r>
            <a:br>
              <a:rPr lang="en-GB" sz="3600" dirty="0">
                <a:solidFill>
                  <a:srgbClr val="002060"/>
                </a:solidFill>
                <a:latin typeface="SDCC Sans" pitchFamily="2" charset="0"/>
              </a:rPr>
            </a:br>
            <a:endParaRPr lang="en-IE" sz="3600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8C102C8-F361-4480-A024-7D1269B492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429" r="17429"/>
          <a:stretch>
            <a:fillRect/>
          </a:stretch>
        </p:blipFill>
        <p:spPr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53285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4F72A-925C-CF87-4248-79397A6BF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37CE-E1AB-F3D3-D178-E6FF70FC6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831287"/>
            <a:ext cx="4759732" cy="3988912"/>
          </a:xfrm>
        </p:spPr>
        <p:txBody>
          <a:bodyPr/>
          <a:lstStyle/>
          <a:p>
            <a:r>
              <a:rPr lang="en-US" sz="3600" dirty="0">
                <a:latin typeface="SDCC Sans" pitchFamily="2" charset="0"/>
              </a:rPr>
              <a:t>The </a:t>
            </a:r>
            <a:r>
              <a:rPr lang="en-US" sz="3600" dirty="0" err="1">
                <a:latin typeface="SDCC Sans" pitchFamily="2" charset="0"/>
              </a:rPr>
              <a:t>programme</a:t>
            </a:r>
            <a:r>
              <a:rPr lang="en-US" sz="3600" dirty="0">
                <a:latin typeface="SDCC Sans" pitchFamily="2" charset="0"/>
              </a:rPr>
              <a:t> is aimed at providing financial assistance to Community and Voluntary Groups who are responding to locally identified needs within their communities. </a:t>
            </a:r>
            <a:endParaRPr lang="en-IE" sz="36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137EBA7-7B18-D0CD-BEC8-60F7A280E8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368" r="17368"/>
          <a:stretch>
            <a:fillRect/>
          </a:stretch>
        </p:blipFill>
        <p:spPr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1549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5DB89-D2FF-1CCC-36EC-2F3175029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DCC Sans" pitchFamily="2" charset="0"/>
              </a:rPr>
              <a:t>Details on 2025 Application Figures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D32EC-8DA2-F5C3-8D99-2E9840735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484784"/>
            <a:ext cx="11064138" cy="1296144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SDCC Sans" pitchFamily="2" charset="0"/>
              </a:rPr>
              <a:t>72 applications in total received for this LEA, 32 of these from the Tallaght Central area and 40 from the Tallaght South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SDCC Sans" pitchFamily="2" charset="0"/>
              </a:rPr>
              <a:t>Of the €185,000.00 (rounded figure), the applications from Tallaght Central totalled €80,649.99.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SDCC Sans" pitchFamily="2" charset="0"/>
              </a:rPr>
              <a:t>Of the €185,000.00 (rounded figure) the applications from Tallaght South totalled €104,470.00. </a:t>
            </a:r>
            <a:endParaRPr lang="en-IE" sz="1500" dirty="0">
              <a:latin typeface="SDCC Sans" pitchFamily="2" charset="0"/>
            </a:endParaRPr>
          </a:p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564744-C7B3-28B5-03E5-6A7CFB9AC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6" y="2780927"/>
            <a:ext cx="8856984" cy="397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82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1A403-BD83-4CF9-E249-F7991A2F5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60065-432E-11E0-FC52-9B95E9A8D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422" y="620688"/>
            <a:ext cx="11280163" cy="856798"/>
          </a:xfrm>
        </p:spPr>
        <p:txBody>
          <a:bodyPr>
            <a:noAutofit/>
          </a:bodyPr>
          <a:lstStyle/>
          <a:p>
            <a:r>
              <a:rPr lang="en-GB" sz="3200" dirty="0">
                <a:latin typeface="SDCC Sans" pitchFamily="2" charset="0"/>
              </a:rPr>
              <a:t>Breakdown of Funding Categories Applied For in 2025</a:t>
            </a:r>
            <a:endParaRPr lang="en-IE" sz="3200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A96DE-83C9-C6CC-F020-55D3A5FE3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422" y="1628800"/>
            <a:ext cx="11064138" cy="64807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SDCC Sans" pitchFamily="2" charset="0"/>
              </a:rPr>
              <a:t>This shows the number of applications and monetary value breakdown that came in under each category of community development grant.</a:t>
            </a:r>
            <a:endParaRPr lang="en-IE" sz="1500" dirty="0">
              <a:latin typeface="SDCC Sans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75E66A-AE5F-CEBF-C116-E271F83C1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615" y="2288325"/>
            <a:ext cx="9380769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8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CC0DB-F1E3-DEA4-B148-9F5FBFEC5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10560081" cy="856798"/>
          </a:xfrm>
        </p:spPr>
        <p:txBody>
          <a:bodyPr>
            <a:normAutofit/>
          </a:bodyPr>
          <a:lstStyle/>
          <a:p>
            <a:r>
              <a:rPr lang="en-US" dirty="0">
                <a:latin typeface="SDCC Sans" pitchFamily="2" charset="0"/>
              </a:rPr>
              <a:t>Approval and Draw Down Monetary Figures 2025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15B76-AA59-9157-8999-B11CFDCC2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436945"/>
            <a:ext cx="11064138" cy="987563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Tallaght Central were approved for €33,513.00 and the total drawn down was €30,131.15.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Tallaght South were approved for €51,919.20 and the total drawn down was €43,331.98.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Figures in the graphic are rounded. </a:t>
            </a:r>
          </a:p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2732F-4A46-9E1C-3913-78016EAE4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307" y="2564903"/>
            <a:ext cx="9217386" cy="408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02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55F0A-C705-7054-3DE3-C3AB5ABF8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DCC Sans" pitchFamily="2" charset="0"/>
              </a:rPr>
              <a:t>Approval and Draw Down Figures 2025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42D9A-6B24-A4DC-F636-73DE8005E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628799"/>
            <a:ext cx="11136146" cy="1620181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SDCC Sans" pitchFamily="2" charset="0"/>
              </a:rPr>
              <a:t>39 of the 72 applications were approved for this area</a:t>
            </a:r>
            <a:r>
              <a:rPr lang="en-GB" sz="1800">
                <a:latin typeface="SDCC Sans" pitchFamily="2" charset="0"/>
              </a:rPr>
              <a:t>, 18 </a:t>
            </a:r>
            <a:r>
              <a:rPr lang="en-GB" sz="1800" dirty="0">
                <a:latin typeface="SDCC Sans" pitchFamily="2" charset="0"/>
              </a:rPr>
              <a:t>of those in Tallaght Central and 21 in Tallaght South.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SDCC Sans" pitchFamily="2" charset="0"/>
              </a:rPr>
              <a:t>In Tallaght Central, of the 18 awarded grants, 13 were fully drawn down with only 5 being partially drawdown.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SDCC Sans" pitchFamily="2" charset="0"/>
              </a:rPr>
              <a:t>In Tallaght South, of the 21 awarded grants, 17 were fully drawn down with only 3 being partially drawdown and 1 closed with no drawdown.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3DDB85-B84F-1EF5-50D9-08396311A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70" y="3194382"/>
            <a:ext cx="10769059" cy="298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17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A91E6-0F14-5051-9F24-6D0ADDC96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A6AA1-8E59-5C27-E08B-4B892433C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DCC Sans" pitchFamily="2" charset="0"/>
              </a:rPr>
              <a:t>Unsuccessful Applications 2025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2E8F1-AF98-DFAF-C5D2-76C0BD3AD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446574"/>
            <a:ext cx="11136146" cy="104632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SDCC Sans" pitchFamily="2" charset="0"/>
              </a:rPr>
              <a:t>There were 33 unsuccessful applications in this area with reasons outlined below.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SDCC Sans" pitchFamily="2" charset="0"/>
              </a:rPr>
              <a:t>These along with the 39 approved applications total 72 applications for the area.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3593C1-896C-28AD-540D-D3C640F4C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585" y="2640680"/>
            <a:ext cx="10140830" cy="374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19155"/>
      </p:ext>
    </p:extLst>
  </p:cSld>
  <p:clrMapOvr>
    <a:masterClrMapping/>
  </p:clrMapOvr>
</p:sld>
</file>

<file path=ppt/theme/theme1.xml><?xml version="1.0" encoding="utf-8"?>
<a:theme xmlns:a="http://schemas.openxmlformats.org/drawingml/2006/main" name="SDCC Master">
  <a:themeElements>
    <a:clrScheme name="Custom 2">
      <a:dk1>
        <a:srgbClr val="000000"/>
      </a:dk1>
      <a:lt1>
        <a:srgbClr val="FFFFFF"/>
      </a:lt1>
      <a:dk2>
        <a:srgbClr val="271B5B"/>
      </a:dk2>
      <a:lt2>
        <a:srgbClr val="BFC2C7"/>
      </a:lt2>
      <a:accent1>
        <a:srgbClr val="363A92"/>
      </a:accent1>
      <a:accent2>
        <a:srgbClr val="F26959"/>
      </a:accent2>
      <a:accent3>
        <a:srgbClr val="79D750"/>
      </a:accent3>
      <a:accent4>
        <a:srgbClr val="9D7EB8"/>
      </a:accent4>
      <a:accent5>
        <a:srgbClr val="7DA6D7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9ACE5C-52D2-4E9C-9ACE-3E72FCEE4D40}" vid="{FC377E05-5B4C-4C3A-9DA2-F51C3C2FEF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SDCC PowerPoint Template V2 Draft</Template>
  <TotalTime>1236</TotalTime>
  <Words>521</Words>
  <Application>Microsoft Office PowerPoint</Application>
  <PresentationFormat>Widescreen</PresentationFormat>
  <Paragraphs>56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SDCC Sans</vt:lpstr>
      <vt:lpstr>SDCC Master</vt:lpstr>
      <vt:lpstr>2025 Community Development Grants</vt:lpstr>
      <vt:lpstr>Tallaght Central, Tallaght South ACM  23rd February 2026</vt:lpstr>
      <vt:lpstr>The Community Grants Programme is run on an annual basis and offers a range of funding and supports to community groups throughout the county. </vt:lpstr>
      <vt:lpstr>The programme is aimed at providing financial assistance to Community and Voluntary Groups who are responding to locally identified needs within their communities. </vt:lpstr>
      <vt:lpstr>Details on 2025 Application Figures</vt:lpstr>
      <vt:lpstr>Breakdown of Funding Categories Applied For in 2025</vt:lpstr>
      <vt:lpstr>Approval and Draw Down Monetary Figures 2025</vt:lpstr>
      <vt:lpstr>Approval and Draw Down Figures 2025</vt:lpstr>
      <vt:lpstr>Unsuccessful Applications 2025</vt:lpstr>
      <vt:lpstr>Group Classification 2025</vt:lpstr>
      <vt:lpstr>Of the groups that applied for a grant in 2025, 28 of these groups had applied for funding in 2024.</vt:lpstr>
      <vt:lpstr>Of the 72 applications received, 6 of these applications were from new applicants.</vt:lpstr>
      <vt:lpstr>Community Infrastructure Fund (CIF) 2025</vt:lpstr>
      <vt:lpstr>Management Support Fund (MSF) 2025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Kelly Fitzgerald</dc:creator>
  <cp:lastModifiedBy>Kelly Fitzgerald</cp:lastModifiedBy>
  <cp:revision>27</cp:revision>
  <dcterms:created xsi:type="dcterms:W3CDTF">2026-01-14T12:55:35Z</dcterms:created>
  <dcterms:modified xsi:type="dcterms:W3CDTF">2026-02-23T15:17:05Z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2025-05-09T00:00:00Z</vt:filetime>
  </property>
  <property fmtid="{D5CDD505-2E9C-101B-9397-08002B2CF9AE}" pid="3" name="Creator">
    <vt:lpwstr>Adobe Illustrator 29.4 (Macintosh)</vt:lpwstr>
  </property>
  <property fmtid="{D5CDD505-2E9C-101B-9397-08002B2CF9AE}" pid="4" name="LastSaved">
    <vt:filetime>2025-05-09T00:00:00Z</vt:filetime>
  </property>
  <property fmtid="{D5CDD505-2E9C-101B-9397-08002B2CF9AE}" pid="5" name="Producer">
    <vt:lpwstr>Adobe PDF library 17.00</vt:lpwstr>
  </property>
</Properties>
</file>