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5" r:id="rId3"/>
    <p:sldId id="287" r:id="rId4"/>
    <p:sldId id="288" r:id="rId5"/>
    <p:sldId id="296" r:id="rId6"/>
    <p:sldId id="304" r:id="rId7"/>
    <p:sldId id="297" r:id="rId8"/>
    <p:sldId id="298" r:id="rId9"/>
    <p:sldId id="299" r:id="rId10"/>
    <p:sldId id="300" r:id="rId11"/>
    <p:sldId id="307" r:id="rId12"/>
    <p:sldId id="308" r:id="rId13"/>
    <p:sldId id="302" r:id="rId14"/>
    <p:sldId id="303" r:id="rId15"/>
    <p:sldId id="274" r:id="rId16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A92"/>
    <a:srgbClr val="271B5B"/>
    <a:srgbClr val="52534D"/>
    <a:srgbClr val="C7E634"/>
    <a:srgbClr val="8AD6F7"/>
    <a:srgbClr val="52534C"/>
    <a:srgbClr val="535555"/>
    <a:srgbClr val="FFF689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3" autoAdjust="0"/>
  </p:normalViewPr>
  <p:slideViewPr>
    <p:cSldViewPr>
      <p:cViewPr varScale="1">
        <p:scale>
          <a:sx n="78" d="100"/>
          <a:sy n="78" d="100"/>
        </p:scale>
        <p:origin x="878" y="62"/>
      </p:cViewPr>
      <p:guideLst/>
    </p:cSldViewPr>
  </p:slideViewPr>
  <p:outlineViewPr>
    <p:cViewPr>
      <p:scale>
        <a:sx n="33" d="100"/>
        <a:sy n="33" d="100"/>
      </p:scale>
      <p:origin x="0" y="-528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142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D043B05-BD45-BAC2-AF8A-46459EE3EF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151F24-2E22-8194-42A2-D8B565FD37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23356-5272-4B12-AA3B-CAEB831B1577}" type="datetimeFigureOut">
              <a:rPr lang="en-IE" smtClean="0"/>
              <a:t>23/02/2026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A49EA0-AB6D-16BE-B6C5-C173A85757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7B193D-7830-6ED5-4F43-38E96DF7E10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F034D-674D-4757-968E-39970196A20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7291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91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466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066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457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9582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4426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201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035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729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063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040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085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257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3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777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-editable contact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4263637F-3076-0E97-C826-8AC7A025D2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E: info@sdublincoco.ie</a:t>
            </a:r>
            <a:br>
              <a:rPr lang="en-GB" dirty="0"/>
            </a:br>
            <a:r>
              <a:rPr lang="en-GB" dirty="0"/>
              <a:t>T: 01 4149000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10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-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208"/>
            <a:ext cx="6700594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r">
              <a:defRPr sz="1698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1"/>
            <a:r>
              <a:rPr lang="en-GB" dirty="0"/>
              <a:t>Contact: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E: info@sdublincoco.ie</a:t>
            </a:r>
            <a:br>
              <a:rPr lang="en-GB" dirty="0"/>
            </a:br>
            <a:r>
              <a:rPr lang="en-GB" dirty="0"/>
              <a:t>T: 01 4149000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421483C-EE89-1843-5326-8390D4EAF8D2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1621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Blue and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139F142-BF45-C464-ADCF-FAB928B1A7DC}"/>
              </a:ext>
            </a:extLst>
          </p:cNvPr>
          <p:cNvGrpSpPr/>
          <p:nvPr userDrawn="1"/>
        </p:nvGrpSpPr>
        <p:grpSpPr>
          <a:xfrm flipH="1" flipV="1">
            <a:off x="-1752600" y="-2264867"/>
            <a:ext cx="11676754" cy="11341608"/>
            <a:chOff x="3750647" y="-3589043"/>
            <a:chExt cx="19254481" cy="1870315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5A4C88A-F42F-0ACD-6216-F8F17744AC03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06C1C32-DE94-B853-CA4D-F30811BF0EB7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48BA1A-BB24-4134-639F-401BC91ACA22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8" name="Holder 2">
            <a:extLst>
              <a:ext uri="{FF2B5EF4-FFF2-40B4-BE49-F238E27FC236}">
                <a16:creationId xmlns:a16="http://schemas.microsoft.com/office/drawing/2014/main" id="{068E738F-966F-43B9-728F-5EC0F6B0D6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94514" y="2309208"/>
            <a:ext cx="6700594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AD909019-4856-C466-9E20-562D2B97E4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E: info@sdublincoco.ie</a:t>
            </a:r>
            <a:br>
              <a:rPr lang="en-GB" dirty="0"/>
            </a:br>
            <a:r>
              <a:rPr lang="en-GB" dirty="0"/>
              <a:t>T: 01 4149000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98353F-8262-4727-F52E-A93073D03E18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770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8903897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020529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047913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8759883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am page (no LinkedIn)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8369953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9357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119923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and 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2">
            <a:extLst>
              <a:ext uri="{FF2B5EF4-FFF2-40B4-BE49-F238E27FC236}">
                <a16:creationId xmlns:a16="http://schemas.microsoft.com/office/drawing/2014/main" id="{53A96A89-88E7-336C-E549-9D337CBC60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191929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pic>
        <p:nvPicPr>
          <p:cNvPr id="10" name="Picture 287">
            <a:extLst>
              <a:ext uri="{FF2B5EF4-FFF2-40B4-BE49-F238E27FC236}">
                <a16:creationId xmlns:a16="http://schemas.microsoft.com/office/drawing/2014/main" id="{177899CC-70D7-C7F1-E56D-52625DF0E9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23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119921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8903897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861586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168082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119923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55197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0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Blue and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139F142-BF45-C464-ADCF-FAB928B1A7DC}"/>
              </a:ext>
            </a:extLst>
          </p:cNvPr>
          <p:cNvGrpSpPr/>
          <p:nvPr userDrawn="1"/>
        </p:nvGrpSpPr>
        <p:grpSpPr>
          <a:xfrm flipH="1" flipV="1">
            <a:off x="-1752600" y="-2264867"/>
            <a:ext cx="11676754" cy="11341608"/>
            <a:chOff x="3750647" y="-3589043"/>
            <a:chExt cx="19254481" cy="1870315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5A4C88A-F42F-0ACD-6216-F8F17744AC03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06C1C32-DE94-B853-CA4D-F30811BF0EB7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48BA1A-BB24-4134-639F-401BC91ACA22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2341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701" r:id="rId3"/>
    <p:sldLayoutId id="2147483678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97" r:id="rId10"/>
    <p:sldLayoutId id="2147483706" r:id="rId11"/>
    <p:sldLayoutId id="2147483699" r:id="rId12"/>
    <p:sldLayoutId id="2147483703" r:id="rId13"/>
    <p:sldLayoutId id="2147483686" r:id="rId14"/>
    <p:sldLayoutId id="2147483680" r:id="rId15"/>
    <p:sldLayoutId id="2147483687" r:id="rId16"/>
    <p:sldLayoutId id="2147483688" r:id="rId17"/>
    <p:sldLayoutId id="2147483689" r:id="rId18"/>
    <p:sldLayoutId id="2147483700" r:id="rId19"/>
    <p:sldLayoutId id="2147483690" r:id="rId20"/>
    <p:sldLayoutId id="2147483704" r:id="rId21"/>
    <p:sldLayoutId id="2147483691" r:id="rId22"/>
    <p:sldLayoutId id="2147483692" r:id="rId23"/>
    <p:sldLayoutId id="2147483693" r:id="rId24"/>
    <p:sldLayoutId id="2147483694" r:id="rId25"/>
    <p:sldLayoutId id="2147483695" r:id="rId26"/>
    <p:sldLayoutId id="2147483696" r:id="rId27"/>
    <p:sldLayoutId id="2147483705" r:id="rId28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609" y="1656208"/>
            <a:ext cx="6700065" cy="3545586"/>
          </a:xfrm>
        </p:spPr>
        <p:txBody>
          <a:bodyPr/>
          <a:lstStyle/>
          <a:p>
            <a:r>
              <a:rPr lang="en-US" sz="7200" dirty="0">
                <a:latin typeface="SDCC Sans" pitchFamily="2" charset="0"/>
              </a:rPr>
              <a:t>2025 Community Development Grants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DCC Sans" pitchFamily="2" charset="0"/>
              </a:rPr>
              <a:t>Created by</a:t>
            </a:r>
            <a:br>
              <a:rPr lang="en-US" dirty="0">
                <a:latin typeface="SDCC Sans" pitchFamily="2" charset="0"/>
              </a:rPr>
            </a:br>
            <a:r>
              <a:rPr lang="en-US" dirty="0">
                <a:latin typeface="SDCC Sans" pitchFamily="2" charset="0"/>
              </a:rPr>
              <a:t>Grants Admin Team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DCC Sans" pitchFamily="2" charset="0"/>
              </a:rPr>
              <a:t>Presented by</a:t>
            </a:r>
            <a:br>
              <a:rPr lang="en-US" dirty="0">
                <a:latin typeface="SDCC Sans" pitchFamily="2" charset="0"/>
              </a:rPr>
            </a:br>
            <a:r>
              <a:rPr lang="en-US" dirty="0">
                <a:latin typeface="SDCC Sans" pitchFamily="2" charset="0"/>
              </a:rPr>
              <a:t>Fionnuala Keane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Feb 2026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C4B7F-A0B7-B09E-618E-77FD8165E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63E27-0F46-25B7-FA9F-2A2D2F21A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DCC Sans" pitchFamily="2" charset="0"/>
              </a:rPr>
              <a:t>Group Classification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D4A133-2380-1E8F-F1B1-E73B331FE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446574"/>
            <a:ext cx="11136146" cy="614274"/>
          </a:xfrm>
        </p:spPr>
        <p:txBody>
          <a:bodyPr/>
          <a:lstStyle/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1B360D-60B2-112E-B089-9361A841C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76" y="1446575"/>
            <a:ext cx="11928648" cy="493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44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F6914-193C-169C-B3AE-86145B590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0" y="1438302"/>
            <a:ext cx="9335946" cy="4078930"/>
          </a:xfrm>
        </p:spPr>
        <p:txBody>
          <a:bodyPr>
            <a:normAutofit/>
          </a:bodyPr>
          <a:lstStyle/>
          <a:p>
            <a:pPr algn="l"/>
            <a:r>
              <a:rPr lang="en-GB" sz="3600" dirty="0">
                <a:latin typeface="SDCC Sans" pitchFamily="2" charset="0"/>
              </a:rPr>
              <a:t>Of the groups that applied for a grant in 2025, 28 of these groups had applied for funding in 2024.</a:t>
            </a:r>
            <a:endParaRPr lang="en-IE" sz="3600" b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9510C4-57BA-AD6C-3F50-F11FC4F8AC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470" y="548680"/>
            <a:ext cx="3575306" cy="792088"/>
          </a:xfrm>
        </p:spPr>
        <p:txBody>
          <a:bodyPr>
            <a:normAutofit/>
          </a:bodyPr>
          <a:lstStyle/>
          <a:p>
            <a:r>
              <a:rPr lang="en-GB" sz="1800" b="1" dirty="0">
                <a:latin typeface="SDCC Sans" pitchFamily="2" charset="0"/>
              </a:rPr>
              <a:t>Repeat Applications</a:t>
            </a:r>
            <a:endParaRPr lang="en-IE" sz="1800" b="1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507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C504D-D1C7-7937-FB05-402A7B6F8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7036F-5E59-C7C4-38FA-7E5E43904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0" y="1438302"/>
            <a:ext cx="8759882" cy="4078930"/>
          </a:xfrm>
        </p:spPr>
        <p:txBody>
          <a:bodyPr>
            <a:normAutofit/>
          </a:bodyPr>
          <a:lstStyle/>
          <a:p>
            <a:pPr algn="l"/>
            <a:r>
              <a:rPr lang="en-GB" sz="3600" dirty="0">
                <a:latin typeface="SDCC Sans" pitchFamily="2" charset="0"/>
              </a:rPr>
              <a:t>Of the 72 applications received, 6 of these applications were from new applicants.</a:t>
            </a:r>
            <a:endParaRPr lang="en-IE" sz="3600" b="0" dirty="0">
              <a:latin typeface="SDCC Sans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45B4AA-4053-979C-36BD-E8A39D7079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470" y="548680"/>
            <a:ext cx="3580672" cy="792088"/>
          </a:xfrm>
        </p:spPr>
        <p:txBody>
          <a:bodyPr>
            <a:normAutofit/>
          </a:bodyPr>
          <a:lstStyle/>
          <a:p>
            <a:r>
              <a:rPr lang="en-GB" sz="1800" b="1" dirty="0">
                <a:latin typeface="SDCC Sans" pitchFamily="2" charset="0"/>
              </a:rPr>
              <a:t>New Applications</a:t>
            </a:r>
            <a:endParaRPr lang="en-IE" sz="1800" b="1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547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CC681-AEB2-80BB-D5BD-E7DF7AFA4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5191B-A546-18A2-6CCA-5DACAF016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DCC Sans" pitchFamily="2" charset="0"/>
              </a:rPr>
              <a:t>Community Infrastructure Fund (CIF)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8583F4-2C32-3190-0CC8-59914DFDB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287" y="1556792"/>
            <a:ext cx="11136146" cy="1368152"/>
          </a:xfrm>
        </p:spPr>
        <p:txBody>
          <a:bodyPr>
            <a:normAutofit fontScale="77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>
                <a:latin typeface="SDCC Sans" pitchFamily="2" charset="0"/>
              </a:rPr>
              <a:t>This grant offers community groups including sports clubs the opportunity to apply for funding to assist with the costs of either constructing new Community Facilities or for the modernisation and / or expansion of existing facilities.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>
                <a:latin typeface="SDCC Sans" pitchFamily="2" charset="0"/>
              </a:rPr>
              <a:t>Tallaght Central had 7 of the 12 applications approved amounting to €139,692.00.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>
                <a:latin typeface="SDCC Sans" pitchFamily="2" charset="0"/>
              </a:rPr>
              <a:t>Tallaght South had 3 of the 9 applications approved amounting to €109,000.00.</a:t>
            </a:r>
            <a:endParaRPr lang="en-IE" sz="1900" dirty="0">
              <a:latin typeface="SDCC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D89650-9302-BB20-2EC1-BF7F2DDE4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276" y="2996952"/>
            <a:ext cx="11563448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221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BBA5C-75C8-413C-A1D6-FC45C1ED7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ED6AB-A149-42A8-7A80-37A263810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DCC Sans" pitchFamily="2" charset="0"/>
              </a:rPr>
              <a:t>Management Support Fund (MSF)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CA03F1-3826-6B21-9CE1-B3F50559F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556792"/>
            <a:ext cx="11136146" cy="1224136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This grant to facilitates/assists SDCC owned Community Centres with associated costs – running costs, employment costs, training costs and events.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Tallaght Central had 5 centres approved under this fund totalling €83,000.00.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Tallaght South had 5 centres approved under this fund totalling €130,000.00.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dirty="0"/>
          </a:p>
          <a:p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DBD714-2C6D-7513-E11F-B7D7C4B3B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04" y="2795278"/>
            <a:ext cx="8653508" cy="390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61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6481D-48D6-7221-150E-1ACDBA2A9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314" y="677684"/>
            <a:ext cx="8791062" cy="5199588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latin typeface="SDCC Sans" pitchFamily="2" charset="0"/>
              </a:rPr>
              <a:t>Tallaght Central, Tallaght South ACM</a:t>
            </a:r>
            <a:br>
              <a:rPr lang="en-GB" dirty="0"/>
            </a:br>
            <a:br>
              <a:rPr lang="en-GB" dirty="0"/>
            </a:br>
            <a:r>
              <a:rPr lang="en-GB" sz="2800" dirty="0">
                <a:latin typeface="SDCC Sans" pitchFamily="2" charset="0"/>
              </a:rPr>
              <a:t>23</a:t>
            </a:r>
            <a:r>
              <a:rPr lang="en-GB" sz="2800" baseline="30000" dirty="0">
                <a:latin typeface="SDCC Sans" pitchFamily="2" charset="0"/>
              </a:rPr>
              <a:t>rd</a:t>
            </a:r>
            <a:r>
              <a:rPr lang="en-GB" sz="2800" dirty="0">
                <a:latin typeface="SDCC Sans" pitchFamily="2" charset="0"/>
              </a:rPr>
              <a:t> February 2026</a:t>
            </a:r>
            <a:endParaRPr lang="en-IE" sz="2800" dirty="0">
              <a:latin typeface="SDCC Sans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4C4BB-3254-517C-DDDC-FE9F778117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SDCC Sans" pitchFamily="2" charset="0"/>
              </a:rPr>
              <a:t>2025 Community Development Grants</a:t>
            </a:r>
          </a:p>
        </p:txBody>
      </p:sp>
    </p:spTree>
    <p:extLst>
      <p:ext uri="{BB962C8B-B14F-4D97-AF65-F5344CB8AC3E}">
        <p14:creationId xmlns:p14="http://schemas.microsoft.com/office/powerpoint/2010/main" val="3635249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BC27C-D989-401E-C8D6-05CFFEE162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376" y="1831352"/>
            <a:ext cx="4759732" cy="3988784"/>
          </a:xfrm>
        </p:spPr>
        <p:txBody>
          <a:bodyPr/>
          <a:lstStyle/>
          <a:p>
            <a:r>
              <a:rPr lang="en-GB" sz="3600" dirty="0">
                <a:latin typeface="SDCC Sans" pitchFamily="2" charset="0"/>
              </a:rPr>
              <a:t>The Community Grants Programme is run on an annual basis and offers a range of funding and supports to community groups throughout the county.</a:t>
            </a:r>
            <a:br>
              <a:rPr lang="en-GB" sz="3600" dirty="0">
                <a:solidFill>
                  <a:srgbClr val="002060"/>
                </a:solidFill>
                <a:latin typeface="SDCC Sans" pitchFamily="2" charset="0"/>
              </a:rPr>
            </a:br>
            <a:endParaRPr lang="en-IE" sz="3600" dirty="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8C102C8-F361-4480-A024-7D1269B4921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7429" r="17429"/>
          <a:stretch>
            <a:fillRect/>
          </a:stretch>
        </p:blipFill>
        <p:spPr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53285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4F72A-925C-CF87-4248-79397A6BF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D37CE-E1AB-F3D3-D178-E6FF70FC6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376" y="1831287"/>
            <a:ext cx="4759732" cy="3988912"/>
          </a:xfrm>
        </p:spPr>
        <p:txBody>
          <a:bodyPr/>
          <a:lstStyle/>
          <a:p>
            <a:r>
              <a:rPr lang="en-US" sz="3600" dirty="0">
                <a:latin typeface="SDCC Sans" pitchFamily="2" charset="0"/>
              </a:rPr>
              <a:t>The </a:t>
            </a:r>
            <a:r>
              <a:rPr lang="en-US" sz="3600" dirty="0" err="1">
                <a:latin typeface="SDCC Sans" pitchFamily="2" charset="0"/>
              </a:rPr>
              <a:t>programme</a:t>
            </a:r>
            <a:r>
              <a:rPr lang="en-US" sz="3600" dirty="0">
                <a:latin typeface="SDCC Sans" pitchFamily="2" charset="0"/>
              </a:rPr>
              <a:t> is aimed at providing financial assistance to Community and Voluntary Groups who are responding to locally identified needs within their communities. </a:t>
            </a:r>
            <a:endParaRPr lang="en-IE" sz="3600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0137EBA7-7B18-D0CD-BEC8-60F7A280E8A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7368" r="17368"/>
          <a:stretch>
            <a:fillRect/>
          </a:stretch>
        </p:blipFill>
        <p:spPr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21549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5DB89-D2FF-1CCC-36EC-2F3175029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SDCC Sans" pitchFamily="2" charset="0"/>
              </a:rPr>
              <a:t>Details on 2025 Application Figures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6D32EC-8DA2-F5C3-8D99-2E9840735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484784"/>
            <a:ext cx="11064138" cy="1296144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72 applications in total received for this LEA, 32 of these from the Tallaght Central area and 40 from the Tallaght South area.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Of the €185,000.00 (rounded figure), the applications from Tallaght Central totalled €80,649.99.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Of the €185,000.00 (rounded figure) the applications from Tallaght South totalled €104,470.00. </a:t>
            </a:r>
            <a:endParaRPr lang="en-IE" sz="1500" dirty="0">
              <a:latin typeface="SDCC Sans" pitchFamily="2" charset="0"/>
            </a:endParaRPr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564744-C7B3-28B5-03E5-6A7CFB9AC1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496" y="2780927"/>
            <a:ext cx="8856984" cy="397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82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1A403-BD83-4CF9-E249-F7991A2F5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60065-432E-11E0-FC52-9B95E9A8D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422" y="620688"/>
            <a:ext cx="11280163" cy="856798"/>
          </a:xfrm>
        </p:spPr>
        <p:txBody>
          <a:bodyPr>
            <a:noAutofit/>
          </a:bodyPr>
          <a:lstStyle/>
          <a:p>
            <a:r>
              <a:rPr lang="en-GB" sz="3200" dirty="0">
                <a:latin typeface="SDCC Sans" pitchFamily="2" charset="0"/>
              </a:rPr>
              <a:t>Breakdown of Funding Categories Applied For in 2025</a:t>
            </a:r>
            <a:endParaRPr lang="en-IE" sz="3200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A96DE-83C9-C6CC-F020-55D3A5FE3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422" y="1628800"/>
            <a:ext cx="11064138" cy="64807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This shows the number of applications and monetary value breakdown that came in under each category of community development grant.</a:t>
            </a:r>
            <a:endParaRPr lang="en-IE" sz="1500" dirty="0">
              <a:latin typeface="SDCC Sans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75E66A-AE5F-CEBF-C116-E271F83C1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5615" y="2288325"/>
            <a:ext cx="9380769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58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CC0DB-F1E3-DEA4-B148-9F5FBFEC5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10560081" cy="856798"/>
          </a:xfrm>
        </p:spPr>
        <p:txBody>
          <a:bodyPr>
            <a:normAutofit/>
          </a:bodyPr>
          <a:lstStyle/>
          <a:p>
            <a:r>
              <a:rPr lang="en-US" dirty="0">
                <a:latin typeface="SDCC Sans" pitchFamily="2" charset="0"/>
              </a:rPr>
              <a:t>Approval and Draw Down Monetary Figures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D15B76-AA59-9157-8999-B11CFDCC2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436945"/>
            <a:ext cx="11064138" cy="987563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Tallaght Central were approved for €33,513.00 and the total drawn down was €30,131.15.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Tallaght South were approved for €51,919.20 and the total drawn down was €43,331.98.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Figures in the graphic are rounded. </a:t>
            </a:r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72732F-4A46-9E1C-3913-78016EAE4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307" y="2564903"/>
            <a:ext cx="9217386" cy="408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02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55F0A-C705-7054-3DE3-C3AB5ABF8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DCC Sans" pitchFamily="2" charset="0"/>
              </a:rPr>
              <a:t>Approval and Draw Down Figures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C42D9A-6B24-A4DC-F636-73DE8005EB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628799"/>
            <a:ext cx="11136146" cy="1620181"/>
          </a:xfrm>
        </p:spPr>
        <p:txBody>
          <a:bodyPr>
            <a:normAutofit fontScale="850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SDCC Sans" pitchFamily="2" charset="0"/>
              </a:rPr>
              <a:t>39 of the 72 applications were approved for this area</a:t>
            </a:r>
            <a:r>
              <a:rPr lang="en-GB" sz="1800">
                <a:latin typeface="SDCC Sans" pitchFamily="2" charset="0"/>
              </a:rPr>
              <a:t>, 18 </a:t>
            </a:r>
            <a:r>
              <a:rPr lang="en-GB" sz="1800" dirty="0">
                <a:latin typeface="SDCC Sans" pitchFamily="2" charset="0"/>
              </a:rPr>
              <a:t>of those in Tallaght Central and 21 in Tallaght South.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SDCC Sans" pitchFamily="2" charset="0"/>
              </a:rPr>
              <a:t>In Tallaght Central, of the 18 awarded grants, 13 were fully drawn down with only 5 being partially drawdown.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SDCC Sans" pitchFamily="2" charset="0"/>
              </a:rPr>
              <a:t>In Tallaght South, of the 21 awarded grants, 17 were fully drawn down with only 3 being partially drawdown and 1 closed with no drawdown.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3DDB85-B84F-1EF5-50D9-08396311A8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470" y="3194382"/>
            <a:ext cx="10769059" cy="298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17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A91E6-0F14-5051-9F24-6D0ADDC96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A6AA1-8E59-5C27-E08B-4B892433C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DCC Sans" pitchFamily="2" charset="0"/>
              </a:rPr>
              <a:t>Unsuccessful Applications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E2E8F1-AF98-DFAF-C5D2-76C0BD3AD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446574"/>
            <a:ext cx="11136146" cy="104632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There were 33 unsuccessful applications in this area with reasons outlined below.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These along with the 39 approved applications total 72 applications for the area.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3593C1-896C-28AD-540D-D3C640F4C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585" y="2640680"/>
            <a:ext cx="10140830" cy="374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19155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89ACE5C-52D2-4E9C-9ACE-3E72FCEE4D40}" vid="{FC377E05-5B4C-4C3A-9DA2-F51C3C2FEFD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 V2 Draft</Template>
  <TotalTime>1236</TotalTime>
  <Words>521</Words>
  <Application>Microsoft Office PowerPoint</Application>
  <PresentationFormat>Widescreen</PresentationFormat>
  <Paragraphs>56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SDCC Sans</vt:lpstr>
      <vt:lpstr>SDCC Master</vt:lpstr>
      <vt:lpstr>2025 Community Development Grants</vt:lpstr>
      <vt:lpstr>Tallaght Central, Tallaght South ACM  23rd February 2026</vt:lpstr>
      <vt:lpstr>The Community Grants Programme is run on an annual basis and offers a range of funding and supports to community groups throughout the county. </vt:lpstr>
      <vt:lpstr>The programme is aimed at providing financial assistance to Community and Voluntary Groups who are responding to locally identified needs within their communities. </vt:lpstr>
      <vt:lpstr>Details on 2025 Application Figures</vt:lpstr>
      <vt:lpstr>Breakdown of Funding Categories Applied For in 2025</vt:lpstr>
      <vt:lpstr>Approval and Draw Down Monetary Figures 2025</vt:lpstr>
      <vt:lpstr>Approval and Draw Down Figures 2025</vt:lpstr>
      <vt:lpstr>Unsuccessful Applications 2025</vt:lpstr>
      <vt:lpstr>Group Classification 2025</vt:lpstr>
      <vt:lpstr>Of the groups that applied for a grant in 2025, 28 of these groups had applied for funding in 2024.</vt:lpstr>
      <vt:lpstr>Of the 72 applications received, 6 of these applications were from new applicants.</vt:lpstr>
      <vt:lpstr>Community Infrastructure Fund (CIF) 2025</vt:lpstr>
      <vt:lpstr>Management Support Fund (MSF) 2025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Fitzgerald</dc:creator>
  <cp:lastModifiedBy>Kelly Fitzgerald</cp:lastModifiedBy>
  <cp:revision>27</cp:revision>
  <dcterms:created xsi:type="dcterms:W3CDTF">2026-01-14T12:55:35Z</dcterms:created>
  <dcterms:modified xsi:type="dcterms:W3CDTF">2026-02-23T15:17:05Z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