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85" r:id="rId4"/>
    <p:sldId id="284" r:id="rId5"/>
    <p:sldId id="286" r:id="rId6"/>
    <p:sldId id="287" r:id="rId7"/>
    <p:sldId id="288" r:id="rId8"/>
    <p:sldId id="289" r:id="rId9"/>
    <p:sldId id="290" r:id="rId10"/>
    <p:sldId id="265" r:id="rId11"/>
    <p:sldId id="291" r:id="rId12"/>
    <p:sldId id="292" r:id="rId13"/>
    <p:sldId id="274" r:id="rId14"/>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6" autoAdjust="0"/>
  </p:normalViewPr>
  <p:slideViewPr>
    <p:cSldViewPr>
      <p:cViewPr varScale="1">
        <p:scale>
          <a:sx n="103" d="100"/>
          <a:sy n="103" d="100"/>
        </p:scale>
        <p:origin x="912" y="10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2/13/2026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hank You -editable contact">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12">
            <a:extLst>
              <a:ext uri="{FF2B5EF4-FFF2-40B4-BE49-F238E27FC236}">
                <a16:creationId xmlns:a16="http://schemas.microsoft.com/office/drawing/2014/main" id="{4263637F-3076-0E97-C826-8AC7A025D28E}"/>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Tree>
    <p:extLst>
      <p:ext uri="{BB962C8B-B14F-4D97-AF65-F5344CB8AC3E}">
        <p14:creationId xmlns:p14="http://schemas.microsoft.com/office/powerpoint/2010/main" val="284910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rgbClr val="363A92"/>
                </a:solidFill>
                <a:latin typeface="+mj-lt"/>
                <a:cs typeface="Arial" panose="020B0604020202020204" pitchFamily="34" charset="0"/>
              </a:defRPr>
            </a:lvl1pPr>
          </a:lstStyle>
          <a:p>
            <a:r>
              <a:rPr lang="en-IE" dirty="0"/>
              <a:t>Add Thank you</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p:ph type="body" sz="quarter" idx="10" hasCustomPrompt="1"/>
          </p:nvPr>
        </p:nvSpPr>
        <p:spPr>
          <a:xfrm>
            <a:off x="4894515" y="5924219"/>
            <a:ext cx="3188558" cy="646908"/>
          </a:xfrm>
          <a:prstGeom prst="rect">
            <a:avLst/>
          </a:prstGeom>
        </p:spPr>
        <p:txBody>
          <a:bodyPr>
            <a:normAutofit/>
          </a:bodyPr>
          <a:lstStyle>
            <a:lvl1pPr>
              <a:defRPr sz="1600" b="1">
                <a:solidFill>
                  <a:srgbClr val="363A92"/>
                </a:solidFill>
                <a:latin typeface="+mn-lt"/>
                <a:cs typeface="Arial" panose="020B0604020202020204" pitchFamily="34" charset="0"/>
              </a:defRPr>
            </a:lvl1pPr>
            <a:lvl2pPr algn="r">
              <a:defRPr sz="1698" b="1">
                <a:solidFill>
                  <a:schemeClr val="accent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1"/>
            <a:r>
              <a:rPr lang="en-GB" dirty="0"/>
              <a:t>Contact:</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normAutofit/>
          </a:bodyPr>
          <a:lstStyle>
            <a:lvl1pPr>
              <a:defRPr sz="1600" b="0">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3" name="Straight Connector 2">
            <a:extLst>
              <a:ext uri="{FF2B5EF4-FFF2-40B4-BE49-F238E27FC236}">
                <a16:creationId xmlns:a16="http://schemas.microsoft.com/office/drawing/2014/main" id="{D421483C-EE89-1843-5326-8390D4EAF8D2}"/>
              </a:ext>
            </a:extLst>
          </p:cNvPr>
          <p:cNvCxnSpPr>
            <a:cxnSpLocks/>
          </p:cNvCxnSpPr>
          <p:nvPr userDrawn="1"/>
        </p:nvCxnSpPr>
        <p:spPr>
          <a:xfrm>
            <a:off x="354000" y="5645152"/>
            <a:ext cx="1148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621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solidFill>
                  <a:schemeClr val="bg1"/>
                </a:solidFill>
              </a:endParaRPr>
            </a:p>
          </p:txBody>
        </p:sp>
      </p:gr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8" name="Holder 2">
            <a:extLst>
              <a:ext uri="{FF2B5EF4-FFF2-40B4-BE49-F238E27FC236}">
                <a16:creationId xmlns:a16="http://schemas.microsoft.com/office/drawing/2014/main" id="{068E738F-966F-43B9-728F-5EC0F6B0D637}"/>
              </a:ext>
            </a:extLst>
          </p:cNvPr>
          <p:cNvSpPr>
            <a:spLocks noGrp="1"/>
          </p:cNvSpPr>
          <p:nvPr>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10" name="Text Placeholder 12">
            <a:extLst>
              <a:ext uri="{FF2B5EF4-FFF2-40B4-BE49-F238E27FC236}">
                <a16:creationId xmlns:a16="http://schemas.microsoft.com/office/drawing/2014/main" id="{AD909019-4856-C466-9E20-562D2B97E4C1}"/>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cxnSp>
        <p:nvCxnSpPr>
          <p:cNvPr id="11" name="Straight Connector 10">
            <a:extLst>
              <a:ext uri="{FF2B5EF4-FFF2-40B4-BE49-F238E27FC236}">
                <a16:creationId xmlns:a16="http://schemas.microsoft.com/office/drawing/2014/main" id="{A598353F-8262-4727-F52E-A93073D03E18}"/>
              </a:ext>
            </a:extLst>
          </p:cNvPr>
          <p:cNvCxnSpPr>
            <a:cxnSpLocks/>
          </p:cNvCxnSpPr>
          <p:nvPr userDrawn="1"/>
        </p:nvCxnSpPr>
        <p:spPr>
          <a:xfrm>
            <a:off x="354000" y="5645152"/>
            <a:ext cx="1148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70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205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47913"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75988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am page (no LinkedIn)">
    <p:bg>
      <p:bgPr>
        <a:solidFill>
          <a:srgbClr val="E6F5FD"/>
        </a:solidFill>
        <a:effectLst/>
      </p:bgPr>
    </p:bg>
    <p:spTree>
      <p:nvGrpSpPr>
        <p:cNvPr id="1" name=""/>
        <p:cNvGrpSpPr/>
        <p:nvPr/>
      </p:nvGrpSpPr>
      <p:grpSpPr>
        <a:xfrm>
          <a:off x="0" y="0"/>
          <a:ext cx="0" cy="0"/>
          <a:chOff x="0" y="0"/>
          <a:chExt cx="0" cy="0"/>
        </a:xfrm>
      </p:grpSpPr>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36995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311935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and title only">
    <p:bg>
      <p:bgPr>
        <a:solidFill>
          <a:schemeClr val="bg1"/>
        </a:solidFill>
        <a:effectLst/>
      </p:bgPr>
    </p:bg>
    <p:spTree>
      <p:nvGrpSpPr>
        <p:cNvPr id="1" name=""/>
        <p:cNvGrpSpPr/>
        <p:nvPr/>
      </p:nvGrpSpPr>
      <p:grpSpPr>
        <a:xfrm>
          <a:off x="0" y="0"/>
          <a:ext cx="0" cy="0"/>
          <a:chOff x="0" y="0"/>
          <a:chExt cx="0" cy="0"/>
        </a:xfrm>
      </p:grpSpPr>
      <p:sp>
        <p:nvSpPr>
          <p:cNvPr id="6" name="Holder 2">
            <a:extLst>
              <a:ext uri="{FF2B5EF4-FFF2-40B4-BE49-F238E27FC236}">
                <a16:creationId xmlns:a16="http://schemas.microsoft.com/office/drawing/2014/main" id="{53A96A89-88E7-336C-E549-9D337CBC6017}"/>
              </a:ext>
            </a:extLst>
          </p:cNvPr>
          <p:cNvSpPr>
            <a:spLocks noGrp="1"/>
          </p:cNvSpPr>
          <p:nvPr>
            <p:ph type="title" hasCustomPrompt="1"/>
          </p:nvPr>
        </p:nvSpPr>
        <p:spPr>
          <a:xfrm>
            <a:off x="504471" y="471704"/>
            <a:ext cx="91919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pic>
        <p:nvPicPr>
          <p:cNvPr id="10" name="Picture 287">
            <a:extLst>
              <a:ext uri="{FF2B5EF4-FFF2-40B4-BE49-F238E27FC236}">
                <a16:creationId xmlns:a16="http://schemas.microsoft.com/office/drawing/2014/main" id="{177899CC-70D7-C7F1-E56D-52625DF0E9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823323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119921"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61586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9168082"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chart/graph)">
    <p:bg>
      <p:bgPr>
        <a:solidFill>
          <a:schemeClr val="accent1"/>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551971"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7180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solidFill>
                  <a:schemeClr val="bg1"/>
                </a:solidFill>
              </a:endParaRPr>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chemeClr val="bg1"/>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472341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30">
            <a:extLst>
              <a:ext uri="{96DAC541-7B7A-43D3-8B79-37D633B846F1}">
                <asvg:svgBlip xmlns:asvg="http://schemas.microsoft.com/office/drawing/2016/SVG/main" r:embed="rId31"/>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701" r:id="rId3"/>
    <p:sldLayoutId id="2147483678" r:id="rId4"/>
    <p:sldLayoutId id="2147483670" r:id="rId5"/>
    <p:sldLayoutId id="2147483671" r:id="rId6"/>
    <p:sldLayoutId id="2147483672" r:id="rId7"/>
    <p:sldLayoutId id="2147483673" r:id="rId8"/>
    <p:sldLayoutId id="2147483674" r:id="rId9"/>
    <p:sldLayoutId id="2147483697" r:id="rId10"/>
    <p:sldLayoutId id="2147483706" r:id="rId11"/>
    <p:sldLayoutId id="2147483699" r:id="rId12"/>
    <p:sldLayoutId id="2147483703" r:id="rId13"/>
    <p:sldLayoutId id="2147483686" r:id="rId14"/>
    <p:sldLayoutId id="2147483680" r:id="rId15"/>
    <p:sldLayoutId id="2147483687" r:id="rId16"/>
    <p:sldLayoutId id="2147483688" r:id="rId17"/>
    <p:sldLayoutId id="2147483689" r:id="rId18"/>
    <p:sldLayoutId id="2147483700" r:id="rId19"/>
    <p:sldLayoutId id="2147483690" r:id="rId20"/>
    <p:sldLayoutId id="2147483704" r:id="rId21"/>
    <p:sldLayoutId id="2147483691" r:id="rId22"/>
    <p:sldLayoutId id="2147483692" r:id="rId23"/>
    <p:sldLayoutId id="2147483693" r:id="rId24"/>
    <p:sldLayoutId id="2147483694" r:id="rId25"/>
    <p:sldLayoutId id="2147483695" r:id="rId26"/>
    <p:sldLayoutId id="2147483696" r:id="rId27"/>
    <p:sldLayoutId id="2147483705" r:id="rId28"/>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079777" y="1574213"/>
            <a:ext cx="7514898" cy="2659190"/>
          </a:xfrm>
        </p:spPr>
        <p:txBody>
          <a:bodyPr/>
          <a:lstStyle/>
          <a:p>
            <a:r>
              <a:rPr lang="en-IE" sz="5400" b="1" dirty="0"/>
              <a:t>Clondalkin Village </a:t>
            </a:r>
            <a:br>
              <a:rPr lang="en-IE" sz="5400" b="1" dirty="0"/>
            </a:br>
            <a:br>
              <a:rPr lang="en-IE" sz="5400" b="1" dirty="0"/>
            </a:br>
            <a:r>
              <a:rPr lang="en-IE" sz="5400" b="1" dirty="0"/>
              <a:t>Public Toilet </a:t>
            </a:r>
            <a:br>
              <a:rPr lang="en-IE" sz="5400" b="1" dirty="0"/>
            </a:br>
            <a:r>
              <a:rPr lang="en-IE" sz="5400" b="1" dirty="0"/>
              <a:t>Location Assessment</a:t>
            </a:r>
            <a:endParaRPr lang="en-US" sz="5400" dirty="0"/>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David Fennell</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p:txBody>
          <a:bodyPr/>
          <a:lstStyle/>
          <a:p>
            <a:pPr algn="ctr"/>
            <a:r>
              <a:rPr lang="en-GB" dirty="0"/>
              <a:t>February 2026</a:t>
            </a:r>
          </a:p>
        </p:txBody>
      </p:sp>
    </p:spTree>
    <p:extLst>
      <p:ext uri="{BB962C8B-B14F-4D97-AF65-F5344CB8AC3E}">
        <p14:creationId xmlns:p14="http://schemas.microsoft.com/office/powerpoint/2010/main" val="19305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BE382A-3437-5403-D81A-FEBDCA64D721}"/>
              </a:ext>
            </a:extLst>
          </p:cNvPr>
          <p:cNvSpPr>
            <a:spLocks noGrp="1"/>
          </p:cNvSpPr>
          <p:nvPr>
            <p:ph type="body" idx="1"/>
          </p:nvPr>
        </p:nvSpPr>
        <p:spPr>
          <a:xfrm>
            <a:off x="10704512" y="5877272"/>
            <a:ext cx="1368152" cy="792088"/>
          </a:xfrm>
        </p:spPr>
        <p:txBody>
          <a:bodyPr>
            <a:normAutofit/>
          </a:bodyPr>
          <a:lstStyle/>
          <a:p>
            <a:pPr lvl="0"/>
            <a:r>
              <a:rPr lang="en-IE" baseline="30000" dirty="0"/>
              <a:t>1. TIC: Taken in charge</a:t>
            </a:r>
          </a:p>
          <a:p>
            <a:pPr lvl="0"/>
            <a:r>
              <a:rPr lang="en-IE" baseline="30000" dirty="0"/>
              <a:t>2. NTIC: Not taken in charge</a:t>
            </a:r>
          </a:p>
          <a:p>
            <a:endParaRPr lang="en-US" sz="1050" dirty="0"/>
          </a:p>
        </p:txBody>
      </p:sp>
      <p:sp>
        <p:nvSpPr>
          <p:cNvPr id="13" name="Rectangle 1">
            <a:extLst>
              <a:ext uri="{FF2B5EF4-FFF2-40B4-BE49-F238E27FC236}">
                <a16:creationId xmlns:a16="http://schemas.microsoft.com/office/drawing/2014/main" id="{3CEDDDB0-5BFA-92C7-B4C2-2D62E6BA7D2C}"/>
              </a:ext>
            </a:extLst>
          </p:cNvPr>
          <p:cNvSpPr>
            <a:spLocks noGrp="1" noChangeArrowheads="1"/>
          </p:cNvSpPr>
          <p:nvPr>
            <p:ph type="chart" sz="quarter" idx="11"/>
          </p:nvPr>
        </p:nvSpPr>
        <p:spPr bwMode="auto">
          <a:xfrm>
            <a:off x="8051343" y="3624052"/>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sz="1050"/>
          </a:p>
        </p:txBody>
      </p:sp>
      <p:graphicFrame>
        <p:nvGraphicFramePr>
          <p:cNvPr id="14" name="Table 13">
            <a:extLst>
              <a:ext uri="{FF2B5EF4-FFF2-40B4-BE49-F238E27FC236}">
                <a16:creationId xmlns:a16="http://schemas.microsoft.com/office/drawing/2014/main" id="{0C268CCA-09DE-4F76-2DF4-6EFCBA4C918F}"/>
              </a:ext>
            </a:extLst>
          </p:cNvPr>
          <p:cNvGraphicFramePr>
            <a:graphicFrameLocks noGrp="1"/>
          </p:cNvGraphicFramePr>
          <p:nvPr>
            <p:extLst>
              <p:ext uri="{D42A27DB-BD31-4B8C-83A1-F6EECF244321}">
                <p14:modId xmlns:p14="http://schemas.microsoft.com/office/powerpoint/2010/main" val="199480492"/>
              </p:ext>
            </p:extLst>
          </p:nvPr>
        </p:nvGraphicFramePr>
        <p:xfrm>
          <a:off x="407368" y="511197"/>
          <a:ext cx="10153129" cy="6225481"/>
        </p:xfrm>
        <a:graphic>
          <a:graphicData uri="http://schemas.openxmlformats.org/drawingml/2006/table">
            <a:tbl>
              <a:tblPr firstRow="1" firstCol="1" bandRow="1">
                <a:tableStyleId>{5C22544A-7EE6-4342-B048-85BDC9FD1C3A}</a:tableStyleId>
              </a:tblPr>
              <a:tblGrid>
                <a:gridCol w="390022">
                  <a:extLst>
                    <a:ext uri="{9D8B030D-6E8A-4147-A177-3AD203B41FA5}">
                      <a16:colId xmlns:a16="http://schemas.microsoft.com/office/drawing/2014/main" val="2158011873"/>
                    </a:ext>
                  </a:extLst>
                </a:gridCol>
                <a:gridCol w="1382066">
                  <a:extLst>
                    <a:ext uri="{9D8B030D-6E8A-4147-A177-3AD203B41FA5}">
                      <a16:colId xmlns:a16="http://schemas.microsoft.com/office/drawing/2014/main" val="1341870075"/>
                    </a:ext>
                  </a:extLst>
                </a:gridCol>
                <a:gridCol w="1784646">
                  <a:extLst>
                    <a:ext uri="{9D8B030D-6E8A-4147-A177-3AD203B41FA5}">
                      <a16:colId xmlns:a16="http://schemas.microsoft.com/office/drawing/2014/main" val="1699966652"/>
                    </a:ext>
                  </a:extLst>
                </a:gridCol>
                <a:gridCol w="1780215">
                  <a:extLst>
                    <a:ext uri="{9D8B030D-6E8A-4147-A177-3AD203B41FA5}">
                      <a16:colId xmlns:a16="http://schemas.microsoft.com/office/drawing/2014/main" val="2036697271"/>
                    </a:ext>
                  </a:extLst>
                </a:gridCol>
                <a:gridCol w="1035760">
                  <a:extLst>
                    <a:ext uri="{9D8B030D-6E8A-4147-A177-3AD203B41FA5}">
                      <a16:colId xmlns:a16="http://schemas.microsoft.com/office/drawing/2014/main" val="1250467983"/>
                    </a:ext>
                  </a:extLst>
                </a:gridCol>
                <a:gridCol w="1188130">
                  <a:extLst>
                    <a:ext uri="{9D8B030D-6E8A-4147-A177-3AD203B41FA5}">
                      <a16:colId xmlns:a16="http://schemas.microsoft.com/office/drawing/2014/main" val="4245601083"/>
                    </a:ext>
                  </a:extLst>
                </a:gridCol>
                <a:gridCol w="792088">
                  <a:extLst>
                    <a:ext uri="{9D8B030D-6E8A-4147-A177-3AD203B41FA5}">
                      <a16:colId xmlns:a16="http://schemas.microsoft.com/office/drawing/2014/main" val="251607490"/>
                    </a:ext>
                  </a:extLst>
                </a:gridCol>
                <a:gridCol w="1800202">
                  <a:extLst>
                    <a:ext uri="{9D8B030D-6E8A-4147-A177-3AD203B41FA5}">
                      <a16:colId xmlns:a16="http://schemas.microsoft.com/office/drawing/2014/main" val="2706711315"/>
                    </a:ext>
                  </a:extLst>
                </a:gridCol>
              </a:tblGrid>
              <a:tr h="201023">
                <a:tc>
                  <a:txBody>
                    <a:bodyPr/>
                    <a:lstStyle/>
                    <a:p>
                      <a:pPr algn="ctr">
                        <a:lnSpc>
                          <a:spcPct val="107000"/>
                        </a:lnSpc>
                        <a:spcAft>
                          <a:spcPts val="800"/>
                        </a:spcAft>
                        <a:buNone/>
                      </a:pPr>
                      <a:r>
                        <a:rPr lang="en-IE" sz="1100" kern="100">
                          <a:effectLst/>
                        </a:rPr>
                        <a:t>No</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Location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Description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Status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Suitable for consideration</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Nearest Toilet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ASB concerns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Services present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1698276913"/>
                  </a:ext>
                </a:extLst>
              </a:tr>
              <a:tr h="517021">
                <a:tc>
                  <a:txBody>
                    <a:bodyPr/>
                    <a:lstStyle/>
                    <a:p>
                      <a:pPr algn="ctr">
                        <a:lnSpc>
                          <a:spcPct val="107000"/>
                        </a:lnSpc>
                        <a:spcAft>
                          <a:spcPts val="800"/>
                        </a:spcAft>
                        <a:buNone/>
                      </a:pPr>
                      <a:r>
                        <a:rPr lang="en-IE" sz="1100" kern="100">
                          <a:effectLst/>
                        </a:rPr>
                        <a:t>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Ninth Lock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Civic Offices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TIC </a:t>
                      </a:r>
                      <a:r>
                        <a:rPr lang="en-IE" sz="1100" kern="100" baseline="30000">
                          <a:effectLst/>
                        </a:rPr>
                        <a:t>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Yes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Civic Offices</a:t>
                      </a:r>
                    </a:p>
                    <a:p>
                      <a:pPr algn="ctr">
                        <a:lnSpc>
                          <a:spcPct val="107000"/>
                        </a:lnSpc>
                        <a:spcAft>
                          <a:spcPts val="800"/>
                        </a:spcAft>
                        <a:buNone/>
                      </a:pPr>
                      <a:r>
                        <a:rPr lang="en-IE" sz="1100" kern="100" dirty="0">
                          <a:effectLst/>
                        </a:rPr>
                        <a:t>Mill Shopping </a:t>
                      </a:r>
                      <a:r>
                        <a:rPr lang="en-IE" sz="1100" kern="100" dirty="0" err="1">
                          <a:effectLst/>
                        </a:rPr>
                        <a:t>Ctr</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Medium</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Camac Culvert</a:t>
                      </a:r>
                    </a:p>
                    <a:p>
                      <a:pPr algn="ctr">
                        <a:lnSpc>
                          <a:spcPct val="107000"/>
                        </a:lnSpc>
                        <a:spcAft>
                          <a:spcPts val="800"/>
                        </a:spcAft>
                        <a:buNone/>
                      </a:pPr>
                      <a:r>
                        <a:rPr lang="en-IE" sz="1100" kern="100" dirty="0">
                          <a:effectLst/>
                        </a:rPr>
                        <a:t>Water main</a:t>
                      </a:r>
                    </a:p>
                  </a:txBody>
                  <a:tcPr marL="49625" marR="49625" marT="0" marB="0" anchor="ctr"/>
                </a:tc>
                <a:extLst>
                  <a:ext uri="{0D108BD9-81ED-4DB2-BD59-A6C34878D82A}">
                    <a16:rowId xmlns:a16="http://schemas.microsoft.com/office/drawing/2014/main" val="2331822252"/>
                  </a:ext>
                </a:extLst>
              </a:tr>
              <a:tr h="201023">
                <a:tc>
                  <a:txBody>
                    <a:bodyPr/>
                    <a:lstStyle/>
                    <a:p>
                      <a:pPr algn="ctr">
                        <a:lnSpc>
                          <a:spcPct val="107000"/>
                        </a:lnSpc>
                        <a:spcAft>
                          <a:spcPts val="800"/>
                        </a:spcAft>
                        <a:buNone/>
                      </a:pPr>
                      <a:r>
                        <a:rPr lang="en-IE" sz="1100" kern="100">
                          <a:effectLst/>
                        </a:rPr>
                        <a:t>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Nangor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1/2/3 Millview /Brú Chrónáin</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Protected Structures No 137 in Co. Development Plan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tc>
                <a:tc>
                  <a:txBody>
                    <a:bodyPr/>
                    <a:lstStyle/>
                    <a:p>
                      <a:pPr algn="ctr">
                        <a:lnSpc>
                          <a:spcPct val="107000"/>
                        </a:lnSpc>
                        <a:spcAft>
                          <a:spcPts val="800"/>
                        </a:spcAft>
                        <a:buNone/>
                      </a:pPr>
                      <a:r>
                        <a:rPr lang="en-IE" sz="1100" kern="100">
                          <a:effectLst/>
                        </a:rPr>
                        <a:t>No</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Brú Chrónáin Visitor Centre</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429840497"/>
                  </a:ext>
                </a:extLst>
              </a:tr>
              <a:tr h="726375">
                <a:tc>
                  <a:txBody>
                    <a:bodyPr/>
                    <a:lstStyle/>
                    <a:p>
                      <a:pPr algn="ctr">
                        <a:lnSpc>
                          <a:spcPct val="107000"/>
                        </a:lnSpc>
                        <a:spcAft>
                          <a:spcPts val="800"/>
                        </a:spcAft>
                        <a:buNone/>
                      </a:pPr>
                      <a:r>
                        <a:rPr lang="en-IE" sz="1100" kern="100">
                          <a:effectLst/>
                        </a:rPr>
                        <a:t>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Watery/Orchard Lane junction</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Jardines Clinic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Yes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Civic Offices</a:t>
                      </a:r>
                    </a:p>
                    <a:p>
                      <a:pPr algn="ctr">
                        <a:lnSpc>
                          <a:spcPct val="107000"/>
                        </a:lnSpc>
                        <a:spcAft>
                          <a:spcPts val="800"/>
                        </a:spcAft>
                        <a:buNone/>
                      </a:pPr>
                      <a:r>
                        <a:rPr lang="en-IE" sz="1100" kern="100" dirty="0">
                          <a:effectLst/>
                        </a:rPr>
                        <a:t>Mill Shopping </a:t>
                      </a:r>
                      <a:r>
                        <a:rPr lang="en-IE" sz="1100" kern="100" dirty="0" err="1">
                          <a:effectLst/>
                        </a:rPr>
                        <a:t>Ctr</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Medium</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Gas, Water Main</a:t>
                      </a:r>
                    </a:p>
                    <a:p>
                      <a:pPr algn="ctr">
                        <a:lnSpc>
                          <a:spcPct val="107000"/>
                        </a:lnSpc>
                        <a:spcAft>
                          <a:spcPts val="800"/>
                        </a:spcAft>
                        <a:buNone/>
                      </a:pPr>
                      <a:r>
                        <a:rPr lang="en-IE" sz="1100" kern="100" dirty="0">
                          <a:effectLst/>
                        </a:rPr>
                        <a:t>Telecom, ESB</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1856416367"/>
                  </a:ext>
                </a:extLst>
              </a:tr>
              <a:tr h="201023">
                <a:tc>
                  <a:txBody>
                    <a:bodyPr/>
                    <a:lstStyle/>
                    <a:p>
                      <a:pPr algn="ctr">
                        <a:lnSpc>
                          <a:spcPct val="107000"/>
                        </a:lnSpc>
                        <a:spcAft>
                          <a:spcPts val="800"/>
                        </a:spcAft>
                        <a:buNone/>
                      </a:pPr>
                      <a:r>
                        <a:rPr lang="en-IE" sz="1100" kern="100">
                          <a:effectLst/>
                        </a:rPr>
                        <a:t>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Tower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Tower Road car park</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NTIC </a:t>
                      </a:r>
                      <a:r>
                        <a:rPr lang="en-IE" sz="1100" kern="100" baseline="30000">
                          <a:effectLst/>
                        </a:rPr>
                        <a:t>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No</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Brú Chrónáin Visitor Centre</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975887903"/>
                  </a:ext>
                </a:extLst>
              </a:tr>
              <a:tr h="726375">
                <a:tc>
                  <a:txBody>
                    <a:bodyPr/>
                    <a:lstStyle/>
                    <a:p>
                      <a:pPr algn="ctr">
                        <a:lnSpc>
                          <a:spcPct val="107000"/>
                        </a:lnSpc>
                        <a:spcAft>
                          <a:spcPts val="800"/>
                        </a:spcAft>
                        <a:buNone/>
                      </a:pPr>
                      <a:r>
                        <a:rPr lang="en-IE" sz="1100" kern="100">
                          <a:effectLst/>
                        </a:rPr>
                        <a:t>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Tower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Opp Tuthills Car Park exit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Yes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Brú Chrónáin Visitor Centre</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Medium</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Gas, Water Main</a:t>
                      </a:r>
                    </a:p>
                    <a:p>
                      <a:pPr algn="ctr">
                        <a:lnSpc>
                          <a:spcPct val="107000"/>
                        </a:lnSpc>
                        <a:spcAft>
                          <a:spcPts val="800"/>
                        </a:spcAft>
                        <a:buNone/>
                      </a:pPr>
                      <a:r>
                        <a:rPr lang="en-IE" sz="1100" kern="100" dirty="0">
                          <a:effectLst/>
                        </a:rPr>
                        <a:t>Telecom, ESB</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845952686"/>
                  </a:ext>
                </a:extLst>
              </a:tr>
              <a:tr h="201023">
                <a:tc>
                  <a:txBody>
                    <a:bodyPr/>
                    <a:lstStyle/>
                    <a:p>
                      <a:pPr algn="ctr">
                        <a:lnSpc>
                          <a:spcPct val="107000"/>
                        </a:lnSpc>
                        <a:spcAft>
                          <a:spcPts val="800"/>
                        </a:spcAft>
                        <a:buNone/>
                      </a:pPr>
                      <a:r>
                        <a:rPr lang="en-IE" sz="1100" kern="100">
                          <a:effectLst/>
                        </a:rPr>
                        <a:t>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Tower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Tuthills car park</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No</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Brú Chrónáin Visitor Centre</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780181538"/>
                  </a:ext>
                </a:extLst>
              </a:tr>
              <a:tr h="201023">
                <a:tc>
                  <a:txBody>
                    <a:bodyPr/>
                    <a:lstStyle/>
                    <a:p>
                      <a:pPr algn="ctr">
                        <a:lnSpc>
                          <a:spcPct val="107000"/>
                        </a:lnSpc>
                        <a:spcAft>
                          <a:spcPts val="800"/>
                        </a:spcAft>
                        <a:buNone/>
                      </a:pPr>
                      <a:r>
                        <a:rPr lang="en-IE" sz="1100" kern="100">
                          <a:effectLst/>
                        </a:rPr>
                        <a:t>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Main Street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Steering Wheel car park entrance</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No</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Brú Chrónáin Visitor Centre</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1133112212"/>
                  </a:ext>
                </a:extLst>
              </a:tr>
              <a:tr h="517021">
                <a:tc>
                  <a:txBody>
                    <a:bodyPr/>
                    <a:lstStyle/>
                    <a:p>
                      <a:pPr algn="ctr">
                        <a:lnSpc>
                          <a:spcPct val="107000"/>
                        </a:lnSpc>
                        <a:spcAft>
                          <a:spcPts val="800"/>
                        </a:spcAft>
                        <a:buNone/>
                      </a:pPr>
                      <a:r>
                        <a:rPr lang="en-IE" sz="1100" kern="100">
                          <a:effectLst/>
                        </a:rPr>
                        <a:t>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Main Street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Ray Cooke Auctioneers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Yes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Brú Chrónáin Visitor Centre</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High</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Water Main, Telecom, ESB</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2622705277"/>
                  </a:ext>
                </a:extLst>
              </a:tr>
              <a:tr h="726375">
                <a:tc>
                  <a:txBody>
                    <a:bodyPr/>
                    <a:lstStyle/>
                    <a:p>
                      <a:pPr algn="ctr">
                        <a:lnSpc>
                          <a:spcPct val="107000"/>
                        </a:lnSpc>
                        <a:spcAft>
                          <a:spcPts val="800"/>
                        </a:spcAft>
                        <a:buNone/>
                      </a:pPr>
                      <a:r>
                        <a:rPr lang="en-IE" sz="1100" kern="100">
                          <a:effectLst/>
                        </a:rPr>
                        <a:t>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Popes Lane</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Between Paddy Power and the Central Bar</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Yes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Brú Chrónáin Visitor Centre</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High</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Gas, Water Main,</a:t>
                      </a:r>
                    </a:p>
                    <a:p>
                      <a:pPr algn="ctr">
                        <a:lnSpc>
                          <a:spcPct val="107000"/>
                        </a:lnSpc>
                        <a:spcAft>
                          <a:spcPts val="800"/>
                        </a:spcAft>
                        <a:buNone/>
                      </a:pPr>
                      <a:r>
                        <a:rPr lang="en-IE" sz="1100" kern="100" dirty="0">
                          <a:effectLst/>
                        </a:rPr>
                        <a:t>Telecom, ESB</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1212834313"/>
                  </a:ext>
                </a:extLst>
              </a:tr>
              <a:tr h="201023">
                <a:tc>
                  <a:txBody>
                    <a:bodyPr/>
                    <a:lstStyle/>
                    <a:p>
                      <a:pPr algn="ctr">
                        <a:lnSpc>
                          <a:spcPct val="107000"/>
                        </a:lnSpc>
                        <a:spcAft>
                          <a:spcPts val="800"/>
                        </a:spcAft>
                        <a:buNone/>
                      </a:pPr>
                      <a:r>
                        <a:rPr lang="en-IE" sz="1100" kern="100">
                          <a:effectLst/>
                        </a:rPr>
                        <a:t>10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Laurel Park</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Edenvale House opposite The Laurels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No</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Brú Chrónáin Visitor Centre</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4177472821"/>
                  </a:ext>
                </a:extLst>
              </a:tr>
              <a:tr h="726375">
                <a:tc>
                  <a:txBody>
                    <a:bodyPr/>
                    <a:lstStyle/>
                    <a:p>
                      <a:pPr algn="ctr">
                        <a:lnSpc>
                          <a:spcPct val="107000"/>
                        </a:lnSpc>
                        <a:spcAft>
                          <a:spcPts val="800"/>
                        </a:spcAft>
                        <a:buNone/>
                      </a:pPr>
                      <a:r>
                        <a:rPr lang="en-IE" sz="1100" kern="100">
                          <a:effectLst/>
                        </a:rPr>
                        <a:t>11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Main Street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Tower Credit Union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Footpath outside the Credit Union is TIC</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Yes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Brú Chrónáin Visitor Centre</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a:effectLst/>
                        </a:rPr>
                        <a:t>High</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tc>
                  <a:txBody>
                    <a:bodyPr/>
                    <a:lstStyle/>
                    <a:p>
                      <a:pPr algn="ctr">
                        <a:lnSpc>
                          <a:spcPct val="107000"/>
                        </a:lnSpc>
                        <a:spcAft>
                          <a:spcPts val="800"/>
                        </a:spcAft>
                        <a:buNone/>
                      </a:pPr>
                      <a:r>
                        <a:rPr lang="en-IE" sz="1100" kern="100" dirty="0">
                          <a:effectLst/>
                        </a:rPr>
                        <a:t>Gas, Water Main,</a:t>
                      </a:r>
                    </a:p>
                    <a:p>
                      <a:pPr algn="ctr">
                        <a:lnSpc>
                          <a:spcPct val="107000"/>
                        </a:lnSpc>
                        <a:spcAft>
                          <a:spcPts val="800"/>
                        </a:spcAft>
                        <a:buNone/>
                      </a:pPr>
                      <a:r>
                        <a:rPr lang="en-IE" sz="1100" kern="100" dirty="0">
                          <a:effectLst/>
                        </a:rPr>
                        <a:t>Telecom, ESB</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625" marR="49625" marT="0" marB="0" anchor="ctr"/>
                </a:tc>
                <a:extLst>
                  <a:ext uri="{0D108BD9-81ED-4DB2-BD59-A6C34878D82A}">
                    <a16:rowId xmlns:a16="http://schemas.microsoft.com/office/drawing/2014/main" val="4003106472"/>
                  </a:ext>
                </a:extLst>
              </a:tr>
            </a:tbl>
          </a:graphicData>
        </a:graphic>
      </p:graphicFrame>
      <p:sp>
        <p:nvSpPr>
          <p:cNvPr id="15" name="Rectangle 2">
            <a:extLst>
              <a:ext uri="{FF2B5EF4-FFF2-40B4-BE49-F238E27FC236}">
                <a16:creationId xmlns:a16="http://schemas.microsoft.com/office/drawing/2014/main" id="{C74ABE8E-8C83-A408-2D27-49B4E2AADB4F}"/>
              </a:ext>
            </a:extLst>
          </p:cNvPr>
          <p:cNvSpPr>
            <a:spLocks noChangeArrowheads="1"/>
          </p:cNvSpPr>
          <p:nvPr/>
        </p:nvSpPr>
        <p:spPr bwMode="auto">
          <a:xfrm>
            <a:off x="467276" y="26448"/>
            <a:ext cx="14179284"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1600" dirty="0">
                <a:solidFill>
                  <a:srgbClr val="363A92"/>
                </a:solidFill>
                <a:latin typeface="+mn-lt"/>
                <a:ea typeface="+mj-ea"/>
                <a:cs typeface="Arial" panose="020B0604020202020204" pitchFamily="34" charset="0"/>
              </a:rPr>
              <a:t>A description of the 11 locations and the status and suitability of each site is provided in the Table below.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05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2473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515A8-15B9-6559-7ACE-40E5A516CD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5CB41-3547-0B02-522B-532D2B1AC19C}"/>
              </a:ext>
            </a:extLst>
          </p:cNvPr>
          <p:cNvSpPr>
            <a:spLocks noGrp="1"/>
          </p:cNvSpPr>
          <p:nvPr>
            <p:ph type="title"/>
          </p:nvPr>
        </p:nvSpPr>
        <p:spPr>
          <a:xfrm>
            <a:off x="504097" y="333798"/>
            <a:ext cx="7104071" cy="646930"/>
          </a:xfrm>
        </p:spPr>
        <p:txBody>
          <a:bodyPr>
            <a:normAutofit fontScale="90000"/>
          </a:bodyPr>
          <a:lstStyle/>
          <a:p>
            <a:r>
              <a:rPr lang="en-IE" dirty="0"/>
              <a:t>Site Selection Considerations</a:t>
            </a:r>
          </a:p>
        </p:txBody>
      </p:sp>
      <p:sp>
        <p:nvSpPr>
          <p:cNvPr id="3" name="Text Placeholder 2">
            <a:extLst>
              <a:ext uri="{FF2B5EF4-FFF2-40B4-BE49-F238E27FC236}">
                <a16:creationId xmlns:a16="http://schemas.microsoft.com/office/drawing/2014/main" id="{AF892B68-C601-C433-42E6-46E177895774}"/>
              </a:ext>
            </a:extLst>
          </p:cNvPr>
          <p:cNvSpPr>
            <a:spLocks noGrp="1"/>
          </p:cNvSpPr>
          <p:nvPr>
            <p:ph type="body" idx="1"/>
          </p:nvPr>
        </p:nvSpPr>
        <p:spPr>
          <a:xfrm>
            <a:off x="504097" y="1556792"/>
            <a:ext cx="9675791" cy="4320480"/>
          </a:xfrm>
        </p:spPr>
        <p:txBody>
          <a:bodyPr>
            <a:normAutofit/>
          </a:bodyPr>
          <a:lstStyle/>
          <a:p>
            <a:pPr marL="285750" indent="-285750">
              <a:buFont typeface="Arial" panose="020B0604020202020204" pitchFamily="34" charset="0"/>
              <a:buChar char="•"/>
            </a:pPr>
            <a:r>
              <a:rPr lang="en-IE" sz="1800" dirty="0"/>
              <a:t>Will need to comply with planning requirements. </a:t>
            </a:r>
          </a:p>
          <a:p>
            <a:pPr marL="285750" indent="-285750">
              <a:buFont typeface="Arial" panose="020B0604020202020204" pitchFamily="34" charset="0"/>
              <a:buChar char="•"/>
            </a:pPr>
            <a:endParaRPr lang="en-IE" sz="1800" dirty="0"/>
          </a:p>
          <a:p>
            <a:pPr marL="285750" indent="-285750">
              <a:buFont typeface="Arial" panose="020B0604020202020204" pitchFamily="34" charset="0"/>
              <a:buChar char="•"/>
            </a:pPr>
            <a:r>
              <a:rPr lang="en-IE" sz="1800" dirty="0"/>
              <a:t>Will need to be considered in the context of the Clondalkin Local Planning Framework (LPF) which is nearing finalisation.   </a:t>
            </a:r>
          </a:p>
          <a:p>
            <a:pPr marL="285750" indent="-285750">
              <a:buFont typeface="Arial" panose="020B0604020202020204" pitchFamily="34" charset="0"/>
              <a:buChar char="•"/>
            </a:pPr>
            <a:endParaRPr lang="en-IE" sz="1800" dirty="0"/>
          </a:p>
          <a:p>
            <a:pPr marL="285750" indent="-285750">
              <a:buFont typeface="Arial" panose="020B0604020202020204" pitchFamily="34" charset="0"/>
              <a:buChar char="•"/>
            </a:pPr>
            <a:r>
              <a:rPr lang="en-IE" sz="1800" dirty="0"/>
              <a:t>As part of the preparation of Clondalkin LPF, a character appraisal for the village Architectural Conservation Area was prepared to guide development and any proposed location would have to be assessed against guidance set out in the LPF.</a:t>
            </a:r>
          </a:p>
          <a:p>
            <a:pPr marL="285750" indent="-285750">
              <a:buFont typeface="Arial" panose="020B0604020202020204" pitchFamily="34" charset="0"/>
              <a:buChar char="•"/>
            </a:pPr>
            <a:endParaRPr lang="en-IE" sz="1800" dirty="0"/>
          </a:p>
          <a:p>
            <a:pPr marL="285750" indent="-285750">
              <a:buFont typeface="Arial" panose="020B0604020202020204" pitchFamily="34" charset="0"/>
              <a:buChar char="•"/>
            </a:pPr>
            <a:r>
              <a:rPr lang="en-IE" sz="1800" dirty="0"/>
              <a:t>In addition, a budget for a village enhancement scheme as set out in the LPF has been provided and the location would have to be considered in the context of this scheme.</a:t>
            </a:r>
          </a:p>
          <a:p>
            <a:endParaRPr lang="en-IE" dirty="0"/>
          </a:p>
        </p:txBody>
      </p:sp>
    </p:spTree>
    <p:extLst>
      <p:ext uri="{BB962C8B-B14F-4D97-AF65-F5344CB8AC3E}">
        <p14:creationId xmlns:p14="http://schemas.microsoft.com/office/powerpoint/2010/main" val="206720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491D-B614-A43F-CD42-8C527E8DAA64}"/>
              </a:ext>
            </a:extLst>
          </p:cNvPr>
          <p:cNvSpPr>
            <a:spLocks noGrp="1"/>
          </p:cNvSpPr>
          <p:nvPr>
            <p:ph type="title"/>
          </p:nvPr>
        </p:nvSpPr>
        <p:spPr>
          <a:xfrm>
            <a:off x="839416" y="620688"/>
            <a:ext cx="3719321" cy="960181"/>
          </a:xfrm>
        </p:spPr>
        <p:txBody>
          <a:bodyPr/>
          <a:lstStyle/>
          <a:p>
            <a:r>
              <a:rPr lang="en-IE" dirty="0"/>
              <a:t>Next Step</a:t>
            </a:r>
          </a:p>
        </p:txBody>
      </p:sp>
      <p:sp>
        <p:nvSpPr>
          <p:cNvPr id="3" name="Text Placeholder 2">
            <a:extLst>
              <a:ext uri="{FF2B5EF4-FFF2-40B4-BE49-F238E27FC236}">
                <a16:creationId xmlns:a16="http://schemas.microsoft.com/office/drawing/2014/main" id="{B5520E13-EA30-9E7A-0803-5036A73C5E14}"/>
              </a:ext>
            </a:extLst>
          </p:cNvPr>
          <p:cNvSpPr>
            <a:spLocks noGrp="1"/>
          </p:cNvSpPr>
          <p:nvPr>
            <p:ph type="body" idx="1"/>
          </p:nvPr>
        </p:nvSpPr>
        <p:spPr>
          <a:xfrm>
            <a:off x="1055440" y="1916832"/>
            <a:ext cx="9865096" cy="4104456"/>
          </a:xfrm>
        </p:spPr>
        <p:txBody>
          <a:bodyPr/>
          <a:lstStyle/>
          <a:p>
            <a:pPr marL="342900" indent="-342900">
              <a:buFont typeface="Arial" panose="020B0604020202020204" pitchFamily="34" charset="0"/>
              <a:buChar char="•"/>
            </a:pPr>
            <a:endParaRPr lang="en-IE" sz="1800" dirty="0"/>
          </a:p>
          <a:p>
            <a:pPr marL="342900" indent="-342900">
              <a:buFont typeface="Arial" panose="020B0604020202020204" pitchFamily="34" charset="0"/>
              <a:buChar char="•"/>
            </a:pPr>
            <a:r>
              <a:rPr lang="en-IE" sz="1800" dirty="0"/>
              <a:t>To proceed to further assessment, the Elected Members are invited to indicate their preference for the site that they consider appropriate.  </a:t>
            </a:r>
          </a:p>
          <a:p>
            <a:pPr marL="342900" indent="-342900">
              <a:buFont typeface="Arial" panose="020B0604020202020204" pitchFamily="34" charset="0"/>
              <a:buChar char="•"/>
            </a:pPr>
            <a:endParaRPr lang="en-IE" sz="1800" dirty="0"/>
          </a:p>
          <a:p>
            <a:pPr marL="342900" indent="-342900">
              <a:buFont typeface="Arial" panose="020B0604020202020204" pitchFamily="34" charset="0"/>
              <a:buChar char="•"/>
            </a:pPr>
            <a:endParaRPr lang="en-IE" sz="1800" dirty="0"/>
          </a:p>
          <a:p>
            <a:pPr marL="342900" indent="-342900">
              <a:buFont typeface="Arial" panose="020B0604020202020204" pitchFamily="34" charset="0"/>
              <a:buChar char="•"/>
            </a:pPr>
            <a:r>
              <a:rPr lang="en-IE" sz="1800" dirty="0"/>
              <a:t>Once agreement is reached the site will be examined in greater detail and if it complies with LPF requirements the project will be costed to see if it is feasible to provide a toilet facility.  </a:t>
            </a:r>
          </a:p>
          <a:p>
            <a:endParaRPr lang="en-IE" dirty="0"/>
          </a:p>
        </p:txBody>
      </p:sp>
    </p:spTree>
    <p:extLst>
      <p:ext uri="{BB962C8B-B14F-4D97-AF65-F5344CB8AC3E}">
        <p14:creationId xmlns:p14="http://schemas.microsoft.com/office/powerpoint/2010/main" val="396511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A3C8-F04B-90C7-480B-DC16A8EF910E}"/>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DAB417D1-6888-D215-EAA1-36389A87391A}"/>
              </a:ext>
            </a:extLst>
          </p:cNvPr>
          <p:cNvSpPr>
            <a:spLocks noGrp="1"/>
          </p:cNvSpPr>
          <p:nvPr>
            <p:ph type="body" idx="1"/>
          </p:nvPr>
        </p:nvSpPr>
        <p:spPr>
          <a:xfrm>
            <a:off x="515164" y="1324872"/>
            <a:ext cx="10405371" cy="4912440"/>
          </a:xfrm>
        </p:spPr>
        <p:txBody>
          <a:bodyPr>
            <a:noAutofit/>
          </a:bodyPr>
          <a:lstStyle/>
          <a:p>
            <a:r>
              <a:rPr lang="en-IE" sz="1600" dirty="0"/>
              <a:t>This report is being presented following a response to Q12 at the ACM in January 2026. </a:t>
            </a:r>
          </a:p>
          <a:p>
            <a:r>
              <a:rPr lang="en-IE" sz="1600" dirty="0"/>
              <a:t>An examination of the village has been carried out and the findings of the examination are set out in this presentation.</a:t>
            </a:r>
          </a:p>
          <a:p>
            <a:r>
              <a:rPr lang="en-IE" sz="1600" dirty="0"/>
              <a:t> </a:t>
            </a:r>
          </a:p>
          <a:p>
            <a:r>
              <a:rPr lang="en-IE" sz="1600" dirty="0"/>
              <a:t>The criteria used to identify possible locations are:</a:t>
            </a:r>
          </a:p>
          <a:p>
            <a:pPr marL="342900" lvl="0" indent="-342900">
              <a:buFont typeface="+mj-lt"/>
              <a:buAutoNum type="arabicPeriod"/>
            </a:pPr>
            <a:r>
              <a:rPr lang="en-IE" sz="1600" dirty="0"/>
              <a:t>Is the area in charge of South Dublin County Council.</a:t>
            </a:r>
          </a:p>
          <a:p>
            <a:pPr marL="342900" lvl="0" indent="-342900">
              <a:buFont typeface="+mj-lt"/>
              <a:buAutoNum type="arabicPeriod"/>
            </a:pPr>
            <a:r>
              <a:rPr lang="en-IE" sz="1600" dirty="0"/>
              <a:t>Is there sufficient space available to accommodate a single unisex WC.  The area should be minimum 3m x 2.5m.  Additional pedestrian circulation area around the unit would also be required.</a:t>
            </a:r>
          </a:p>
          <a:p>
            <a:pPr marL="342900" lvl="0" indent="-342900">
              <a:buFont typeface="+mj-lt"/>
              <a:buAutoNum type="arabicPeriod"/>
            </a:pPr>
            <a:r>
              <a:rPr lang="en-IE" sz="1600" dirty="0"/>
              <a:t>Are there any constraints with potential site e.g. the presence of Protected Structures in the County Development Plan 2022 – 2028, utility services etc.</a:t>
            </a:r>
          </a:p>
          <a:p>
            <a:r>
              <a:rPr lang="en-IE" sz="1600" dirty="0"/>
              <a:t> </a:t>
            </a:r>
          </a:p>
          <a:p>
            <a:r>
              <a:rPr lang="en-IE" sz="1600" dirty="0"/>
              <a:t>The examination was an above ground assessment only and is subject to further investigation for suitability pending agreement on an appropriate location.  The map below shows the 11 village locations that were considered in the examination.</a:t>
            </a:r>
          </a:p>
          <a:p>
            <a:r>
              <a:rPr lang="en-US" sz="1600" dirty="0"/>
              <a:t>.</a:t>
            </a:r>
          </a:p>
        </p:txBody>
      </p:sp>
    </p:spTree>
    <p:extLst>
      <p:ext uri="{BB962C8B-B14F-4D97-AF65-F5344CB8AC3E}">
        <p14:creationId xmlns:p14="http://schemas.microsoft.com/office/powerpoint/2010/main" val="12884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A01AE-B015-2ABE-5927-ED41A8EC9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0F6E7-D902-EEA8-9CBA-5DA36627ECDE}"/>
              </a:ext>
            </a:extLst>
          </p:cNvPr>
          <p:cNvSpPr>
            <a:spLocks noGrp="1"/>
          </p:cNvSpPr>
          <p:nvPr>
            <p:ph type="title"/>
          </p:nvPr>
        </p:nvSpPr>
        <p:spPr>
          <a:xfrm>
            <a:off x="2783635" y="155295"/>
            <a:ext cx="7200800" cy="648072"/>
          </a:xfrm>
        </p:spPr>
        <p:txBody>
          <a:bodyPr>
            <a:normAutofit/>
          </a:bodyPr>
          <a:lstStyle/>
          <a:p>
            <a:r>
              <a:rPr lang="en-IE" sz="1600" b="1" dirty="0"/>
              <a:t>Locations Assessed</a:t>
            </a:r>
            <a:endParaRPr lang="en-IE" b="1" dirty="0"/>
          </a:p>
        </p:txBody>
      </p:sp>
      <p:pic>
        <p:nvPicPr>
          <p:cNvPr id="7" name="Picture 6">
            <a:extLst>
              <a:ext uri="{FF2B5EF4-FFF2-40B4-BE49-F238E27FC236}">
                <a16:creationId xmlns:a16="http://schemas.microsoft.com/office/drawing/2014/main" id="{DFB515B2-DFE0-AF4E-F9CF-61C1ADAFC196}"/>
              </a:ext>
            </a:extLst>
          </p:cNvPr>
          <p:cNvPicPr>
            <a:picLocks noChangeAspect="1"/>
          </p:cNvPicPr>
          <p:nvPr/>
        </p:nvPicPr>
        <p:blipFill>
          <a:blip r:embed="rId2"/>
          <a:stretch>
            <a:fillRect/>
          </a:stretch>
        </p:blipFill>
        <p:spPr>
          <a:xfrm>
            <a:off x="1691532" y="479331"/>
            <a:ext cx="4116435" cy="6046014"/>
          </a:xfrm>
          <a:prstGeom prst="rect">
            <a:avLst/>
          </a:prstGeom>
        </p:spPr>
      </p:pic>
      <p:graphicFrame>
        <p:nvGraphicFramePr>
          <p:cNvPr id="8" name="Table 7">
            <a:extLst>
              <a:ext uri="{FF2B5EF4-FFF2-40B4-BE49-F238E27FC236}">
                <a16:creationId xmlns:a16="http://schemas.microsoft.com/office/drawing/2014/main" id="{1AB678D4-AF40-023A-811E-606B0F54711B}"/>
              </a:ext>
            </a:extLst>
          </p:cNvPr>
          <p:cNvGraphicFramePr>
            <a:graphicFrameLocks noGrp="1"/>
          </p:cNvGraphicFramePr>
          <p:nvPr>
            <p:extLst>
              <p:ext uri="{D42A27DB-BD31-4B8C-83A1-F6EECF244321}">
                <p14:modId xmlns:p14="http://schemas.microsoft.com/office/powerpoint/2010/main" val="1078925365"/>
              </p:ext>
            </p:extLst>
          </p:nvPr>
        </p:nvGraphicFramePr>
        <p:xfrm>
          <a:off x="7104112" y="874045"/>
          <a:ext cx="3888432" cy="5256585"/>
        </p:xfrm>
        <a:graphic>
          <a:graphicData uri="http://schemas.openxmlformats.org/drawingml/2006/table">
            <a:tbl>
              <a:tblPr firstRow="1" firstCol="1" bandRow="1">
                <a:tableStyleId>{5C22544A-7EE6-4342-B048-85BDC9FD1C3A}</a:tableStyleId>
              </a:tblPr>
              <a:tblGrid>
                <a:gridCol w="641037">
                  <a:extLst>
                    <a:ext uri="{9D8B030D-6E8A-4147-A177-3AD203B41FA5}">
                      <a16:colId xmlns:a16="http://schemas.microsoft.com/office/drawing/2014/main" val="4048665559"/>
                    </a:ext>
                  </a:extLst>
                </a:gridCol>
                <a:gridCol w="1296314">
                  <a:extLst>
                    <a:ext uri="{9D8B030D-6E8A-4147-A177-3AD203B41FA5}">
                      <a16:colId xmlns:a16="http://schemas.microsoft.com/office/drawing/2014/main" val="1014663854"/>
                    </a:ext>
                  </a:extLst>
                </a:gridCol>
                <a:gridCol w="1951081">
                  <a:extLst>
                    <a:ext uri="{9D8B030D-6E8A-4147-A177-3AD203B41FA5}">
                      <a16:colId xmlns:a16="http://schemas.microsoft.com/office/drawing/2014/main" val="1146861446"/>
                    </a:ext>
                  </a:extLst>
                </a:gridCol>
              </a:tblGrid>
              <a:tr h="214231">
                <a:tc>
                  <a:txBody>
                    <a:bodyPr/>
                    <a:lstStyle/>
                    <a:p>
                      <a:pPr algn="ctr">
                        <a:lnSpc>
                          <a:spcPct val="107000"/>
                        </a:lnSpc>
                        <a:spcAft>
                          <a:spcPts val="800"/>
                        </a:spcAft>
                        <a:buNone/>
                      </a:pPr>
                      <a:r>
                        <a:rPr lang="en-IE" sz="1200" kern="100">
                          <a:effectLst/>
                        </a:rPr>
                        <a:t>No</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Location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Description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2422175"/>
                  </a:ext>
                </a:extLst>
              </a:tr>
              <a:tr h="438049">
                <a:tc>
                  <a:txBody>
                    <a:bodyPr/>
                    <a:lstStyle/>
                    <a:p>
                      <a:pPr algn="ctr">
                        <a:lnSpc>
                          <a:spcPct val="107000"/>
                        </a:lnSpc>
                        <a:spcAft>
                          <a:spcPts val="800"/>
                        </a:spcAft>
                        <a:buNone/>
                      </a:pPr>
                      <a:r>
                        <a:rPr lang="en-IE" sz="1200" kern="100">
                          <a:effectLst/>
                        </a:rPr>
                        <a:t>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Ninth Lock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Civic Offices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4822779"/>
                  </a:ext>
                </a:extLst>
              </a:tr>
              <a:tr h="438049">
                <a:tc>
                  <a:txBody>
                    <a:bodyPr/>
                    <a:lstStyle/>
                    <a:p>
                      <a:pPr algn="ctr">
                        <a:lnSpc>
                          <a:spcPct val="107000"/>
                        </a:lnSpc>
                        <a:spcAft>
                          <a:spcPts val="800"/>
                        </a:spcAft>
                        <a:buNone/>
                      </a:pPr>
                      <a:r>
                        <a:rPr lang="en-IE" sz="1200" kern="100">
                          <a:effectLst/>
                        </a:rPr>
                        <a:t>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Nangor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1/2/3 Millview /Brú Chrónáin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1822213"/>
                  </a:ext>
                </a:extLst>
              </a:tr>
              <a:tr h="661866">
                <a:tc>
                  <a:txBody>
                    <a:bodyPr/>
                    <a:lstStyle/>
                    <a:p>
                      <a:pPr algn="ctr">
                        <a:lnSpc>
                          <a:spcPct val="107000"/>
                        </a:lnSpc>
                        <a:spcAft>
                          <a:spcPts val="800"/>
                        </a:spcAft>
                        <a:buNone/>
                      </a:pPr>
                      <a:r>
                        <a:rPr lang="en-IE" sz="1200" kern="100">
                          <a:effectLst/>
                        </a:rPr>
                        <a:t>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Watery/Orchard Lane junction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dirty="0">
                          <a:effectLst/>
                        </a:rPr>
                        <a:t>Jardines Clinic</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5249166"/>
                  </a:ext>
                </a:extLst>
              </a:tr>
              <a:tr h="438049">
                <a:tc>
                  <a:txBody>
                    <a:bodyPr/>
                    <a:lstStyle/>
                    <a:p>
                      <a:pPr algn="ctr">
                        <a:lnSpc>
                          <a:spcPct val="107000"/>
                        </a:lnSpc>
                        <a:spcAft>
                          <a:spcPts val="800"/>
                        </a:spcAft>
                        <a:buNone/>
                      </a:pPr>
                      <a:r>
                        <a:rPr lang="en-IE" sz="1200" kern="100">
                          <a:effectLst/>
                        </a:rPr>
                        <a:t>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Tower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Tower Road car park</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5886376"/>
                  </a:ext>
                </a:extLst>
              </a:tr>
              <a:tr h="438049">
                <a:tc>
                  <a:txBody>
                    <a:bodyPr/>
                    <a:lstStyle/>
                    <a:p>
                      <a:pPr algn="ctr">
                        <a:lnSpc>
                          <a:spcPct val="107000"/>
                        </a:lnSpc>
                        <a:spcAft>
                          <a:spcPts val="800"/>
                        </a:spcAft>
                        <a:buNone/>
                      </a:pPr>
                      <a:r>
                        <a:rPr lang="en-IE" sz="1200" kern="100">
                          <a:effectLst/>
                        </a:rPr>
                        <a:t>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Tower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Opp Tuthills Car Park exit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812911"/>
                  </a:ext>
                </a:extLst>
              </a:tr>
              <a:tr h="214231">
                <a:tc>
                  <a:txBody>
                    <a:bodyPr/>
                    <a:lstStyle/>
                    <a:p>
                      <a:pPr algn="ctr">
                        <a:lnSpc>
                          <a:spcPct val="107000"/>
                        </a:lnSpc>
                        <a:spcAft>
                          <a:spcPts val="800"/>
                        </a:spcAft>
                        <a:buNone/>
                      </a:pPr>
                      <a:r>
                        <a:rPr lang="en-IE" sz="1200" kern="100">
                          <a:effectLst/>
                        </a:rPr>
                        <a:t>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Tower Road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Tuthills car park</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533022"/>
                  </a:ext>
                </a:extLst>
              </a:tr>
              <a:tr h="438049">
                <a:tc>
                  <a:txBody>
                    <a:bodyPr/>
                    <a:lstStyle/>
                    <a:p>
                      <a:pPr algn="ctr">
                        <a:lnSpc>
                          <a:spcPct val="107000"/>
                        </a:lnSpc>
                        <a:spcAft>
                          <a:spcPts val="800"/>
                        </a:spcAft>
                        <a:buNone/>
                      </a:pPr>
                      <a:r>
                        <a:rPr lang="en-IE" sz="1200" kern="100">
                          <a:effectLst/>
                        </a:rPr>
                        <a:t>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Main Street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Steering Wheel car park entrance</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016125"/>
                  </a:ext>
                </a:extLst>
              </a:tr>
              <a:tr h="438049">
                <a:tc>
                  <a:txBody>
                    <a:bodyPr/>
                    <a:lstStyle/>
                    <a:p>
                      <a:pPr algn="ctr">
                        <a:lnSpc>
                          <a:spcPct val="107000"/>
                        </a:lnSpc>
                        <a:spcAft>
                          <a:spcPts val="800"/>
                        </a:spcAft>
                        <a:buNone/>
                      </a:pPr>
                      <a:r>
                        <a:rPr lang="en-IE" sz="1200" kern="100">
                          <a:effectLst/>
                        </a:rPr>
                        <a:t>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Main Street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Ray Cooke Auctioneers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176200"/>
                  </a:ext>
                </a:extLst>
              </a:tr>
              <a:tr h="661866">
                <a:tc>
                  <a:txBody>
                    <a:bodyPr/>
                    <a:lstStyle/>
                    <a:p>
                      <a:pPr algn="ctr">
                        <a:lnSpc>
                          <a:spcPct val="107000"/>
                        </a:lnSpc>
                        <a:spcAft>
                          <a:spcPts val="800"/>
                        </a:spcAft>
                        <a:buNone/>
                      </a:pPr>
                      <a:r>
                        <a:rPr lang="en-IE" sz="1200" kern="100">
                          <a:effectLst/>
                        </a:rPr>
                        <a:t>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Popes Lane</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Between Paddy Power and the Central Bar</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175988"/>
                  </a:ext>
                </a:extLst>
              </a:tr>
              <a:tr h="661866">
                <a:tc>
                  <a:txBody>
                    <a:bodyPr/>
                    <a:lstStyle/>
                    <a:p>
                      <a:pPr algn="ctr">
                        <a:lnSpc>
                          <a:spcPct val="107000"/>
                        </a:lnSpc>
                        <a:spcAft>
                          <a:spcPts val="800"/>
                        </a:spcAft>
                        <a:buNone/>
                      </a:pPr>
                      <a:r>
                        <a:rPr lang="en-IE" sz="1200" kern="100">
                          <a:effectLst/>
                        </a:rPr>
                        <a:t>10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Laurel Park</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dirty="0">
                          <a:effectLst/>
                        </a:rPr>
                        <a:t>Edenvale House opposite The Laurels</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187097"/>
                  </a:ext>
                </a:extLst>
              </a:tr>
              <a:tr h="214231">
                <a:tc>
                  <a:txBody>
                    <a:bodyPr/>
                    <a:lstStyle/>
                    <a:p>
                      <a:pPr algn="ctr">
                        <a:lnSpc>
                          <a:spcPct val="107000"/>
                        </a:lnSpc>
                        <a:spcAft>
                          <a:spcPts val="800"/>
                        </a:spcAft>
                        <a:buNone/>
                      </a:pPr>
                      <a:r>
                        <a:rPr lang="en-IE" sz="1200" kern="100">
                          <a:effectLst/>
                        </a:rPr>
                        <a:t>11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a:effectLst/>
                        </a:rPr>
                        <a:t>Main Street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n-IE" sz="1200" kern="100" dirty="0">
                          <a:effectLst/>
                        </a:rPr>
                        <a:t>Tower Credit Union</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8627285"/>
                  </a:ext>
                </a:extLst>
              </a:tr>
            </a:tbl>
          </a:graphicData>
        </a:graphic>
      </p:graphicFrame>
    </p:spTree>
    <p:extLst>
      <p:ext uri="{BB962C8B-B14F-4D97-AF65-F5344CB8AC3E}">
        <p14:creationId xmlns:p14="http://schemas.microsoft.com/office/powerpoint/2010/main" val="96902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8CF547-D05F-590D-5A1F-2C3E92D141CA}"/>
              </a:ext>
            </a:extLst>
          </p:cNvPr>
          <p:cNvSpPr>
            <a:spLocks noGrp="1"/>
          </p:cNvSpPr>
          <p:nvPr>
            <p:ph type="title"/>
          </p:nvPr>
        </p:nvSpPr>
        <p:spPr>
          <a:xfrm>
            <a:off x="405350" y="188640"/>
            <a:ext cx="9047913" cy="653040"/>
          </a:xfrm>
        </p:spPr>
        <p:txBody>
          <a:bodyPr>
            <a:normAutofit fontScale="90000"/>
          </a:bodyPr>
          <a:lstStyle/>
          <a:p>
            <a:r>
              <a:rPr lang="en-IE" dirty="0"/>
              <a:t>Photographs of the 11 sites are included below.  </a:t>
            </a:r>
            <a:br>
              <a:rPr lang="en-IE" dirty="0"/>
            </a:br>
            <a:endParaRPr lang="en-IE" dirty="0"/>
          </a:p>
        </p:txBody>
      </p:sp>
      <p:pic>
        <p:nvPicPr>
          <p:cNvPr id="2" name="Picture 1">
            <a:extLst>
              <a:ext uri="{FF2B5EF4-FFF2-40B4-BE49-F238E27FC236}">
                <a16:creationId xmlns:a16="http://schemas.microsoft.com/office/drawing/2014/main" id="{3A8B86C2-C2E7-03BC-C746-A1327CE637D8}"/>
              </a:ext>
            </a:extLst>
          </p:cNvPr>
          <p:cNvPicPr>
            <a:picLocks noChangeAspect="1"/>
          </p:cNvPicPr>
          <p:nvPr/>
        </p:nvPicPr>
        <p:blipFill>
          <a:blip r:embed="rId2"/>
          <a:stretch>
            <a:fillRect/>
          </a:stretch>
        </p:blipFill>
        <p:spPr>
          <a:xfrm>
            <a:off x="411470" y="620688"/>
            <a:ext cx="8208912" cy="3024910"/>
          </a:xfrm>
          <a:prstGeom prst="rect">
            <a:avLst/>
          </a:prstGeom>
        </p:spPr>
      </p:pic>
      <p:pic>
        <p:nvPicPr>
          <p:cNvPr id="6" name="Picture 5">
            <a:extLst>
              <a:ext uri="{FF2B5EF4-FFF2-40B4-BE49-F238E27FC236}">
                <a16:creationId xmlns:a16="http://schemas.microsoft.com/office/drawing/2014/main" id="{B7D42F69-F59D-8302-C078-B02AE66678FD}"/>
              </a:ext>
            </a:extLst>
          </p:cNvPr>
          <p:cNvPicPr>
            <a:picLocks noChangeAspect="1"/>
          </p:cNvPicPr>
          <p:nvPr/>
        </p:nvPicPr>
        <p:blipFill>
          <a:blip r:embed="rId3"/>
          <a:stretch>
            <a:fillRect/>
          </a:stretch>
        </p:blipFill>
        <p:spPr>
          <a:xfrm>
            <a:off x="3431704" y="3860894"/>
            <a:ext cx="8243618" cy="2736304"/>
          </a:xfrm>
          <a:prstGeom prst="rect">
            <a:avLst/>
          </a:prstGeom>
        </p:spPr>
      </p:pic>
    </p:spTree>
    <p:extLst>
      <p:ext uri="{BB962C8B-B14F-4D97-AF65-F5344CB8AC3E}">
        <p14:creationId xmlns:p14="http://schemas.microsoft.com/office/powerpoint/2010/main" val="376953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88149C-D775-5A97-DD10-9CADBBCE3BA7}"/>
              </a:ext>
            </a:extLst>
          </p:cNvPr>
          <p:cNvPicPr>
            <a:picLocks noChangeAspect="1"/>
          </p:cNvPicPr>
          <p:nvPr/>
        </p:nvPicPr>
        <p:blipFill>
          <a:blip r:embed="rId2"/>
          <a:stretch>
            <a:fillRect/>
          </a:stretch>
        </p:blipFill>
        <p:spPr>
          <a:xfrm>
            <a:off x="263352" y="116632"/>
            <a:ext cx="8276010" cy="3627287"/>
          </a:xfrm>
          <a:prstGeom prst="rect">
            <a:avLst/>
          </a:prstGeom>
        </p:spPr>
      </p:pic>
      <p:pic>
        <p:nvPicPr>
          <p:cNvPr id="5" name="Picture 4">
            <a:extLst>
              <a:ext uri="{FF2B5EF4-FFF2-40B4-BE49-F238E27FC236}">
                <a16:creationId xmlns:a16="http://schemas.microsoft.com/office/drawing/2014/main" id="{9CE7F8DD-C6F0-614E-6AF5-624977104F96}"/>
              </a:ext>
            </a:extLst>
          </p:cNvPr>
          <p:cNvPicPr>
            <a:picLocks noChangeAspect="1"/>
          </p:cNvPicPr>
          <p:nvPr/>
        </p:nvPicPr>
        <p:blipFill>
          <a:blip r:embed="rId3"/>
          <a:stretch>
            <a:fillRect/>
          </a:stretch>
        </p:blipFill>
        <p:spPr>
          <a:xfrm>
            <a:off x="3143672" y="3789040"/>
            <a:ext cx="7923792" cy="2952328"/>
          </a:xfrm>
          <a:prstGeom prst="rect">
            <a:avLst/>
          </a:prstGeom>
        </p:spPr>
      </p:pic>
    </p:spTree>
    <p:extLst>
      <p:ext uri="{BB962C8B-B14F-4D97-AF65-F5344CB8AC3E}">
        <p14:creationId xmlns:p14="http://schemas.microsoft.com/office/powerpoint/2010/main" val="385439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08587-8A11-6531-3970-918A5C7A1EDD}"/>
              </a:ext>
            </a:extLst>
          </p:cNvPr>
          <p:cNvPicPr>
            <a:picLocks noChangeAspect="1"/>
          </p:cNvPicPr>
          <p:nvPr/>
        </p:nvPicPr>
        <p:blipFill>
          <a:blip r:embed="rId2"/>
          <a:stretch>
            <a:fillRect/>
          </a:stretch>
        </p:blipFill>
        <p:spPr>
          <a:xfrm>
            <a:off x="263352" y="188640"/>
            <a:ext cx="7907818" cy="3398452"/>
          </a:xfrm>
          <a:prstGeom prst="rect">
            <a:avLst/>
          </a:prstGeom>
        </p:spPr>
      </p:pic>
      <p:pic>
        <p:nvPicPr>
          <p:cNvPr id="5" name="Picture 4">
            <a:extLst>
              <a:ext uri="{FF2B5EF4-FFF2-40B4-BE49-F238E27FC236}">
                <a16:creationId xmlns:a16="http://schemas.microsoft.com/office/drawing/2014/main" id="{15D70BA1-D89F-2EEA-6B76-D4FF1658E6A2}"/>
              </a:ext>
            </a:extLst>
          </p:cNvPr>
          <p:cNvPicPr>
            <a:picLocks noChangeAspect="1"/>
          </p:cNvPicPr>
          <p:nvPr/>
        </p:nvPicPr>
        <p:blipFill>
          <a:blip r:embed="rId3"/>
          <a:stretch>
            <a:fillRect/>
          </a:stretch>
        </p:blipFill>
        <p:spPr>
          <a:xfrm>
            <a:off x="4871864" y="3717032"/>
            <a:ext cx="6841518" cy="2952328"/>
          </a:xfrm>
          <a:prstGeom prst="rect">
            <a:avLst/>
          </a:prstGeom>
        </p:spPr>
      </p:pic>
    </p:spTree>
    <p:extLst>
      <p:ext uri="{BB962C8B-B14F-4D97-AF65-F5344CB8AC3E}">
        <p14:creationId xmlns:p14="http://schemas.microsoft.com/office/powerpoint/2010/main" val="362628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E18D7-6567-3A92-70FF-0D6FE7D1DBC5}"/>
              </a:ext>
            </a:extLst>
          </p:cNvPr>
          <p:cNvPicPr>
            <a:picLocks noChangeAspect="1"/>
          </p:cNvPicPr>
          <p:nvPr/>
        </p:nvPicPr>
        <p:blipFill>
          <a:blip r:embed="rId2"/>
          <a:stretch>
            <a:fillRect/>
          </a:stretch>
        </p:blipFill>
        <p:spPr>
          <a:xfrm>
            <a:off x="479376" y="132848"/>
            <a:ext cx="6841518" cy="3332833"/>
          </a:xfrm>
          <a:prstGeom prst="rect">
            <a:avLst/>
          </a:prstGeom>
        </p:spPr>
      </p:pic>
      <p:pic>
        <p:nvPicPr>
          <p:cNvPr id="5" name="Picture 4">
            <a:extLst>
              <a:ext uri="{FF2B5EF4-FFF2-40B4-BE49-F238E27FC236}">
                <a16:creationId xmlns:a16="http://schemas.microsoft.com/office/drawing/2014/main" id="{D9A6A735-2061-F73B-AFEB-C2B16FBC53EF}"/>
              </a:ext>
            </a:extLst>
          </p:cNvPr>
          <p:cNvPicPr>
            <a:picLocks noChangeAspect="1"/>
          </p:cNvPicPr>
          <p:nvPr/>
        </p:nvPicPr>
        <p:blipFill>
          <a:blip r:embed="rId3"/>
          <a:stretch>
            <a:fillRect/>
          </a:stretch>
        </p:blipFill>
        <p:spPr>
          <a:xfrm>
            <a:off x="5519936" y="3556800"/>
            <a:ext cx="5486866" cy="3168352"/>
          </a:xfrm>
          <a:prstGeom prst="rect">
            <a:avLst/>
          </a:prstGeom>
        </p:spPr>
      </p:pic>
    </p:spTree>
    <p:extLst>
      <p:ext uri="{BB962C8B-B14F-4D97-AF65-F5344CB8AC3E}">
        <p14:creationId xmlns:p14="http://schemas.microsoft.com/office/powerpoint/2010/main" val="237130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159E7-0C31-B2F4-8F3C-A957A58DAB5B}"/>
              </a:ext>
            </a:extLst>
          </p:cNvPr>
          <p:cNvPicPr>
            <a:picLocks noChangeAspect="1"/>
          </p:cNvPicPr>
          <p:nvPr/>
        </p:nvPicPr>
        <p:blipFill>
          <a:blip r:embed="rId2"/>
          <a:stretch>
            <a:fillRect/>
          </a:stretch>
        </p:blipFill>
        <p:spPr>
          <a:xfrm>
            <a:off x="767408" y="431816"/>
            <a:ext cx="6408712" cy="2896914"/>
          </a:xfrm>
          <a:prstGeom prst="rect">
            <a:avLst/>
          </a:prstGeom>
        </p:spPr>
      </p:pic>
      <p:pic>
        <p:nvPicPr>
          <p:cNvPr id="5" name="Picture 4">
            <a:extLst>
              <a:ext uri="{FF2B5EF4-FFF2-40B4-BE49-F238E27FC236}">
                <a16:creationId xmlns:a16="http://schemas.microsoft.com/office/drawing/2014/main" id="{9BD7C939-4B68-C59E-C114-C23033CC0D8A}"/>
              </a:ext>
            </a:extLst>
          </p:cNvPr>
          <p:cNvPicPr>
            <a:picLocks noChangeAspect="1"/>
          </p:cNvPicPr>
          <p:nvPr/>
        </p:nvPicPr>
        <p:blipFill>
          <a:blip r:embed="rId3"/>
          <a:stretch>
            <a:fillRect/>
          </a:stretch>
        </p:blipFill>
        <p:spPr>
          <a:xfrm>
            <a:off x="3287688" y="3573016"/>
            <a:ext cx="6768752" cy="3134654"/>
          </a:xfrm>
          <a:prstGeom prst="rect">
            <a:avLst/>
          </a:prstGeom>
        </p:spPr>
      </p:pic>
    </p:spTree>
    <p:extLst>
      <p:ext uri="{BB962C8B-B14F-4D97-AF65-F5344CB8AC3E}">
        <p14:creationId xmlns:p14="http://schemas.microsoft.com/office/powerpoint/2010/main" val="137799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3E5EA2-589B-FB6E-DE46-44BFF2DE2BDB}"/>
              </a:ext>
            </a:extLst>
          </p:cNvPr>
          <p:cNvPicPr>
            <a:picLocks noChangeAspect="1"/>
          </p:cNvPicPr>
          <p:nvPr/>
        </p:nvPicPr>
        <p:blipFill>
          <a:blip r:embed="rId2"/>
          <a:stretch>
            <a:fillRect/>
          </a:stretch>
        </p:blipFill>
        <p:spPr>
          <a:xfrm>
            <a:off x="551384" y="105048"/>
            <a:ext cx="7776864" cy="3580838"/>
          </a:xfrm>
          <a:prstGeom prst="rect">
            <a:avLst/>
          </a:prstGeom>
        </p:spPr>
      </p:pic>
      <p:pic>
        <p:nvPicPr>
          <p:cNvPr id="6" name="Picture 5">
            <a:extLst>
              <a:ext uri="{FF2B5EF4-FFF2-40B4-BE49-F238E27FC236}">
                <a16:creationId xmlns:a16="http://schemas.microsoft.com/office/drawing/2014/main" id="{F97B9D65-FD4C-6984-E7DA-0D94D762120B}"/>
              </a:ext>
            </a:extLst>
          </p:cNvPr>
          <p:cNvPicPr>
            <a:picLocks noChangeAspect="1"/>
          </p:cNvPicPr>
          <p:nvPr/>
        </p:nvPicPr>
        <p:blipFill>
          <a:blip r:embed="rId3"/>
          <a:stretch>
            <a:fillRect/>
          </a:stretch>
        </p:blipFill>
        <p:spPr>
          <a:xfrm>
            <a:off x="3575720" y="3801600"/>
            <a:ext cx="7056784" cy="2963912"/>
          </a:xfrm>
          <a:prstGeom prst="rect">
            <a:avLst/>
          </a:prstGeom>
        </p:spPr>
      </p:pic>
    </p:spTree>
    <p:extLst>
      <p:ext uri="{BB962C8B-B14F-4D97-AF65-F5344CB8AC3E}">
        <p14:creationId xmlns:p14="http://schemas.microsoft.com/office/powerpoint/2010/main" val="2398330714"/>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9ACE5C-52D2-4E9C-9ACE-3E72FCEE4D40}" vid="{FC377E05-5B4C-4C3A-9DA2-F51C3C2FEF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 PowerPoint Template V2 Draft</Template>
  <TotalTime>685</TotalTime>
  <Words>715</Words>
  <Application>Microsoft Office PowerPoint</Application>
  <PresentationFormat>Widescreen</PresentationFormat>
  <Paragraphs>173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SDCC Master</vt:lpstr>
      <vt:lpstr>Clondalkin Village   Public Toilet  Location Assessment</vt:lpstr>
      <vt:lpstr>Introduction</vt:lpstr>
      <vt:lpstr>Locations Assessed</vt:lpstr>
      <vt:lpstr>Photographs of the 11 sites are included below.   </vt:lpstr>
      <vt:lpstr>PowerPoint Presentation</vt:lpstr>
      <vt:lpstr>PowerPoint Presentation</vt:lpstr>
      <vt:lpstr>PowerPoint Presentation</vt:lpstr>
      <vt:lpstr>PowerPoint Presentation</vt:lpstr>
      <vt:lpstr>PowerPoint Presentation</vt:lpstr>
      <vt:lpstr>PowerPoint Presentation</vt:lpstr>
      <vt:lpstr>Site Selection Considerations</vt:lpstr>
      <vt:lpstr>Next Step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Fennell</dc:creator>
  <cp:lastModifiedBy>David Fennell</cp:lastModifiedBy>
  <cp:revision>7</cp:revision>
  <dcterms:created xsi:type="dcterms:W3CDTF">2026-02-12T07:58:32Z</dcterms:created>
  <dcterms:modified xsi:type="dcterms:W3CDTF">2026-02-13T12:42:59Z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