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04" r:id="rId2"/>
    <p:sldId id="256" r:id="rId3"/>
    <p:sldId id="309" r:id="rId4"/>
    <p:sldId id="305" r:id="rId5"/>
    <p:sldId id="310" r:id="rId6"/>
    <p:sldId id="311" r:id="rId7"/>
    <p:sldId id="274" r:id="rId8"/>
  </p:sldIdLst>
  <p:sldSz cx="12192000" cy="6858000"/>
  <p:notesSz cx="11309350" cy="20104100"/>
  <p:defaultTextStyle>
    <a:defPPr>
      <a:defRPr kern="0"/>
    </a:def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B5B"/>
    <a:srgbClr val="52534D"/>
    <a:srgbClr val="C7E634"/>
    <a:srgbClr val="8AD6F7"/>
    <a:srgbClr val="52534C"/>
    <a:srgbClr val="535555"/>
    <a:srgbClr val="FFF689"/>
    <a:srgbClr val="363A92"/>
    <a:srgbClr val="7DA6D7"/>
    <a:srgbClr val="FFA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041" autoAdjust="0"/>
  </p:normalViewPr>
  <p:slideViewPr>
    <p:cSldViewPr>
      <p:cViewPr varScale="1">
        <p:scale>
          <a:sx n="100" d="100"/>
          <a:sy n="100" d="100"/>
        </p:scale>
        <p:origin x="948" y="90"/>
      </p:cViewPr>
      <p:guideLst/>
    </p:cSldViewPr>
  </p:slideViewPr>
  <p:notesTextViewPr>
    <p:cViewPr>
      <p:scale>
        <a:sx n="20" d="100"/>
        <a:sy n="20" d="100"/>
      </p:scale>
      <p:origin x="0" y="0"/>
    </p:cViewPr>
  </p:notesTextViewPr>
  <p:notesViewPr>
    <p:cSldViewPr>
      <p:cViewPr varScale="1">
        <p:scale>
          <a:sx n="38" d="100"/>
          <a:sy n="38" d="100"/>
        </p:scale>
        <p:origin x="432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a:lvl1pPr>
          </a:lstStyle>
          <a:p>
            <a:fld id="{9F6A2F78-8593-D34B-A54B-A913B4ADD88D}" type="datetimeFigureOut">
              <a:rPr lang="en-US" smtClean="0"/>
              <a:t>2/17/2026</a:t>
            </a:fld>
            <a:endParaRPr lang="en-US"/>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1</a:t>
            </a:fld>
            <a:endParaRPr lang="en-US"/>
          </a:p>
        </p:txBody>
      </p:sp>
    </p:spTree>
    <p:extLst>
      <p:ext uri="{BB962C8B-B14F-4D97-AF65-F5344CB8AC3E}">
        <p14:creationId xmlns:p14="http://schemas.microsoft.com/office/powerpoint/2010/main" val="356789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2</a:t>
            </a:fld>
            <a:endParaRPr lang="en-US"/>
          </a:p>
        </p:txBody>
      </p:sp>
    </p:spTree>
    <p:extLst>
      <p:ext uri="{BB962C8B-B14F-4D97-AF65-F5344CB8AC3E}">
        <p14:creationId xmlns:p14="http://schemas.microsoft.com/office/powerpoint/2010/main" val="287823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664" y="4783478"/>
            <a:ext cx="5447460" cy="4886974"/>
          </a:xfrm>
        </p:spPr>
        <p:txBody>
          <a:bodyPr/>
          <a:lstStyle/>
          <a:p>
            <a:r>
              <a:rPr lang="en-GB" sz="1500" dirty="0"/>
              <a:t>Behind the Scenes is a newly established group of young people interested in pursuing careers in creative production and design, event management, lighting, sound, and event promotion. It is funded by the Arts Council’s Young Ensemble Scheme.</a:t>
            </a:r>
          </a:p>
          <a:p>
            <a:endParaRPr lang="en-GB" sz="1500" dirty="0"/>
          </a:p>
          <a:p>
            <a:r>
              <a:rPr lang="en-GB" sz="1500" dirty="0"/>
              <a:t>It is managed by NOISE Music, Alternative Entertainments, and CONTACT Studio, and supported by </a:t>
            </a:r>
            <a:r>
              <a:rPr lang="en-GB" sz="1500" dirty="0" err="1"/>
              <a:t>Sofft</a:t>
            </a:r>
            <a:r>
              <a:rPr lang="en-GB" sz="1500" dirty="0"/>
              <a:t> Productions. They designed their first event in Adamstown in November, to launch the NOISE Music project </a:t>
            </a:r>
            <a:r>
              <a:rPr lang="en-GB" sz="1500" i="1" dirty="0"/>
              <a:t>The Clocks Won’t Wait</a:t>
            </a:r>
            <a:r>
              <a:rPr lang="en-GB" sz="1500" dirty="0"/>
              <a:t>. </a:t>
            </a:r>
          </a:p>
          <a:p>
            <a:r>
              <a:rPr lang="en-GB" sz="1500" dirty="0"/>
              <a:t>Their next event will take place in The Civic on Fri 23</a:t>
            </a:r>
            <a:r>
              <a:rPr lang="en-GB" sz="1500" baseline="30000" dirty="0"/>
              <a:t>rd</a:t>
            </a:r>
            <a:r>
              <a:rPr lang="en-GB" sz="1500" dirty="0"/>
              <a:t> Jan as part of the </a:t>
            </a:r>
            <a:r>
              <a:rPr lang="en-GB" sz="1500" dirty="0" err="1"/>
              <a:t>Tradfest</a:t>
            </a:r>
            <a:r>
              <a:rPr lang="en-GB" sz="1500" dirty="0"/>
              <a:t> fringe programme.</a:t>
            </a:r>
          </a:p>
          <a:p>
            <a:endParaRPr lang="en-GB" sz="1500" dirty="0"/>
          </a:p>
          <a:p>
            <a:r>
              <a:rPr lang="en-GB" sz="1500" dirty="0"/>
              <a:t>The group will be producing and promoting </a:t>
            </a:r>
            <a:r>
              <a:rPr lang="en-GB" sz="1500" i="1" dirty="0"/>
              <a:t>The Night Belongs To Us </a:t>
            </a:r>
            <a:r>
              <a:rPr lang="en-GB" sz="1500" dirty="0"/>
              <a:t>events around the county throughout 2026.</a:t>
            </a:r>
          </a:p>
          <a:p>
            <a:r>
              <a:rPr lang="en-GB" sz="1500" dirty="0"/>
              <a:t>Members have received paid work experience with </a:t>
            </a:r>
            <a:r>
              <a:rPr lang="en-GB" sz="1500" dirty="0" err="1"/>
              <a:t>Sofft</a:t>
            </a:r>
            <a:r>
              <a:rPr lang="en-GB" sz="1500" dirty="0"/>
              <a:t> Productions at a number of events including </a:t>
            </a:r>
            <a:r>
              <a:rPr lang="en-GB" sz="1500" i="1" dirty="0"/>
              <a:t>Spectrum</a:t>
            </a:r>
            <a:r>
              <a:rPr lang="en-GB" sz="1500" dirty="0"/>
              <a:t> in Rua Red on Culture Night.</a:t>
            </a:r>
          </a:p>
          <a:p>
            <a:endParaRPr lang="en-GB" sz="1500" dirty="0"/>
          </a:p>
          <a:p>
            <a:r>
              <a:rPr lang="en-IE" sz="1500" i="1" dirty="0"/>
              <a:t>The Night Belongs To Us </a:t>
            </a:r>
            <a:r>
              <a:rPr lang="en-IE" sz="1500" dirty="0"/>
              <a:t>ran 7 events in The Civic Theatre’s Studio Space this year, featuring 55 performers aged between 14 and 18, and reaching a total audience of 234.</a:t>
            </a:r>
            <a:endParaRPr lang="en-IE" sz="1500" i="1" dirty="0"/>
          </a:p>
          <a:p>
            <a:endParaRPr lang="en-IE" sz="1300" dirty="0"/>
          </a:p>
        </p:txBody>
      </p:sp>
      <p:sp>
        <p:nvSpPr>
          <p:cNvPr id="4" name="Slide Number Placeholder 3"/>
          <p:cNvSpPr>
            <a:spLocks noGrp="1"/>
          </p:cNvSpPr>
          <p:nvPr>
            <p:ph type="sldNum" sz="quarter" idx="5"/>
          </p:nvPr>
        </p:nvSpPr>
        <p:spPr/>
        <p:txBody>
          <a:bodyPr/>
          <a:lstStyle/>
          <a:p>
            <a:fld id="{F374F5B9-8B24-7A4E-B5A9-4C8F6F8C6B31}" type="slidenum">
              <a:rPr lang="en-US" smtClean="0"/>
              <a:t>3</a:t>
            </a:fld>
            <a:endParaRPr lang="en-US"/>
          </a:p>
        </p:txBody>
      </p:sp>
    </p:spTree>
    <p:extLst>
      <p:ext uri="{BB962C8B-B14F-4D97-AF65-F5344CB8AC3E}">
        <p14:creationId xmlns:p14="http://schemas.microsoft.com/office/powerpoint/2010/main" val="3324978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52488"/>
            <a:ext cx="5961062" cy="3352800"/>
          </a:xfrm>
        </p:spPr>
      </p:sp>
      <p:sp>
        <p:nvSpPr>
          <p:cNvPr id="3" name="Notes Placeholder 2"/>
          <p:cNvSpPr>
            <a:spLocks noGrp="1"/>
          </p:cNvSpPr>
          <p:nvPr>
            <p:ph type="body" idx="1"/>
          </p:nvPr>
        </p:nvSpPr>
        <p:spPr>
          <a:xfrm>
            <a:off x="680664" y="4435135"/>
            <a:ext cx="5447460" cy="4780156"/>
          </a:xfrm>
        </p:spPr>
        <p:txBody>
          <a:bodyPr/>
          <a:lstStyle/>
          <a:p>
            <a:endParaRPr lang="en-IE" sz="1100" dirty="0"/>
          </a:p>
        </p:txBody>
      </p:sp>
      <p:sp>
        <p:nvSpPr>
          <p:cNvPr id="4" name="Slide Number Placeholder 3"/>
          <p:cNvSpPr>
            <a:spLocks noGrp="1"/>
          </p:cNvSpPr>
          <p:nvPr>
            <p:ph type="sldNum" sz="quarter" idx="5"/>
          </p:nvPr>
        </p:nvSpPr>
        <p:spPr/>
        <p:txBody>
          <a:bodyPr/>
          <a:lstStyle/>
          <a:p>
            <a:fld id="{F374F5B9-8B24-7A4E-B5A9-4C8F6F8C6B31}" type="slidenum">
              <a:rPr lang="en-US" smtClean="0"/>
              <a:t>4</a:t>
            </a:fld>
            <a:endParaRPr lang="en-US"/>
          </a:p>
        </p:txBody>
      </p:sp>
    </p:spTree>
    <p:extLst>
      <p:ext uri="{BB962C8B-B14F-4D97-AF65-F5344CB8AC3E}">
        <p14:creationId xmlns:p14="http://schemas.microsoft.com/office/powerpoint/2010/main" val="213458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7A3C4-A545-1001-8A9A-28C67AFCE4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5F2BAD-69C1-1166-92E9-DBB80A31CAFD}"/>
              </a:ext>
            </a:extLst>
          </p:cNvPr>
          <p:cNvSpPr>
            <a:spLocks noGrp="1" noRot="1" noChangeAspect="1"/>
          </p:cNvSpPr>
          <p:nvPr>
            <p:ph type="sldImg"/>
          </p:nvPr>
        </p:nvSpPr>
        <p:spPr>
          <a:xfrm>
            <a:off x="423863" y="852488"/>
            <a:ext cx="5961062" cy="3352800"/>
          </a:xfrm>
        </p:spPr>
      </p:sp>
      <p:sp>
        <p:nvSpPr>
          <p:cNvPr id="3" name="Notes Placeholder 2">
            <a:extLst>
              <a:ext uri="{FF2B5EF4-FFF2-40B4-BE49-F238E27FC236}">
                <a16:creationId xmlns:a16="http://schemas.microsoft.com/office/drawing/2014/main" id="{A27BC9C2-6FDB-EAEC-49C2-12FB77478C1D}"/>
              </a:ext>
            </a:extLst>
          </p:cNvPr>
          <p:cNvSpPr>
            <a:spLocks noGrp="1"/>
          </p:cNvSpPr>
          <p:nvPr>
            <p:ph type="body" idx="1"/>
          </p:nvPr>
        </p:nvSpPr>
        <p:spPr>
          <a:xfrm>
            <a:off x="680664" y="4435135"/>
            <a:ext cx="5447460" cy="4780156"/>
          </a:xfrm>
        </p:spPr>
        <p:txBody>
          <a:bodyPr/>
          <a:lstStyle/>
          <a:p>
            <a:endParaRPr lang="en-IE" sz="1100" dirty="0"/>
          </a:p>
        </p:txBody>
      </p:sp>
      <p:sp>
        <p:nvSpPr>
          <p:cNvPr id="4" name="Slide Number Placeholder 3">
            <a:extLst>
              <a:ext uri="{FF2B5EF4-FFF2-40B4-BE49-F238E27FC236}">
                <a16:creationId xmlns:a16="http://schemas.microsoft.com/office/drawing/2014/main" id="{47A44D02-5F68-931F-6885-C8237C4B5D1C}"/>
              </a:ext>
            </a:extLst>
          </p:cNvPr>
          <p:cNvSpPr>
            <a:spLocks noGrp="1"/>
          </p:cNvSpPr>
          <p:nvPr>
            <p:ph type="sldNum" sz="quarter" idx="5"/>
          </p:nvPr>
        </p:nvSpPr>
        <p:spPr/>
        <p:txBody>
          <a:bodyPr/>
          <a:lstStyle/>
          <a:p>
            <a:fld id="{F374F5B9-8B24-7A4E-B5A9-4C8F6F8C6B31}" type="slidenum">
              <a:rPr lang="en-US" smtClean="0"/>
              <a:t>5</a:t>
            </a:fld>
            <a:endParaRPr lang="en-US"/>
          </a:p>
        </p:txBody>
      </p:sp>
    </p:spTree>
    <p:extLst>
      <p:ext uri="{BB962C8B-B14F-4D97-AF65-F5344CB8AC3E}">
        <p14:creationId xmlns:p14="http://schemas.microsoft.com/office/powerpoint/2010/main" val="431912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664" y="4783478"/>
            <a:ext cx="5447460" cy="4886974"/>
          </a:xfrm>
        </p:spPr>
        <p:txBody>
          <a:bodyPr/>
          <a:lstStyle/>
          <a:p>
            <a:endParaRPr lang="en-IE" sz="1300" dirty="0"/>
          </a:p>
        </p:txBody>
      </p:sp>
      <p:sp>
        <p:nvSpPr>
          <p:cNvPr id="4" name="Slide Number Placeholder 3"/>
          <p:cNvSpPr>
            <a:spLocks noGrp="1"/>
          </p:cNvSpPr>
          <p:nvPr>
            <p:ph type="sldNum" sz="quarter" idx="5"/>
          </p:nvPr>
        </p:nvSpPr>
        <p:spPr/>
        <p:txBody>
          <a:bodyPr/>
          <a:lstStyle/>
          <a:p>
            <a:fld id="{F374F5B9-8B24-7A4E-B5A9-4C8F6F8C6B31}" type="slidenum">
              <a:rPr lang="en-US" smtClean="0"/>
              <a:t>6</a:t>
            </a:fld>
            <a:endParaRPr lang="en-US"/>
          </a:p>
        </p:txBody>
      </p:sp>
    </p:spTree>
    <p:extLst>
      <p:ext uri="{BB962C8B-B14F-4D97-AF65-F5344CB8AC3E}">
        <p14:creationId xmlns:p14="http://schemas.microsoft.com/office/powerpoint/2010/main" val="1502175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7</a:t>
            </a:fld>
            <a:endParaRPr lang="en-US"/>
          </a:p>
        </p:txBody>
      </p:sp>
    </p:spTree>
    <p:extLst>
      <p:ext uri="{BB962C8B-B14F-4D97-AF65-F5344CB8AC3E}">
        <p14:creationId xmlns:p14="http://schemas.microsoft.com/office/powerpoint/2010/main" val="3799464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buNone/>
            </a:pPr>
            <a:endParaRPr lang="en-GB" sz="5321" b="0" strike="noStrike" spc="-1">
              <a:latin typeface="Arial"/>
            </a:endParaRPr>
          </a:p>
        </p:txBody>
      </p:sp>
      <p:sp>
        <p:nvSpPr>
          <p:cNvPr id="6" name="PlaceHolder 2"/>
          <p:cNvSpPr>
            <a:spLocks noGrp="1"/>
          </p:cNvSpPr>
          <p:nvPr>
            <p:ph type="subTitle"/>
          </p:nvPr>
        </p:nvSpPr>
        <p:spPr>
          <a:xfrm>
            <a:off x="609562" y="1604399"/>
            <a:ext cx="10971684" cy="3976819"/>
          </a:xfrm>
          <a:prstGeom prst="rect">
            <a:avLst/>
          </a:prstGeom>
          <a:noFill/>
          <a:ln w="0">
            <a:noFill/>
          </a:ln>
        </p:spPr>
        <p:txBody>
          <a:bodyPr lIns="0" tIns="0" rIns="0" bIns="0" anchor="ctr">
            <a:noAutofit/>
          </a:bodyPr>
          <a:lstStyle/>
          <a:p>
            <a:pPr algn="ctr">
              <a:buNone/>
            </a:pPr>
            <a:endParaRPr lang="en-GB" sz="3870" b="0" strike="noStrike" spc="-1">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DE3476F3-8F62-48A5-9B4A-96B31845AE82}" type="slidenum">
              <a:t>‹#›</a:t>
            </a:fld>
            <a:endParaRPr/>
          </a:p>
        </p:txBody>
      </p:sp>
      <p:sp>
        <p:nvSpPr>
          <p:cNvPr id="3"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220796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24">
            <a:extLst>
              <a:ext uri="{96DAC541-7B7A-43D3-8B79-37D633B846F1}">
                <asvg:svgBlip xmlns:asvg="http://schemas.microsoft.com/office/drawing/2016/SVG/main" r:embed="rId25"/>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0" r:id="rId4"/>
    <p:sldLayoutId id="2147483671" r:id="rId5"/>
    <p:sldLayoutId id="2147483672" r:id="rId6"/>
    <p:sldLayoutId id="2147483673" r:id="rId7"/>
    <p:sldLayoutId id="2147483674" r:id="rId8"/>
    <p:sldLayoutId id="2147483697" r:id="rId9"/>
    <p:sldLayoutId id="2147483686" r:id="rId10"/>
    <p:sldLayoutId id="2147483680"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8" r:id="rId22"/>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submit.link/4Ge"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4" name="Image 7">
            <a:extLst>
              <a:ext uri="{FF2B5EF4-FFF2-40B4-BE49-F238E27FC236}">
                <a16:creationId xmlns:a16="http://schemas.microsoft.com/office/drawing/2014/main" id="{07482F98-2FC7-FD26-C3AB-4C18F6151EA4}"/>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0630" y="1174686"/>
            <a:ext cx="2090738" cy="858837"/>
          </a:xfrm>
          <a:prstGeom prst="rect">
            <a:avLst/>
          </a:prstGeom>
          <a:noFill/>
          <a:extLst>
            <a:ext uri="{909E8E84-426E-40DD-AFC4-6F175D3DCCD1}">
              <a14:hiddenFill xmlns:a14="http://schemas.microsoft.com/office/drawing/2010/main">
                <a:solidFill>
                  <a:srgbClr val="FFFFFF"/>
                </a:solidFill>
              </a14:hiddenFill>
            </a:ext>
          </a:extLst>
        </p:spPr>
      </p:pic>
      <p:pic>
        <p:nvPicPr>
          <p:cNvPr id="3093" name="Image 8">
            <a:extLst>
              <a:ext uri="{FF2B5EF4-FFF2-40B4-BE49-F238E27FC236}">
                <a16:creationId xmlns:a16="http://schemas.microsoft.com/office/drawing/2014/main" id="{E20A11ED-55EF-0A59-8097-07AF248B04C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555" y="2344482"/>
            <a:ext cx="750888" cy="9175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3">
            <a:extLst>
              <a:ext uri="{FF2B5EF4-FFF2-40B4-BE49-F238E27FC236}">
                <a16:creationId xmlns:a16="http://schemas.microsoft.com/office/drawing/2014/main" id="{87CBC0B9-5382-BCF8-1F84-CE69DDACD83D}"/>
              </a:ext>
            </a:extLst>
          </p:cNvPr>
          <p:cNvSpPr>
            <a:spLocks noChangeArrowheads="1"/>
          </p:cNvSpPr>
          <p:nvPr/>
        </p:nvSpPr>
        <p:spPr bwMode="auto">
          <a:xfrm>
            <a:off x="3050134" y="620688"/>
            <a:ext cx="6091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SDCC Sans" pitchFamily="2" charset="0"/>
                <a:cs typeface="SDCC Sans" pitchFamily="2" charset="0"/>
              </a:rPr>
              <a:t>COMHAIRLE CONTAE ÁTHA CLIATH THEAS SOUTH DUBLIN COUNTY COUNCIL</a:t>
            </a:r>
            <a:endParaRPr kumimoji="0" lang="en-IE" altLang="en-US"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24">
            <a:extLst>
              <a:ext uri="{FF2B5EF4-FFF2-40B4-BE49-F238E27FC236}">
                <a16:creationId xmlns:a16="http://schemas.microsoft.com/office/drawing/2014/main" id="{15B5AC74-12B7-0ECF-100E-95E242DA0F66}"/>
              </a:ext>
            </a:extLst>
          </p:cNvPr>
          <p:cNvSpPr>
            <a:spLocks noChangeArrowheads="1"/>
          </p:cNvSpPr>
          <p:nvPr/>
        </p:nvSpPr>
        <p:spPr bwMode="auto">
          <a:xfrm>
            <a:off x="9867386" y="1373907"/>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SDCC Sans" pitchFamily="2" charset="0"/>
                <a:cs typeface="SDCC San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Box 20">
            <a:extLst>
              <a:ext uri="{FF2B5EF4-FFF2-40B4-BE49-F238E27FC236}">
                <a16:creationId xmlns:a16="http://schemas.microsoft.com/office/drawing/2014/main" id="{74A289AB-57D9-9ED6-3331-09E1DFE75822}"/>
              </a:ext>
            </a:extLst>
          </p:cNvPr>
          <p:cNvSpPr txBox="1"/>
          <p:nvPr/>
        </p:nvSpPr>
        <p:spPr>
          <a:xfrm>
            <a:off x="2927648" y="3573016"/>
            <a:ext cx="6624736" cy="2308324"/>
          </a:xfrm>
          <a:prstGeom prst="rect">
            <a:avLst/>
          </a:prstGeom>
          <a:noFill/>
        </p:spPr>
        <p:txBody>
          <a:bodyPr wrap="square" rtlCol="0">
            <a:spAutoFit/>
          </a:bodyPr>
          <a:lstStyle/>
          <a:p>
            <a:pPr algn="ctr"/>
            <a:r>
              <a:rPr lang="en-US" sz="1800" b="1" u="sng" dirty="0"/>
              <a:t>MEETING OF </a:t>
            </a:r>
            <a:r>
              <a:rPr lang="en-IE" sz="1800" b="1" u="sng" dirty="0"/>
              <a:t>Lucan/Palmerstown/North Clondalkin Area Committee Meeting</a:t>
            </a:r>
            <a:endParaRPr lang="en-IE" sz="1800" dirty="0"/>
          </a:p>
          <a:p>
            <a:pPr algn="ctr"/>
            <a:endParaRPr lang="en-IE" dirty="0"/>
          </a:p>
          <a:p>
            <a:pPr algn="ctr"/>
            <a:r>
              <a:rPr lang="en-US" sz="1800" b="1" u="sng" dirty="0"/>
              <a:t>24 February 2026</a:t>
            </a:r>
          </a:p>
          <a:p>
            <a:pPr algn="ctr"/>
            <a:endParaRPr lang="en-US" sz="1800" b="1" u="sng" dirty="0"/>
          </a:p>
          <a:p>
            <a:pPr algn="ctr"/>
            <a:r>
              <a:rPr lang="en-US" sz="1800" b="1" u="sng" dirty="0"/>
              <a:t>HEADED ITEM </a:t>
            </a:r>
            <a:endParaRPr lang="en-IE" sz="1800" dirty="0"/>
          </a:p>
          <a:p>
            <a:pPr algn="ctr"/>
            <a:endParaRPr lang="en-US" sz="1800" b="1" u="sng" dirty="0"/>
          </a:p>
          <a:p>
            <a:pPr algn="ctr"/>
            <a:r>
              <a:rPr lang="en-US" sz="1800" b="1" u="sng" dirty="0"/>
              <a:t>Arts </a:t>
            </a:r>
            <a:r>
              <a:rPr lang="en-US" sz="1800" b="1" u="sng" dirty="0" err="1"/>
              <a:t>Programme</a:t>
            </a:r>
            <a:r>
              <a:rPr lang="en-US" sz="1800" b="1" u="sng" dirty="0"/>
              <a:t> Update</a:t>
            </a:r>
            <a:endParaRPr lang="en-IE" dirty="0"/>
          </a:p>
        </p:txBody>
      </p:sp>
    </p:spTree>
    <p:extLst>
      <p:ext uri="{BB962C8B-B14F-4D97-AF65-F5344CB8AC3E}">
        <p14:creationId xmlns:p14="http://schemas.microsoft.com/office/powerpoint/2010/main" val="340942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4894609" y="1189414"/>
            <a:ext cx="6700065" cy="4479175"/>
          </a:xfrm>
        </p:spPr>
        <p:txBody>
          <a:bodyPr/>
          <a:lstStyle/>
          <a:p>
            <a:r>
              <a:rPr lang="en-US" dirty="0"/>
              <a:t>SDCC </a:t>
            </a:r>
            <a:br>
              <a:rPr lang="en-US" dirty="0"/>
            </a:br>
            <a:r>
              <a:rPr lang="en-US" dirty="0"/>
              <a:t>Arts Office February  ACM Report</a:t>
            </a:r>
          </a:p>
        </p:txBody>
      </p:sp>
      <p:sp>
        <p:nvSpPr>
          <p:cNvPr id="3" name="Text Placeholder 2">
            <a:extLst>
              <a:ext uri="{FF2B5EF4-FFF2-40B4-BE49-F238E27FC236}">
                <a16:creationId xmlns:a16="http://schemas.microsoft.com/office/drawing/2014/main" id="{86033DE9-FC18-E1FB-2675-20D9FBCB756C}"/>
              </a:ext>
            </a:extLst>
          </p:cNvPr>
          <p:cNvSpPr>
            <a:spLocks noGrp="1"/>
          </p:cNvSpPr>
          <p:nvPr>
            <p:ph type="body" sz="quarter" idx="10"/>
          </p:nvPr>
        </p:nvSpPr>
        <p:spPr/>
        <p:txBody>
          <a:bodyPr>
            <a:normAutofit/>
          </a:bodyPr>
          <a:lstStyle/>
          <a:p>
            <a:r>
              <a:rPr lang="en-US" dirty="0"/>
              <a:t>Created by</a:t>
            </a:r>
            <a:br>
              <a:rPr lang="en-US" dirty="0"/>
            </a:br>
            <a:r>
              <a:rPr lang="en-US" dirty="0"/>
              <a:t>Arts Office</a:t>
            </a:r>
          </a:p>
        </p:txBody>
      </p:sp>
      <p:sp>
        <p:nvSpPr>
          <p:cNvPr id="4" name="Text Placeholder 3">
            <a:extLst>
              <a:ext uri="{FF2B5EF4-FFF2-40B4-BE49-F238E27FC236}">
                <a16:creationId xmlns:a16="http://schemas.microsoft.com/office/drawing/2014/main" id="{0D97371B-86FF-CF4D-6BCE-AD0FE91F864C}"/>
              </a:ext>
            </a:extLst>
          </p:cNvPr>
          <p:cNvSpPr>
            <a:spLocks noGrp="1"/>
          </p:cNvSpPr>
          <p:nvPr>
            <p:ph type="body" sz="quarter" idx="11"/>
          </p:nvPr>
        </p:nvSpPr>
        <p:spPr/>
        <p:txBody>
          <a:bodyPr>
            <a:normAutofit/>
          </a:bodyPr>
          <a:lstStyle/>
          <a:p>
            <a:r>
              <a:rPr lang="en-US" dirty="0"/>
              <a:t>Presented by</a:t>
            </a:r>
            <a:br>
              <a:rPr lang="en-US" dirty="0"/>
            </a:br>
            <a:r>
              <a:rPr lang="en-US" dirty="0"/>
              <a:t>Gerry Horan</a:t>
            </a:r>
          </a:p>
        </p:txBody>
      </p:sp>
      <p:sp>
        <p:nvSpPr>
          <p:cNvPr id="6" name="Date Placeholder 5">
            <a:extLst>
              <a:ext uri="{FF2B5EF4-FFF2-40B4-BE49-F238E27FC236}">
                <a16:creationId xmlns:a16="http://schemas.microsoft.com/office/drawing/2014/main" id="{241CC73E-20C9-2029-3F14-55629BD99A8A}"/>
              </a:ext>
            </a:extLst>
          </p:cNvPr>
          <p:cNvSpPr>
            <a:spLocks noGrp="1"/>
          </p:cNvSpPr>
          <p:nvPr>
            <p:ph type="dt" sz="half" idx="13"/>
          </p:nvPr>
        </p:nvSpPr>
        <p:spPr>
          <a:xfrm>
            <a:off x="319626" y="6206296"/>
            <a:ext cx="1167862" cy="360000"/>
          </a:xfrm>
        </p:spPr>
        <p:txBody>
          <a:bodyPr/>
          <a:lstStyle/>
          <a:p>
            <a:pPr algn="ctr"/>
            <a:r>
              <a:rPr lang="en-GB" dirty="0"/>
              <a:t>February 2026</a:t>
            </a:r>
          </a:p>
        </p:txBody>
      </p:sp>
    </p:spTree>
    <p:extLst>
      <p:ext uri="{BB962C8B-B14F-4D97-AF65-F5344CB8AC3E}">
        <p14:creationId xmlns:p14="http://schemas.microsoft.com/office/powerpoint/2010/main" val="193055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0CD9-39DD-1206-A4BD-D30346FFF50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F3D774C-FE59-2ACC-4EE1-2BBC7AAFBF12}"/>
              </a:ext>
            </a:extLst>
          </p:cNvPr>
          <p:cNvSpPr>
            <a:spLocks noGrp="1"/>
          </p:cNvSpPr>
          <p:nvPr>
            <p:ph type="title"/>
          </p:nvPr>
        </p:nvSpPr>
        <p:spPr>
          <a:xfrm>
            <a:off x="623392" y="1124744"/>
            <a:ext cx="10729192" cy="1036111"/>
          </a:xfrm>
        </p:spPr>
        <p:txBody>
          <a:bodyPr anchor="ctr">
            <a:normAutofit fontScale="90000"/>
          </a:bodyPr>
          <a:lstStyle/>
          <a:p>
            <a:pPr rtl="0">
              <a:lnSpc>
                <a:spcPct val="90000"/>
              </a:lnSpc>
            </a:pPr>
            <a:r>
              <a:rPr lang="en-IE" altLang="en-US" sz="3200" dirty="0">
                <a:latin typeface="Aptos" panose="020B0004020202020204" pitchFamily="34" charset="0"/>
                <a:ea typeface="Aptos" panose="020B0004020202020204" pitchFamily="34" charset="0"/>
                <a:cs typeface="Times New Roman" panose="02020603050405020304" pitchFamily="18" charset="0"/>
              </a:rPr>
              <a:t>Call for Expressions of Interest — Community Arts Programme</a:t>
            </a:r>
            <a:br>
              <a:rPr lang="en-IE" altLang="en-US" sz="3200" dirty="0"/>
            </a:br>
            <a:endParaRPr lang="en-IE" sz="3000" dirty="0"/>
          </a:p>
        </p:txBody>
      </p:sp>
      <p:sp>
        <p:nvSpPr>
          <p:cNvPr id="7" name="Text Placeholder 6">
            <a:extLst>
              <a:ext uri="{FF2B5EF4-FFF2-40B4-BE49-F238E27FC236}">
                <a16:creationId xmlns:a16="http://schemas.microsoft.com/office/drawing/2014/main" id="{71491E5F-6CFD-79EA-9DA1-53560A1F190A}"/>
              </a:ext>
            </a:extLst>
          </p:cNvPr>
          <p:cNvSpPr>
            <a:spLocks noGrp="1"/>
          </p:cNvSpPr>
          <p:nvPr>
            <p:ph type="body" idx="1"/>
          </p:nvPr>
        </p:nvSpPr>
        <p:spPr>
          <a:xfrm>
            <a:off x="504470" y="1430615"/>
            <a:ext cx="10056026" cy="4208255"/>
          </a:xfrm>
        </p:spPr>
        <p:txBody>
          <a:bodyPr>
            <a:noAutofit/>
          </a:bodyPr>
          <a:lstStyle/>
          <a:p>
            <a:pPr lvl="0" algn="l" rtl="0" eaLnBrk="0" fontAlgn="base" hangingPunct="0">
              <a:spcBef>
                <a:spcPct val="0"/>
              </a:spcBef>
              <a:spcAft>
                <a:spcPct val="0"/>
              </a:spcAft>
            </a:pPr>
            <a:endParaRPr lang="en-IE" altLang="en-US" sz="1400" dirty="0">
              <a:latin typeface="Aptos" panose="020B0004020202020204" pitchFamily="34" charset="0"/>
              <a:ea typeface="Aptos" panose="020B0004020202020204" pitchFamily="34" charset="0"/>
              <a:cs typeface="Times New Roman" panose="02020603050405020304" pitchFamily="18" charset="0"/>
            </a:endParaRPr>
          </a:p>
          <a:p>
            <a:pPr lvl="0" algn="l" rtl="0" eaLnBrk="0" fontAlgn="base" hangingPunct="0">
              <a:spcBef>
                <a:spcPct val="0"/>
              </a:spcBef>
              <a:spcAft>
                <a:spcPct val="0"/>
              </a:spcAft>
            </a:pPr>
            <a:endParaRPr lang="en-IE" altLang="en-US" sz="1400" dirty="0">
              <a:latin typeface="Aptos" panose="020B0004020202020204" pitchFamily="34" charset="0"/>
              <a:ea typeface="Aptos" panose="020B0004020202020204" pitchFamily="34" charset="0"/>
              <a:cs typeface="Times New Roman" panose="02020603050405020304" pitchFamily="18" charset="0"/>
            </a:endParaRPr>
          </a:p>
          <a:p>
            <a:pPr lvl="0" algn="l" rtl="0" eaLnBrk="0" fontAlgn="base" hangingPunct="0">
              <a:spcBef>
                <a:spcPct val="0"/>
              </a:spcBef>
              <a:spcAft>
                <a:spcPct val="0"/>
              </a:spcAft>
            </a:pPr>
            <a:endParaRPr lang="en-IE" altLang="en-US" sz="1400" dirty="0">
              <a:latin typeface="Aptos" panose="020B0004020202020204" pitchFamily="34" charset="0"/>
              <a:ea typeface="Aptos" panose="020B0004020202020204" pitchFamily="34" charset="0"/>
              <a:cs typeface="Times New Roman" panose="02020603050405020304" pitchFamily="18" charset="0"/>
            </a:endParaRPr>
          </a:p>
          <a:p>
            <a:pPr lvl="0" algn="l" rtl="0" eaLnBrk="0" fontAlgn="base" hangingPunct="0">
              <a:spcBef>
                <a:spcPct val="0"/>
              </a:spcBef>
              <a:spcAft>
                <a:spcPct val="0"/>
              </a:spcAft>
            </a:pPr>
            <a:endParaRPr lang="en-IE" altLang="en-US" sz="1400" dirty="0">
              <a:latin typeface="Aptos" panose="020B0004020202020204" pitchFamily="34" charset="0"/>
              <a:ea typeface="Aptos" panose="020B0004020202020204" pitchFamily="34" charset="0"/>
              <a:cs typeface="Times New Roman" panose="02020603050405020304" pitchFamily="18" charset="0"/>
            </a:endParaRPr>
          </a:p>
          <a:p>
            <a:pPr lvl="0" algn="l" rtl="0" eaLnBrk="0" fontAlgn="base" hangingPunct="0">
              <a:spcBef>
                <a:spcPct val="0"/>
              </a:spcBef>
              <a:spcAft>
                <a:spcPct val="0"/>
              </a:spcAft>
            </a:pPr>
            <a:endParaRPr lang="en-IE" altLang="en-US" sz="1400" dirty="0">
              <a:latin typeface="Aptos" panose="020B0004020202020204" pitchFamily="34" charset="0"/>
              <a:ea typeface="Aptos" panose="020B0004020202020204" pitchFamily="34" charset="0"/>
              <a:cs typeface="Times New Roman" panose="02020603050405020304" pitchFamily="18" charset="0"/>
            </a:endParaRPr>
          </a:p>
          <a:p>
            <a:pPr lvl="0" algn="l" rtl="0" eaLnBrk="0" fontAlgn="base" hangingPunct="0">
              <a:spcBef>
                <a:spcPct val="0"/>
              </a:spcBef>
              <a:spcAft>
                <a:spcPct val="0"/>
              </a:spcAft>
            </a:pPr>
            <a:r>
              <a:rPr lang="en-GB" altLang="en-US" sz="1400" dirty="0">
                <a:latin typeface="Aptos" panose="020B0004020202020204" pitchFamily="34" charset="0"/>
                <a:ea typeface="Aptos" panose="020B0004020202020204" pitchFamily="34" charset="0"/>
                <a:cs typeface="Times New Roman" panose="02020603050405020304" pitchFamily="18" charset="0"/>
              </a:rPr>
              <a:t>South Dublin Arts Office and Creative Ireland South Dublin</a:t>
            </a:r>
            <a:r>
              <a:rPr lang="en-IE" altLang="en-US" sz="1400" dirty="0">
                <a:latin typeface="Aptos" panose="020B0004020202020204" pitchFamily="34" charset="0"/>
                <a:ea typeface="Aptos" panose="020B0004020202020204" pitchFamily="34" charset="0"/>
                <a:cs typeface="Times New Roman" panose="02020603050405020304" pitchFamily="18" charset="0"/>
              </a:rPr>
              <a:t> are seeking artists with experience in </a:t>
            </a:r>
            <a:r>
              <a:rPr lang="en-IE" altLang="en-US" sz="1400" b="1" dirty="0">
                <a:latin typeface="Aptos" panose="020B0004020202020204" pitchFamily="34" charset="0"/>
                <a:ea typeface="Aptos" panose="020B0004020202020204" pitchFamily="34" charset="0"/>
                <a:cs typeface="Times New Roman" panose="02020603050405020304" pitchFamily="18" charset="0"/>
              </a:rPr>
              <a:t>participatory or socially engaged arts practice.</a:t>
            </a:r>
            <a:r>
              <a:rPr lang="en-IE" altLang="en-US" sz="1400" dirty="0">
                <a:latin typeface="Aptos" panose="020B0004020202020204" pitchFamily="34" charset="0"/>
                <a:ea typeface="Aptos" panose="020B0004020202020204" pitchFamily="34" charset="0"/>
                <a:cs typeface="Times New Roman" panose="02020603050405020304" pitchFamily="18" charset="0"/>
              </a:rPr>
              <a:t> We </a:t>
            </a:r>
            <a:r>
              <a:rPr lang="en-GB" altLang="en-US" sz="1400" dirty="0">
                <a:latin typeface="Aptos" panose="020B0004020202020204" pitchFamily="34" charset="0"/>
                <a:ea typeface="Aptos" panose="020B0004020202020204" pitchFamily="34" charset="0"/>
                <a:cs typeface="Times New Roman" panose="02020603050405020304" pitchFamily="18" charset="0"/>
              </a:rPr>
              <a:t>invite creative practitioners working across genres to submit an Expression of Interest to collaborate on our community arts programme. Applicants should have Garda clearance and experience in participatory arts. </a:t>
            </a:r>
            <a:endParaRPr lang="en-IE" altLang="en-US" sz="1400" dirty="0"/>
          </a:p>
          <a:p>
            <a:pPr lvl="0" algn="l" rtl="0" eaLnBrk="0" fontAlgn="base" hangingPunct="0">
              <a:spcBef>
                <a:spcPct val="0"/>
              </a:spcBef>
              <a:spcAft>
                <a:spcPct val="0"/>
              </a:spcAft>
            </a:pPr>
            <a:endParaRPr lang="en-IE" altLang="en-US" sz="1400" dirty="0">
              <a:latin typeface="Aptos" panose="020B0004020202020204" pitchFamily="34" charset="0"/>
              <a:ea typeface="Aptos" panose="020B0004020202020204" pitchFamily="34" charset="0"/>
              <a:cs typeface="Times New Roman" panose="02020603050405020304" pitchFamily="18" charset="0"/>
            </a:endParaRPr>
          </a:p>
          <a:p>
            <a:pPr lvl="0" algn="l" rtl="0" eaLnBrk="0" fontAlgn="base" hangingPunct="0">
              <a:spcBef>
                <a:spcPct val="0"/>
              </a:spcBef>
              <a:spcAft>
                <a:spcPct val="0"/>
              </a:spcAft>
            </a:pPr>
            <a:r>
              <a:rPr lang="en-IE" altLang="en-US" sz="1400" dirty="0">
                <a:latin typeface="Aptos" panose="020B0004020202020204" pitchFamily="34" charset="0"/>
                <a:ea typeface="Aptos" panose="020B0004020202020204" pitchFamily="34" charset="0"/>
                <a:cs typeface="Times New Roman" panose="02020603050405020304" pitchFamily="18" charset="0"/>
              </a:rPr>
              <a:t>Expressions of Interest should be submitted by </a:t>
            </a:r>
            <a:r>
              <a:rPr lang="en-IE" altLang="en-US" sz="1400" b="1" dirty="0">
                <a:latin typeface="Aptos" panose="020B0004020202020204" pitchFamily="34" charset="0"/>
                <a:ea typeface="Aptos" panose="020B0004020202020204" pitchFamily="34" charset="0"/>
                <a:cs typeface="Times New Roman" panose="02020603050405020304" pitchFamily="18" charset="0"/>
              </a:rPr>
              <a:t>5pm on 13</a:t>
            </a:r>
            <a:r>
              <a:rPr lang="en-IE" altLang="en-US" sz="1400" b="1" baseline="30000" dirty="0">
                <a:latin typeface="Aptos" panose="020B0004020202020204" pitchFamily="34" charset="0"/>
                <a:ea typeface="Aptos" panose="020B0004020202020204" pitchFamily="34" charset="0"/>
                <a:cs typeface="Times New Roman" panose="02020603050405020304" pitchFamily="18" charset="0"/>
              </a:rPr>
              <a:t>th</a:t>
            </a:r>
            <a:r>
              <a:rPr lang="en-IE" altLang="en-US" sz="1400" b="1" dirty="0">
                <a:latin typeface="Aptos" panose="020B0004020202020204" pitchFamily="34" charset="0"/>
                <a:ea typeface="Aptos" panose="020B0004020202020204" pitchFamily="34" charset="0"/>
                <a:cs typeface="Times New Roman" panose="02020603050405020304" pitchFamily="18" charset="0"/>
              </a:rPr>
              <a:t> April 2026 </a:t>
            </a:r>
            <a:r>
              <a:rPr lang="en-IE" altLang="en-US" sz="1400" dirty="0">
                <a:latin typeface="Aptos" panose="020B0004020202020204" pitchFamily="34" charset="0"/>
                <a:ea typeface="Aptos" panose="020B0004020202020204" pitchFamily="34" charset="0"/>
                <a:cs typeface="Times New Roman" panose="02020603050405020304" pitchFamily="18" charset="0"/>
              </a:rPr>
              <a:t>to </a:t>
            </a:r>
            <a:r>
              <a:rPr lang="en-IE" altLang="en-US" sz="1400" dirty="0">
                <a:latin typeface="Aptos" panose="020B0004020202020204" pitchFamily="34" charset="0"/>
                <a:ea typeface="Aptos" panose="020B0004020202020204" pitchFamily="34" charset="0"/>
                <a:cs typeface="Times New Roman" panose="02020603050405020304" pitchFamily="18" charset="0"/>
                <a:hlinkClick r:id="rId3"/>
              </a:rPr>
              <a:t>https://submit.link/4Ge</a:t>
            </a:r>
            <a:r>
              <a:rPr lang="en-IE" altLang="en-US" sz="1400" dirty="0">
                <a:latin typeface="Aptos" panose="020B0004020202020204" pitchFamily="34" charset="0"/>
                <a:ea typeface="Aptos" panose="020B0004020202020204" pitchFamily="34" charset="0"/>
                <a:cs typeface="Times New Roman" panose="02020603050405020304" pitchFamily="18" charset="0"/>
              </a:rPr>
              <a:t> </a:t>
            </a:r>
          </a:p>
          <a:p>
            <a:pPr lvl="0" algn="l" rtl="0" eaLnBrk="0" fontAlgn="base" hangingPunct="0">
              <a:spcBef>
                <a:spcPct val="0"/>
              </a:spcBef>
              <a:spcAft>
                <a:spcPct val="0"/>
              </a:spcAft>
            </a:pPr>
            <a:endParaRPr lang="en-IE" altLang="en-US" sz="1400" dirty="0"/>
          </a:p>
          <a:p>
            <a:pPr lvl="0" algn="l" rtl="0" eaLnBrk="0" fontAlgn="base" hangingPunct="0">
              <a:spcBef>
                <a:spcPct val="0"/>
              </a:spcBef>
              <a:spcAft>
                <a:spcPct val="0"/>
              </a:spcAft>
            </a:pPr>
            <a:r>
              <a:rPr lang="en-IE" altLang="en-US" sz="1400" dirty="0">
                <a:latin typeface="Aptos" panose="020B0004020202020204" pitchFamily="34" charset="0"/>
                <a:ea typeface="Aptos" panose="020B0004020202020204" pitchFamily="34" charset="0"/>
                <a:cs typeface="Times New Roman" panose="02020603050405020304" pitchFamily="18" charset="0"/>
              </a:rPr>
              <a:t>We welcome applications from practitioners working in all forms of traditional, contemporary, and digital media, and we strongly encourage submissions from artists of diverse backgrounds and artists who are interested in working in healthcare settings.</a:t>
            </a:r>
          </a:p>
          <a:p>
            <a:pPr lvl="0" algn="l" rtl="0" eaLnBrk="0" fontAlgn="base" hangingPunct="0">
              <a:spcBef>
                <a:spcPct val="0"/>
              </a:spcBef>
              <a:spcAft>
                <a:spcPct val="0"/>
              </a:spcAft>
            </a:pPr>
            <a:endParaRPr lang="en-IE" altLang="en-US" sz="1400" dirty="0"/>
          </a:p>
          <a:p>
            <a:pPr lvl="0" algn="l" rtl="0" eaLnBrk="0" fontAlgn="base" hangingPunct="0">
              <a:spcBef>
                <a:spcPct val="0"/>
              </a:spcBef>
              <a:spcAft>
                <a:spcPct val="0"/>
              </a:spcAft>
            </a:pPr>
            <a:r>
              <a:rPr lang="en-IE" altLang="en-US" sz="1400" dirty="0">
                <a:latin typeface="Aptos" panose="020B0004020202020204" pitchFamily="34" charset="0"/>
                <a:ea typeface="Aptos" panose="020B0004020202020204" pitchFamily="34" charset="0"/>
                <a:cs typeface="Times New Roman" panose="02020603050405020304" pitchFamily="18" charset="0"/>
              </a:rPr>
              <a:t>For further information/ questions please contact Eithne Swaine, Creative Communities Engagement Officer: eswaine@sdublincoco.ie</a:t>
            </a:r>
            <a:endParaRPr lang="en-IE" altLang="en-US" sz="1400" dirty="0">
              <a:latin typeface="Arial" panose="020B0604020202020204" pitchFamily="34" charset="0"/>
            </a:endParaRPr>
          </a:p>
          <a:p>
            <a:endParaRPr lang="en-IE" sz="1350" i="1" dirty="0"/>
          </a:p>
        </p:txBody>
      </p:sp>
    </p:spTree>
    <p:extLst>
      <p:ext uri="{BB962C8B-B14F-4D97-AF65-F5344CB8AC3E}">
        <p14:creationId xmlns:p14="http://schemas.microsoft.com/office/powerpoint/2010/main" val="1634708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0CD9-39DD-1206-A4BD-D30346FFF50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8C03E59-2C53-A0A9-E7CB-40D7ECED90C6}"/>
              </a:ext>
            </a:extLst>
          </p:cNvPr>
          <p:cNvSpPr>
            <a:spLocks noGrp="1"/>
          </p:cNvSpPr>
          <p:nvPr>
            <p:ph type="title"/>
          </p:nvPr>
        </p:nvSpPr>
        <p:spPr>
          <a:xfrm>
            <a:off x="335360" y="2130372"/>
            <a:ext cx="6552728" cy="2597256"/>
          </a:xfrm>
        </p:spPr>
        <p:txBody>
          <a:bodyPr>
            <a:normAutofit fontScale="90000"/>
          </a:bodyPr>
          <a:lstStyle/>
          <a:p>
            <a:r>
              <a:rPr lang="en-GB" sz="3200" dirty="0"/>
              <a:t>NOISE Music</a:t>
            </a:r>
            <a:br>
              <a:rPr lang="en-GB" sz="3200" dirty="0"/>
            </a:br>
            <a:br>
              <a:rPr lang="en-GB" sz="3200" dirty="0"/>
            </a:br>
            <a:r>
              <a:rPr lang="en-GB" sz="2200" dirty="0"/>
              <a:t>Creative and Active Programme</a:t>
            </a:r>
            <a:br>
              <a:rPr lang="en-GB" sz="3200" dirty="0"/>
            </a:br>
            <a:br>
              <a:rPr lang="en-GB" sz="1600" dirty="0"/>
            </a:br>
            <a:r>
              <a:rPr lang="en-GB" sz="1600" dirty="0"/>
              <a:t>The Creative and Active Programme is a multi-stakeholder partnership led by NOISE Music, SDCC Community Dept and Active Cities, that engages local communities through creativity, physical activity, and events. The youth-focussed strand of the programme has been developed through pilot programmes in </a:t>
            </a:r>
            <a:r>
              <a:rPr lang="en-GB" sz="1600" dirty="0" err="1"/>
              <a:t>Quarryvale</a:t>
            </a:r>
            <a:r>
              <a:rPr lang="en-GB" sz="1600" dirty="0"/>
              <a:t>, Brookfield, </a:t>
            </a:r>
            <a:r>
              <a:rPr lang="en-GB" sz="1600" dirty="0" err="1"/>
              <a:t>Balgaddy</a:t>
            </a:r>
            <a:r>
              <a:rPr lang="en-GB" sz="1600" dirty="0"/>
              <a:t>, and Killinarden in partnership with local community centres.</a:t>
            </a:r>
            <a:br>
              <a:rPr lang="en-GB" sz="1600" dirty="0"/>
            </a:br>
            <a:br>
              <a:rPr lang="en-GB" sz="1600" dirty="0"/>
            </a:br>
            <a:r>
              <a:rPr lang="en-GB" sz="1600" dirty="0"/>
              <a:t>The NOISE Music programme in </a:t>
            </a:r>
            <a:r>
              <a:rPr lang="en-GB" sz="1600" dirty="0" err="1"/>
              <a:t>Quarryvale</a:t>
            </a:r>
            <a:r>
              <a:rPr lang="en-GB" sz="1600" dirty="0"/>
              <a:t> began it’s first term of the year on Thursday 19</a:t>
            </a:r>
            <a:r>
              <a:rPr lang="en-GB" sz="1600" baseline="30000" dirty="0"/>
              <a:t>th</a:t>
            </a:r>
            <a:r>
              <a:rPr lang="en-GB" sz="1600" dirty="0"/>
              <a:t> Feb in The Hangout Hub. The new Creative and Active dance programme will begin after Easter. Both programmes will also run summer camps and winter terms, feeding into local events with performances throughout the year.</a:t>
            </a:r>
            <a:br>
              <a:rPr lang="en-GB" sz="1600" dirty="0"/>
            </a:br>
            <a:br>
              <a:rPr lang="en-GB" sz="1600" dirty="0"/>
            </a:br>
            <a:r>
              <a:rPr lang="en-GB" sz="1600" dirty="0"/>
              <a:t>NOISE Music is establishing a Creative and Active partnership in Adamstown, commencing with a music programme in Adamstown Community Centre with a group from Adamstown Castle Educate Together.</a:t>
            </a:r>
            <a:br>
              <a:rPr lang="en-GB" sz="1600" dirty="0"/>
            </a:br>
            <a:br>
              <a:rPr lang="en-GB" sz="1600" dirty="0"/>
            </a:br>
            <a:r>
              <a:rPr lang="en-GB" sz="1600" dirty="0"/>
              <a:t>The </a:t>
            </a:r>
            <a:r>
              <a:rPr lang="en-GB" sz="1600" dirty="0" err="1"/>
              <a:t>Balgaddy</a:t>
            </a:r>
            <a:r>
              <a:rPr lang="en-GB" sz="1600" dirty="0"/>
              <a:t> Creative and Active programme is currently being planned by NOISE Music, SDCC Community Dept, Active Cities, SDCP, with a launch event due to take place on Sat 11</a:t>
            </a:r>
            <a:r>
              <a:rPr lang="en-GB" sz="1600" baseline="30000" dirty="0"/>
              <a:t>th</a:t>
            </a:r>
            <a:r>
              <a:rPr lang="en-GB" sz="1600" dirty="0"/>
              <a:t> April in </a:t>
            </a:r>
            <a:r>
              <a:rPr lang="en-GB" sz="1600" dirty="0" err="1"/>
              <a:t>Balgaddy</a:t>
            </a:r>
            <a:r>
              <a:rPr lang="en-GB" sz="1600" dirty="0"/>
              <a:t> Community Centre. The launch event will provide the local community with opportunities to find out more about the programme and sign up to participate in workshops and events.</a:t>
            </a:r>
            <a:br>
              <a:rPr lang="en-GB" sz="1600" dirty="0"/>
            </a:br>
            <a:br>
              <a:rPr lang="en-GB" sz="1600" dirty="0"/>
            </a:br>
            <a:br>
              <a:rPr lang="en-GB" sz="1600" dirty="0"/>
            </a:br>
            <a:endParaRPr lang="en-IE" sz="1600" dirty="0"/>
          </a:p>
        </p:txBody>
      </p:sp>
      <p:pic>
        <p:nvPicPr>
          <p:cNvPr id="3" name="Picture 2">
            <a:extLst>
              <a:ext uri="{FF2B5EF4-FFF2-40B4-BE49-F238E27FC236}">
                <a16:creationId xmlns:a16="http://schemas.microsoft.com/office/drawing/2014/main" id="{38F1E3C7-0226-0A76-6BB3-BD0A3E9A6B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765326" y="679004"/>
            <a:ext cx="3666660" cy="5499991"/>
          </a:xfrm>
          <a:prstGeom prst="rect">
            <a:avLst/>
          </a:prstGeom>
        </p:spPr>
      </p:pic>
    </p:spTree>
    <p:extLst>
      <p:ext uri="{BB962C8B-B14F-4D97-AF65-F5344CB8AC3E}">
        <p14:creationId xmlns:p14="http://schemas.microsoft.com/office/powerpoint/2010/main" val="2902716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02C34-0180-5346-52A8-B5AE7476946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C7651A3-FDC2-A763-C973-1AF5D41CECFD}"/>
              </a:ext>
            </a:extLst>
          </p:cNvPr>
          <p:cNvSpPr>
            <a:spLocks noGrp="1"/>
          </p:cNvSpPr>
          <p:nvPr>
            <p:ph type="title"/>
          </p:nvPr>
        </p:nvSpPr>
        <p:spPr>
          <a:xfrm>
            <a:off x="407368" y="679004"/>
            <a:ext cx="6552728" cy="5499991"/>
          </a:xfrm>
        </p:spPr>
        <p:txBody>
          <a:bodyPr>
            <a:normAutofit/>
          </a:bodyPr>
          <a:lstStyle/>
          <a:p>
            <a:r>
              <a:rPr lang="en-GB" sz="3200" dirty="0"/>
              <a:t>NOISE Music</a:t>
            </a:r>
            <a:br>
              <a:rPr lang="en-GB" sz="3200" dirty="0"/>
            </a:br>
            <a:br>
              <a:rPr lang="en-GB" sz="1600" dirty="0"/>
            </a:br>
            <a:br>
              <a:rPr lang="en-GB" sz="1600" dirty="0"/>
            </a:br>
            <a:r>
              <a:rPr lang="en-GB" sz="2200" dirty="0"/>
              <a:t>NOISE Music Collective</a:t>
            </a:r>
            <a:br>
              <a:rPr lang="en-GB" sz="2200" dirty="0"/>
            </a:br>
            <a:br>
              <a:rPr lang="en-GB" sz="1600" dirty="0"/>
            </a:br>
            <a:r>
              <a:rPr lang="en-GB" sz="1600" dirty="0"/>
              <a:t>The NOISE Music Collective has started its first term of the year in CONTACT Studio with 14 participants. The Collective is a group of young DJs, producers, and musicians aged 14 to 18 from around South Dublin County who have aspirations to pursue careers in the music and production.</a:t>
            </a:r>
            <a:br>
              <a:rPr lang="en-GB" sz="1600" dirty="0"/>
            </a:br>
            <a:br>
              <a:rPr lang="en-GB" sz="1600" dirty="0"/>
            </a:br>
            <a:r>
              <a:rPr lang="en-GB" sz="1600" dirty="0"/>
              <a:t>The programme will be visited by Australian Senior Lecturer in Music Education at Edith Cowan University and Fulbright scholar Dr Jason Goopy later this month. He is currently writing a book about youth music programmes around the world and is including NOISE Music as one of the best-practice models.</a:t>
            </a:r>
            <a:br>
              <a:rPr lang="en-GB" sz="1600" dirty="0"/>
            </a:br>
            <a:endParaRPr lang="en-IE" sz="1600" dirty="0"/>
          </a:p>
        </p:txBody>
      </p:sp>
      <p:pic>
        <p:nvPicPr>
          <p:cNvPr id="3" name="Picture 2">
            <a:extLst>
              <a:ext uri="{FF2B5EF4-FFF2-40B4-BE49-F238E27FC236}">
                <a16:creationId xmlns:a16="http://schemas.microsoft.com/office/drawing/2014/main" id="{2356D023-5BFC-94C9-57E4-D543CEB19DA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765326" y="679004"/>
            <a:ext cx="3666660" cy="5499991"/>
          </a:xfrm>
          <a:prstGeom prst="rect">
            <a:avLst/>
          </a:prstGeom>
        </p:spPr>
      </p:pic>
    </p:spTree>
    <p:extLst>
      <p:ext uri="{BB962C8B-B14F-4D97-AF65-F5344CB8AC3E}">
        <p14:creationId xmlns:p14="http://schemas.microsoft.com/office/powerpoint/2010/main" val="63348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0CD9-39DD-1206-A4BD-D30346FFF50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F3D774C-FE59-2ACC-4EE1-2BBC7AAFBF12}"/>
              </a:ext>
            </a:extLst>
          </p:cNvPr>
          <p:cNvSpPr>
            <a:spLocks noGrp="1"/>
          </p:cNvSpPr>
          <p:nvPr>
            <p:ph type="title"/>
          </p:nvPr>
        </p:nvSpPr>
        <p:spPr>
          <a:xfrm>
            <a:off x="504470" y="394504"/>
            <a:ext cx="4944575" cy="856798"/>
          </a:xfrm>
        </p:spPr>
        <p:txBody>
          <a:bodyPr anchor="ctr">
            <a:normAutofit/>
          </a:bodyPr>
          <a:lstStyle/>
          <a:p>
            <a:pPr>
              <a:lnSpc>
                <a:spcPct val="90000"/>
              </a:lnSpc>
            </a:pPr>
            <a:r>
              <a:rPr lang="en-GB" sz="3000" dirty="0"/>
              <a:t>Behind the Scenes and The Night Belongs To Us</a:t>
            </a:r>
            <a:endParaRPr lang="en-IE" sz="3000" dirty="0"/>
          </a:p>
        </p:txBody>
      </p:sp>
      <p:sp>
        <p:nvSpPr>
          <p:cNvPr id="7" name="Text Placeholder 6">
            <a:extLst>
              <a:ext uri="{FF2B5EF4-FFF2-40B4-BE49-F238E27FC236}">
                <a16:creationId xmlns:a16="http://schemas.microsoft.com/office/drawing/2014/main" id="{71491E5F-6CFD-79EA-9DA1-53560A1F190A}"/>
              </a:ext>
            </a:extLst>
          </p:cNvPr>
          <p:cNvSpPr>
            <a:spLocks noGrp="1"/>
          </p:cNvSpPr>
          <p:nvPr>
            <p:ph type="body" idx="1"/>
          </p:nvPr>
        </p:nvSpPr>
        <p:spPr>
          <a:xfrm>
            <a:off x="504470" y="1430615"/>
            <a:ext cx="4439402" cy="4208255"/>
          </a:xfrm>
        </p:spPr>
        <p:txBody>
          <a:bodyPr>
            <a:noAutofit/>
          </a:bodyPr>
          <a:lstStyle/>
          <a:p>
            <a:r>
              <a:rPr lang="en-GB" sz="1350" dirty="0"/>
              <a:t>Behind the Scenes is a newly established group of young people interested in pursuing careers in creative production and design, event management, lighting, sound, and event promotion. It is funded by the Arts Council’s Young Ensemble Scheme.</a:t>
            </a:r>
          </a:p>
          <a:p>
            <a:r>
              <a:rPr lang="en-GB" sz="1350" dirty="0"/>
              <a:t>It is managed by NOISE Music, Alternative Entertainments, and CONTACT Studio, and supported by </a:t>
            </a:r>
            <a:r>
              <a:rPr lang="en-GB" sz="1350" dirty="0" err="1"/>
              <a:t>Sofft</a:t>
            </a:r>
            <a:r>
              <a:rPr lang="en-GB" sz="1350" dirty="0"/>
              <a:t> Productions.</a:t>
            </a:r>
          </a:p>
          <a:p>
            <a:r>
              <a:rPr lang="en-GB" sz="1350" dirty="0"/>
              <a:t>Following the success of their launch event for The Clocks Won’t Wait project in December last year, they produced their first event of this year in The Civic on Fri 23</a:t>
            </a:r>
            <a:r>
              <a:rPr lang="en-GB" sz="1350" baseline="30000" dirty="0"/>
              <a:t>rd</a:t>
            </a:r>
            <a:r>
              <a:rPr lang="en-GB" sz="1350" dirty="0"/>
              <a:t> Jan as part of the South Dublin County </a:t>
            </a:r>
            <a:r>
              <a:rPr lang="en-GB" sz="1350" dirty="0" err="1"/>
              <a:t>Tradfest</a:t>
            </a:r>
            <a:r>
              <a:rPr lang="en-GB" sz="1350" dirty="0"/>
              <a:t> Fringe programme. The group will be designing, producing, and promoting</a:t>
            </a:r>
            <a:r>
              <a:rPr lang="en-GB" sz="1350" i="1" dirty="0"/>
              <a:t> </a:t>
            </a:r>
            <a:r>
              <a:rPr lang="en-GB" sz="1350" dirty="0"/>
              <a:t>events around the county throughout 2026.</a:t>
            </a:r>
          </a:p>
          <a:p>
            <a:r>
              <a:rPr lang="en-GB" sz="1350" dirty="0"/>
              <a:t>Participants will be gaining paid and unpaid work experience at a number of events this year including</a:t>
            </a:r>
            <a:r>
              <a:rPr lang="en-GB" sz="1350" i="1" dirty="0"/>
              <a:t> </a:t>
            </a:r>
            <a:r>
              <a:rPr lang="en-GB" sz="1350" dirty="0"/>
              <a:t>The Choice Music Awards, </a:t>
            </a:r>
            <a:r>
              <a:rPr lang="en-GB" sz="1350" dirty="0" err="1"/>
              <a:t>SubSounds</a:t>
            </a:r>
            <a:r>
              <a:rPr lang="en-GB" sz="1350" dirty="0"/>
              <a:t> Youth Music Festival, Culture Night, and several other events currently being developed by NOISE Music.</a:t>
            </a:r>
          </a:p>
          <a:p>
            <a:r>
              <a:rPr lang="en-IE" sz="1350" i="1" dirty="0"/>
              <a:t>The Night Belongs To Us</a:t>
            </a:r>
            <a:r>
              <a:rPr lang="en-IE" sz="1350" dirty="0"/>
              <a:t> open mic events will take place in Rua Red Café on alternate months beginning at the end of February.</a:t>
            </a:r>
          </a:p>
        </p:txBody>
      </p:sp>
      <p:pic>
        <p:nvPicPr>
          <p:cNvPr id="3" name="Picture 2" descr="A group of people standing around a table&#10;&#10;AI-generated content may be incorrect.">
            <a:extLst>
              <a:ext uri="{FF2B5EF4-FFF2-40B4-BE49-F238E27FC236}">
                <a16:creationId xmlns:a16="http://schemas.microsoft.com/office/drawing/2014/main" id="{38915072-4DFD-6301-F8F7-5F81B4DFAE74}"/>
              </a:ext>
            </a:extLst>
          </p:cNvPr>
          <p:cNvPicPr>
            <a:picLocks noChangeAspect="1"/>
          </p:cNvPicPr>
          <p:nvPr/>
        </p:nvPicPr>
        <p:blipFill>
          <a:blip r:embed="rId3" cstate="print">
            <a:extLst>
              <a:ext uri="{28A0092B-C50C-407E-A947-70E740481C1C}">
                <a14:useLocalDpi xmlns:a14="http://schemas.microsoft.com/office/drawing/2010/main" val="0"/>
              </a:ext>
            </a:extLst>
          </a:blip>
          <a:srcRect r="-2" b="8118"/>
          <a:stretch>
            <a:fillRect/>
          </a:stretch>
        </p:blipFill>
        <p:spPr>
          <a:xfrm>
            <a:off x="5316944" y="1577340"/>
            <a:ext cx="6370586" cy="3914806"/>
          </a:xfrm>
          <a:prstGeom prst="roundRect">
            <a:avLst>
              <a:gd name="adj" fmla="val 10628"/>
            </a:avLst>
          </a:prstGeom>
          <a:noFill/>
        </p:spPr>
      </p:pic>
    </p:spTree>
    <p:extLst>
      <p:ext uri="{BB962C8B-B14F-4D97-AF65-F5344CB8AC3E}">
        <p14:creationId xmlns:p14="http://schemas.microsoft.com/office/powerpoint/2010/main" val="2400140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88A62-34D2-BA2F-EDF0-1C9ABC4C5CCB}"/>
              </a:ext>
            </a:extLst>
          </p:cNvPr>
          <p:cNvSpPr>
            <a:spLocks noGrp="1"/>
          </p:cNvSpPr>
          <p:nvPr>
            <p:ph type="ctrTitle"/>
          </p:nvPr>
        </p:nvSpPr>
        <p:spPr>
          <a:xfrm>
            <a:off x="6096000" y="2869104"/>
            <a:ext cx="5499108" cy="1119794"/>
          </a:xfrm>
        </p:spPr>
        <p:txBody>
          <a:bodyPr/>
          <a:lstStyle/>
          <a:p>
            <a:r>
              <a:rPr lang="en-GB" dirty="0"/>
              <a:t>Thank you</a:t>
            </a:r>
          </a:p>
        </p:txBody>
      </p:sp>
    </p:spTree>
    <p:extLst>
      <p:ext uri="{BB962C8B-B14F-4D97-AF65-F5344CB8AC3E}">
        <p14:creationId xmlns:p14="http://schemas.microsoft.com/office/powerpoint/2010/main" val="2377547267"/>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SDCC_presentation_template Updated</Template>
  <TotalTime>722</TotalTime>
  <Words>930</Words>
  <Application>Microsoft Office PowerPoint</Application>
  <PresentationFormat>Widescreen</PresentationFormat>
  <Paragraphs>51</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Arial</vt:lpstr>
      <vt:lpstr>Calibri</vt:lpstr>
      <vt:lpstr>SDCC Master</vt:lpstr>
      <vt:lpstr>PowerPoint Presentation</vt:lpstr>
      <vt:lpstr>SDCC  Arts Office February  ACM Report</vt:lpstr>
      <vt:lpstr>Call for Expressions of Interest — Community Arts Programme </vt:lpstr>
      <vt:lpstr>NOISE Music  Creative and Active Programme  The Creative and Active Programme is a multi-stakeholder partnership led by NOISE Music, SDCC Community Dept and Active Cities, that engages local communities through creativity, physical activity, and events. The youth-focussed strand of the programme has been developed through pilot programmes in Quarryvale, Brookfield, Balgaddy, and Killinarden in partnership with local community centres.  The NOISE Music programme in Quarryvale began it’s first term of the year on Thursday 19th Feb in The Hangout Hub. The new Creative and Active dance programme will begin after Easter. Both programmes will also run summer camps and winter terms, feeding into local events with performances throughout the year.  NOISE Music is establishing a Creative and Active partnership in Adamstown, commencing with a music programme in Adamstown Community Centre with a group from Adamstown Castle Educate Together.  The Balgaddy Creative and Active programme is currently being planned by NOISE Music, SDCC Community Dept, Active Cities, SDCP, with a launch event due to take place on Sat 11th April in Balgaddy Community Centre. The launch event will provide the local community with opportunities to find out more about the programme and sign up to participate in workshops and events.   </vt:lpstr>
      <vt:lpstr>NOISE Music   NOISE Music Collective  The NOISE Music Collective has started its first term of the year in CONTACT Studio with 14 participants. The Collective is a group of young DJs, producers, and musicians aged 14 to 18 from around South Dublin County who have aspirations to pursue careers in the music and production.  The programme will be visited by Australian Senior Lecturer in Music Education at Edith Cowan University and Fulbright scholar Dr Jason Goopy later this month. He is currently writing a book about youth music programmes around the world and is including NOISE Music as one of the best-practice models. </vt:lpstr>
      <vt:lpstr>Behind the Scenes and The Night Belongs To Us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Declan Healy</dc:creator>
  <cp:lastModifiedBy>Richie O’Sullivan</cp:lastModifiedBy>
  <cp:revision>76</cp:revision>
  <dcterms:created xsi:type="dcterms:W3CDTF">2025-05-27T21:24:40Z</dcterms:created>
  <dcterms:modified xsi:type="dcterms:W3CDTF">2026-02-17T09:52:10Z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ies>
</file>