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4" r:id="rId2"/>
    <p:sldId id="256" r:id="rId3"/>
    <p:sldId id="279" r:id="rId4"/>
    <p:sldId id="305" r:id="rId5"/>
    <p:sldId id="310" r:id="rId6"/>
    <p:sldId id="309" r:id="rId7"/>
    <p:sldId id="274" r:id="rId8"/>
  </p:sldIdLst>
  <p:sldSz cx="12192000" cy="6858000"/>
  <p:notesSz cx="6808788" cy="9940925"/>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p:cViewPr varScale="1">
        <p:scale>
          <a:sx n="98" d="100"/>
          <a:sy n="98" d="100"/>
        </p:scale>
        <p:origin x="1032" y="90"/>
      </p:cViewPr>
      <p:guideLst/>
    </p:cSldViewPr>
  </p:slideViewPr>
  <p:notesTextViewPr>
    <p:cViewPr>
      <p:scale>
        <a:sx n="20" d="100"/>
        <a:sy n="20" d="100"/>
      </p:scale>
      <p:origin x="0" y="0"/>
    </p:cViewPr>
  </p:notesTextViewPr>
  <p:notesViewPr>
    <p:cSldViewPr>
      <p:cViewPr varScale="1">
        <p:scale>
          <a:sx n="77" d="100"/>
          <a:sy n="77" d="100"/>
        </p:scale>
        <p:origin x="402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618" cy="498163"/>
          </a:xfrm>
          <a:prstGeom prst="rect">
            <a:avLst/>
          </a:prstGeom>
        </p:spPr>
        <p:txBody>
          <a:bodyPr vert="horz" lIns="48756" tIns="24378" rIns="48756" bIns="24378" rtlCol="0"/>
          <a:lstStyle>
            <a:lvl1pPr algn="l">
              <a:defRPr sz="600"/>
            </a:lvl1pPr>
          </a:lstStyle>
          <a:p>
            <a:endParaRPr lang="en-US"/>
          </a:p>
        </p:txBody>
      </p:sp>
      <p:sp>
        <p:nvSpPr>
          <p:cNvPr id="3" name="Date Placeholder 2"/>
          <p:cNvSpPr>
            <a:spLocks noGrp="1"/>
          </p:cNvSpPr>
          <p:nvPr>
            <p:ph type="dt" idx="1"/>
          </p:nvPr>
        </p:nvSpPr>
        <p:spPr>
          <a:xfrm>
            <a:off x="3856557" y="0"/>
            <a:ext cx="2950618" cy="498163"/>
          </a:xfrm>
          <a:prstGeom prst="rect">
            <a:avLst/>
          </a:prstGeom>
        </p:spPr>
        <p:txBody>
          <a:bodyPr vert="horz" lIns="48756" tIns="24378" rIns="48756" bIns="24378" rtlCol="0"/>
          <a:lstStyle>
            <a:lvl1pPr algn="r">
              <a:defRPr sz="600"/>
            </a:lvl1pPr>
          </a:lstStyle>
          <a:p>
            <a:fld id="{9F6A2F78-8593-D34B-A54B-A913B4ADD88D}" type="datetimeFigureOut">
              <a:rPr lang="en-US" smtClean="0"/>
              <a:t>2/16/2026</a:t>
            </a:fld>
            <a:endParaRPr lang="en-US"/>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48756" tIns="24378" rIns="48756" bIns="24378" rtlCol="0" anchor="ctr"/>
          <a:lstStyle/>
          <a:p>
            <a:endParaRPr lang="en-US"/>
          </a:p>
        </p:txBody>
      </p:sp>
      <p:sp>
        <p:nvSpPr>
          <p:cNvPr id="5" name="Notes Placeholder 4"/>
          <p:cNvSpPr>
            <a:spLocks noGrp="1"/>
          </p:cNvSpPr>
          <p:nvPr>
            <p:ph type="body" sz="quarter" idx="3"/>
          </p:nvPr>
        </p:nvSpPr>
        <p:spPr>
          <a:xfrm>
            <a:off x="680664" y="4783478"/>
            <a:ext cx="5447460" cy="3915530"/>
          </a:xfrm>
          <a:prstGeom prst="rect">
            <a:avLst/>
          </a:prstGeom>
        </p:spPr>
        <p:txBody>
          <a:bodyPr vert="horz" lIns="48756" tIns="24378" rIns="48756" bIns="24378"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9442763"/>
            <a:ext cx="2950618" cy="498162"/>
          </a:xfrm>
          <a:prstGeom prst="rect">
            <a:avLst/>
          </a:prstGeom>
        </p:spPr>
        <p:txBody>
          <a:bodyPr vert="horz" lIns="48756" tIns="24378" rIns="48756" bIns="24378" rtlCol="0" anchor="b"/>
          <a:lstStyle>
            <a:lvl1pPr algn="l">
              <a:defRPr sz="600"/>
            </a:lvl1pPr>
          </a:lstStyle>
          <a:p>
            <a:endParaRPr lang="en-US"/>
          </a:p>
        </p:txBody>
      </p:sp>
      <p:sp>
        <p:nvSpPr>
          <p:cNvPr id="7" name="Slide Number Placeholder 6"/>
          <p:cNvSpPr>
            <a:spLocks noGrp="1"/>
          </p:cNvSpPr>
          <p:nvPr>
            <p:ph type="sldNum" sz="quarter" idx="5"/>
          </p:nvPr>
        </p:nvSpPr>
        <p:spPr>
          <a:xfrm>
            <a:off x="3856557" y="9442763"/>
            <a:ext cx="2950618" cy="498162"/>
          </a:xfrm>
          <a:prstGeom prst="rect">
            <a:avLst/>
          </a:prstGeom>
        </p:spPr>
        <p:txBody>
          <a:bodyPr vert="horz" lIns="48756" tIns="24378" rIns="48756" bIns="24378" rtlCol="0" anchor="b"/>
          <a:lstStyle>
            <a:lvl1pPr algn="r">
              <a:defRPr sz="6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227288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89277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664" y="4783478"/>
            <a:ext cx="5447460" cy="4886974"/>
          </a:xfrm>
        </p:spPr>
        <p:txBody>
          <a:bodyPr/>
          <a:lstStyle/>
          <a:p>
            <a:endParaRPr lang="en-IE" sz="1300" dirty="0"/>
          </a:p>
        </p:txBody>
      </p:sp>
      <p:sp>
        <p:nvSpPr>
          <p:cNvPr id="4" name="Slide Number Placeholder 3"/>
          <p:cNvSpPr>
            <a:spLocks noGrp="1"/>
          </p:cNvSpPr>
          <p:nvPr>
            <p:ph type="sldNum" sz="quarter" idx="5"/>
          </p:nvPr>
        </p:nvSpPr>
        <p:spPr/>
        <p:txBody>
          <a:bodyPr/>
          <a:lstStyle/>
          <a:p>
            <a:fld id="{F374F5B9-8B24-7A4E-B5A9-4C8F6F8C6B31}" type="slidenum">
              <a:rPr lang="en-US" smtClean="0"/>
              <a:t>3</a:t>
            </a:fld>
            <a:endParaRPr lang="en-US"/>
          </a:p>
        </p:txBody>
      </p:sp>
    </p:spTree>
    <p:extLst>
      <p:ext uri="{BB962C8B-B14F-4D97-AF65-F5344CB8AC3E}">
        <p14:creationId xmlns:p14="http://schemas.microsoft.com/office/powerpoint/2010/main" val="332497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52488"/>
            <a:ext cx="5961062" cy="3352800"/>
          </a:xfrm>
        </p:spPr>
      </p:sp>
      <p:sp>
        <p:nvSpPr>
          <p:cNvPr id="3" name="Notes Placeholder 2"/>
          <p:cNvSpPr>
            <a:spLocks noGrp="1"/>
          </p:cNvSpPr>
          <p:nvPr>
            <p:ph type="body" idx="1"/>
          </p:nvPr>
        </p:nvSpPr>
        <p:spPr>
          <a:xfrm>
            <a:off x="680664" y="4435135"/>
            <a:ext cx="5447460" cy="4780156"/>
          </a:xfrm>
        </p:spPr>
        <p:txBody>
          <a:bodyPr/>
          <a:lstStyle/>
          <a:p>
            <a:endParaRPr lang="en-IE" sz="1100" dirty="0"/>
          </a:p>
        </p:txBody>
      </p:sp>
      <p:sp>
        <p:nvSpPr>
          <p:cNvPr id="4" name="Slide Number Placeholder 3"/>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213458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7A3C4-A545-1001-8A9A-28C67AFCE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F2BAD-69C1-1166-92E9-DBB80A31CAFD}"/>
              </a:ext>
            </a:extLst>
          </p:cNvPr>
          <p:cNvSpPr>
            <a:spLocks noGrp="1" noRot="1" noChangeAspect="1"/>
          </p:cNvSpPr>
          <p:nvPr>
            <p:ph type="sldImg"/>
          </p:nvPr>
        </p:nvSpPr>
        <p:spPr>
          <a:xfrm>
            <a:off x="423863" y="852488"/>
            <a:ext cx="5961062" cy="3352800"/>
          </a:xfrm>
        </p:spPr>
      </p:sp>
      <p:sp>
        <p:nvSpPr>
          <p:cNvPr id="3" name="Notes Placeholder 2">
            <a:extLst>
              <a:ext uri="{FF2B5EF4-FFF2-40B4-BE49-F238E27FC236}">
                <a16:creationId xmlns:a16="http://schemas.microsoft.com/office/drawing/2014/main" id="{A27BC9C2-6FDB-EAEC-49C2-12FB77478C1D}"/>
              </a:ext>
            </a:extLst>
          </p:cNvPr>
          <p:cNvSpPr>
            <a:spLocks noGrp="1"/>
          </p:cNvSpPr>
          <p:nvPr>
            <p:ph type="body" idx="1"/>
          </p:nvPr>
        </p:nvSpPr>
        <p:spPr>
          <a:xfrm>
            <a:off x="680664" y="4435135"/>
            <a:ext cx="5447460" cy="4780156"/>
          </a:xfrm>
        </p:spPr>
        <p:txBody>
          <a:bodyPr/>
          <a:lstStyle/>
          <a:p>
            <a:endParaRPr lang="en-IE" sz="1100" dirty="0"/>
          </a:p>
        </p:txBody>
      </p:sp>
      <p:sp>
        <p:nvSpPr>
          <p:cNvPr id="4" name="Slide Number Placeholder 3">
            <a:extLst>
              <a:ext uri="{FF2B5EF4-FFF2-40B4-BE49-F238E27FC236}">
                <a16:creationId xmlns:a16="http://schemas.microsoft.com/office/drawing/2014/main" id="{47A44D02-5F68-931F-6885-C8237C4B5D1C}"/>
              </a:ext>
            </a:extLst>
          </p:cNvPr>
          <p:cNvSpPr>
            <a:spLocks noGrp="1"/>
          </p:cNvSpPr>
          <p:nvPr>
            <p:ph type="sldNum" sz="quarter" idx="5"/>
          </p:nvPr>
        </p:nvSpPr>
        <p:spPr/>
        <p:txBody>
          <a:bodyPr/>
          <a:lstStyle/>
          <a:p>
            <a:fld id="{F374F5B9-8B24-7A4E-B5A9-4C8F6F8C6B31}" type="slidenum">
              <a:rPr lang="en-US" smtClean="0"/>
              <a:t>5</a:t>
            </a:fld>
            <a:endParaRPr lang="en-US"/>
          </a:p>
        </p:txBody>
      </p:sp>
    </p:spTree>
    <p:extLst>
      <p:ext uri="{BB962C8B-B14F-4D97-AF65-F5344CB8AC3E}">
        <p14:creationId xmlns:p14="http://schemas.microsoft.com/office/powerpoint/2010/main" val="43191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664" y="4783478"/>
            <a:ext cx="5447460" cy="4886974"/>
          </a:xfrm>
        </p:spPr>
        <p:txBody>
          <a:bodyPr/>
          <a:lstStyle/>
          <a:p>
            <a:endParaRPr lang="en-IE" sz="1300" dirty="0"/>
          </a:p>
        </p:txBody>
      </p:sp>
      <p:sp>
        <p:nvSpPr>
          <p:cNvPr id="4" name="Slide Number Placeholder 3"/>
          <p:cNvSpPr>
            <a:spLocks noGrp="1"/>
          </p:cNvSpPr>
          <p:nvPr>
            <p:ph type="sldNum" sz="quarter" idx="5"/>
          </p:nvPr>
        </p:nvSpPr>
        <p:spPr/>
        <p:txBody>
          <a:bodyPr/>
          <a:lstStyle/>
          <a:p>
            <a:fld id="{F374F5B9-8B24-7A4E-B5A9-4C8F6F8C6B31}" type="slidenum">
              <a:rPr lang="en-US" smtClean="0"/>
              <a:t>6</a:t>
            </a:fld>
            <a:endParaRPr lang="en-US"/>
          </a:p>
        </p:txBody>
      </p:sp>
    </p:spTree>
    <p:extLst>
      <p:ext uri="{BB962C8B-B14F-4D97-AF65-F5344CB8AC3E}">
        <p14:creationId xmlns:p14="http://schemas.microsoft.com/office/powerpoint/2010/main" val="150217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7</a:t>
            </a:fld>
            <a:endParaRPr lang="en-US"/>
          </a:p>
        </p:txBody>
      </p:sp>
    </p:spTree>
    <p:extLst>
      <p:ext uri="{BB962C8B-B14F-4D97-AF65-F5344CB8AC3E}">
        <p14:creationId xmlns:p14="http://schemas.microsoft.com/office/powerpoint/2010/main" val="2516221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GB"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GB" sz="387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DE3476F3-8F62-48A5-9B4A-96B31845AE82}"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20796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submit.link/4Ge"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Image 7">
            <a:extLst>
              <a:ext uri="{FF2B5EF4-FFF2-40B4-BE49-F238E27FC236}">
                <a16:creationId xmlns:a16="http://schemas.microsoft.com/office/drawing/2014/main" id="{07482F98-2FC7-FD26-C3AB-4C18F6151EA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630" y="1174686"/>
            <a:ext cx="2090738" cy="858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 8">
            <a:extLst>
              <a:ext uri="{FF2B5EF4-FFF2-40B4-BE49-F238E27FC236}">
                <a16:creationId xmlns:a16="http://schemas.microsoft.com/office/drawing/2014/main" id="{E20A11ED-55EF-0A59-8097-07AF248B04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55" y="2344482"/>
            <a:ext cx="750888" cy="917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a:extLst>
              <a:ext uri="{FF2B5EF4-FFF2-40B4-BE49-F238E27FC236}">
                <a16:creationId xmlns:a16="http://schemas.microsoft.com/office/drawing/2014/main" id="{87CBC0B9-5382-BCF8-1F84-CE69DDACD83D}"/>
              </a:ext>
            </a:extLst>
          </p:cNvPr>
          <p:cNvSpPr>
            <a:spLocks noChangeArrowheads="1"/>
          </p:cNvSpPr>
          <p:nvPr/>
        </p:nvSpPr>
        <p:spPr bwMode="auto">
          <a:xfrm>
            <a:off x="3050134" y="620688"/>
            <a:ext cx="6091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SDCC Sans" pitchFamily="2" charset="0"/>
                <a:cs typeface="SDCC Sans" pitchFamily="2" charset="0"/>
              </a:rPr>
              <a:t>COMHAIRLE CONTAE ÁTHA CLIATH THEAS SOUTH DUBLIN COUNTY COUNCIL</a:t>
            </a:r>
            <a:endParaRPr kumimoji="0" lang="en-IE"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15B5AC74-12B7-0ECF-100E-95E242DA0F66}"/>
              </a:ext>
            </a:extLst>
          </p:cNvPr>
          <p:cNvSpPr>
            <a:spLocks noChangeArrowheads="1"/>
          </p:cNvSpPr>
          <p:nvPr/>
        </p:nvSpPr>
        <p:spPr bwMode="auto">
          <a:xfrm>
            <a:off x="9867386" y="137390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SDCC Sans" pitchFamily="2" charset="0"/>
                <a:cs typeface="SDCC San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74A289AB-57D9-9ED6-3331-09E1DFE75822}"/>
              </a:ext>
            </a:extLst>
          </p:cNvPr>
          <p:cNvSpPr txBox="1"/>
          <p:nvPr/>
        </p:nvSpPr>
        <p:spPr>
          <a:xfrm>
            <a:off x="2927648" y="3573016"/>
            <a:ext cx="6624736" cy="1477328"/>
          </a:xfrm>
          <a:prstGeom prst="rect">
            <a:avLst/>
          </a:prstGeom>
          <a:noFill/>
        </p:spPr>
        <p:txBody>
          <a:bodyPr wrap="square" rtlCol="0">
            <a:spAutoFit/>
          </a:bodyPr>
          <a:lstStyle/>
          <a:p>
            <a:pPr algn="ctr"/>
            <a:r>
              <a:rPr lang="en-US" sz="1800" b="1" u="sng" dirty="0"/>
              <a:t>MEETING OF Tallaght Area Committee</a:t>
            </a:r>
            <a:endParaRPr lang="en-IE" sz="1800" dirty="0"/>
          </a:p>
          <a:p>
            <a:pPr algn="ctr"/>
            <a:endParaRPr lang="en-IE" dirty="0"/>
          </a:p>
          <a:p>
            <a:pPr algn="ctr"/>
            <a:r>
              <a:rPr lang="en-US" sz="1800" b="1" u="sng" dirty="0"/>
              <a:t>Monday 23 February 2026</a:t>
            </a:r>
          </a:p>
          <a:p>
            <a:pPr algn="ctr"/>
            <a:endParaRPr lang="en-US" sz="1800" b="1" u="sng" dirty="0"/>
          </a:p>
          <a:p>
            <a:pPr algn="ctr"/>
            <a:r>
              <a:rPr lang="en-US" sz="1800" b="1" u="sng" dirty="0"/>
              <a:t>Arts </a:t>
            </a:r>
            <a:r>
              <a:rPr lang="en-US" sz="1800" b="1" u="sng" dirty="0" err="1"/>
              <a:t>Programme</a:t>
            </a:r>
            <a:r>
              <a:rPr lang="en-US" sz="1800" b="1" u="sng" dirty="0"/>
              <a:t> Update</a:t>
            </a:r>
            <a:endParaRPr lang="en-IE" dirty="0"/>
          </a:p>
        </p:txBody>
      </p:sp>
    </p:spTree>
    <p:extLst>
      <p:ext uri="{BB962C8B-B14F-4D97-AF65-F5344CB8AC3E}">
        <p14:creationId xmlns:p14="http://schemas.microsoft.com/office/powerpoint/2010/main" val="34094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t>
            </a:r>
            <a:br>
              <a:rPr lang="en-US" dirty="0"/>
            </a:br>
            <a:r>
              <a:rPr lang="en-US" dirty="0"/>
              <a:t>Arts Office February 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Orla Scannell</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FEBRUARY 2026</a:t>
            </a:r>
          </a:p>
        </p:txBody>
      </p:sp>
    </p:spTree>
    <p:extLst>
      <p:ext uri="{BB962C8B-B14F-4D97-AF65-F5344CB8AC3E}">
        <p14:creationId xmlns:p14="http://schemas.microsoft.com/office/powerpoint/2010/main" val="1930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623392" y="1124744"/>
            <a:ext cx="10729192" cy="1036111"/>
          </a:xfrm>
        </p:spPr>
        <p:txBody>
          <a:bodyPr anchor="ctr">
            <a:normAutofit fontScale="90000"/>
          </a:bodyPr>
          <a:lstStyle/>
          <a:p>
            <a:pPr rtl="0">
              <a:lnSpc>
                <a:spcPct val="90000"/>
              </a:lnSpc>
            </a:pPr>
            <a:r>
              <a:rPr lang="en-IE" altLang="en-US" sz="3200" dirty="0">
                <a:latin typeface="Aptos" panose="020B0004020202020204" pitchFamily="34" charset="0"/>
                <a:ea typeface="Aptos" panose="020B0004020202020204" pitchFamily="34" charset="0"/>
                <a:cs typeface="Times New Roman" panose="02020603050405020304" pitchFamily="18" charset="0"/>
              </a:rPr>
              <a:t>Call for Expressions of Interest — Community Arts Programme</a:t>
            </a:r>
            <a:br>
              <a:rPr lang="en-IE" altLang="en-US" sz="3200" dirty="0"/>
            </a:br>
            <a:endParaRPr lang="en-IE" sz="3000"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504470" y="1430615"/>
            <a:ext cx="10056026" cy="4208255"/>
          </a:xfrm>
        </p:spPr>
        <p:txBody>
          <a:bodyPr>
            <a:noAutofit/>
          </a:bodyPr>
          <a:lstStyle/>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r>
              <a:rPr lang="en-GB" altLang="en-US" sz="1400" dirty="0">
                <a:latin typeface="Aptos" panose="020B0004020202020204" pitchFamily="34" charset="0"/>
                <a:ea typeface="Aptos" panose="020B0004020202020204" pitchFamily="34" charset="0"/>
                <a:cs typeface="Times New Roman" panose="02020603050405020304" pitchFamily="18" charset="0"/>
              </a:rPr>
              <a:t>SDCC Arts Office and Creative Ireland South Dublin</a:t>
            </a:r>
            <a:r>
              <a:rPr lang="en-IE" altLang="en-US" sz="1400" dirty="0">
                <a:latin typeface="Aptos" panose="020B0004020202020204" pitchFamily="34" charset="0"/>
                <a:ea typeface="Aptos" panose="020B0004020202020204" pitchFamily="34" charset="0"/>
                <a:cs typeface="Times New Roman" panose="02020603050405020304" pitchFamily="18" charset="0"/>
              </a:rPr>
              <a:t> are seeking artists with experience in </a:t>
            </a:r>
            <a:r>
              <a:rPr lang="en-IE" altLang="en-US" sz="1400" b="1" dirty="0">
                <a:latin typeface="Aptos" panose="020B0004020202020204" pitchFamily="34" charset="0"/>
                <a:ea typeface="Aptos" panose="020B0004020202020204" pitchFamily="34" charset="0"/>
                <a:cs typeface="Times New Roman" panose="02020603050405020304" pitchFamily="18" charset="0"/>
              </a:rPr>
              <a:t>participatory or socially engaged arts practice.</a:t>
            </a:r>
            <a:r>
              <a:rPr lang="en-IE" altLang="en-US" sz="1400" dirty="0">
                <a:latin typeface="Aptos" panose="020B0004020202020204" pitchFamily="34" charset="0"/>
                <a:ea typeface="Aptos" panose="020B0004020202020204" pitchFamily="34" charset="0"/>
                <a:cs typeface="Times New Roman" panose="02020603050405020304" pitchFamily="18" charset="0"/>
              </a:rPr>
              <a:t> We </a:t>
            </a:r>
            <a:r>
              <a:rPr lang="en-GB" altLang="en-US" sz="1400" dirty="0">
                <a:latin typeface="Aptos" panose="020B0004020202020204" pitchFamily="34" charset="0"/>
                <a:ea typeface="Aptos" panose="020B0004020202020204" pitchFamily="34" charset="0"/>
                <a:cs typeface="Times New Roman" panose="02020603050405020304" pitchFamily="18" charset="0"/>
              </a:rPr>
              <a:t>invite creative practitioners working across genres to submit an Expression of Interest to collaborate on our community arts programme. Applicants should have Garda clearance and experience in participatory arts. </a:t>
            </a:r>
            <a:endParaRPr lang="en-IE" altLang="en-US" sz="1400" dirty="0"/>
          </a:p>
          <a:p>
            <a:pPr lvl="0" algn="l" rtl="0" eaLnBrk="0" fontAlgn="base" hangingPunct="0">
              <a:spcBef>
                <a:spcPct val="0"/>
              </a:spcBef>
              <a:spcAft>
                <a:spcPct val="0"/>
              </a:spcAft>
            </a:pPr>
            <a:endParaRPr lang="en-IE" altLang="en-US" sz="1400" dirty="0">
              <a:latin typeface="Aptos" panose="020B0004020202020204" pitchFamily="34" charset="0"/>
              <a:ea typeface="Aptos" panose="020B0004020202020204" pitchFamily="34" charset="0"/>
              <a:cs typeface="Times New Roman" panose="02020603050405020304" pitchFamily="18" charset="0"/>
            </a:endParaRPr>
          </a:p>
          <a:p>
            <a:pPr lvl="0" algn="l" rtl="0" eaLnBrk="0" fontAlgn="base" hangingPunct="0">
              <a:spcBef>
                <a:spcPct val="0"/>
              </a:spcBef>
              <a:spcAft>
                <a:spcPct val="0"/>
              </a:spcAft>
            </a:pPr>
            <a:r>
              <a:rPr lang="en-IE" altLang="en-US" sz="1400" dirty="0">
                <a:latin typeface="Aptos" panose="020B0004020202020204" pitchFamily="34" charset="0"/>
                <a:ea typeface="Aptos" panose="020B0004020202020204" pitchFamily="34" charset="0"/>
                <a:cs typeface="Times New Roman" panose="02020603050405020304" pitchFamily="18" charset="0"/>
              </a:rPr>
              <a:t>Expressions of Interest should be submitted by </a:t>
            </a:r>
            <a:r>
              <a:rPr lang="en-IE" altLang="en-US" sz="1400" b="1" dirty="0">
                <a:latin typeface="Aptos" panose="020B0004020202020204" pitchFamily="34" charset="0"/>
                <a:ea typeface="Aptos" panose="020B0004020202020204" pitchFamily="34" charset="0"/>
                <a:cs typeface="Times New Roman" panose="02020603050405020304" pitchFamily="18" charset="0"/>
              </a:rPr>
              <a:t>5pm on 13</a:t>
            </a:r>
            <a:r>
              <a:rPr lang="en-IE" altLang="en-US" sz="1400" b="1" baseline="30000" dirty="0">
                <a:latin typeface="Aptos" panose="020B0004020202020204" pitchFamily="34" charset="0"/>
                <a:ea typeface="Aptos" panose="020B0004020202020204" pitchFamily="34" charset="0"/>
                <a:cs typeface="Times New Roman" panose="02020603050405020304" pitchFamily="18" charset="0"/>
              </a:rPr>
              <a:t>th</a:t>
            </a:r>
            <a:r>
              <a:rPr lang="en-IE" altLang="en-US" sz="1400" b="1" dirty="0">
                <a:latin typeface="Aptos" panose="020B0004020202020204" pitchFamily="34" charset="0"/>
                <a:ea typeface="Aptos" panose="020B0004020202020204" pitchFamily="34" charset="0"/>
                <a:cs typeface="Times New Roman" panose="02020603050405020304" pitchFamily="18" charset="0"/>
              </a:rPr>
              <a:t> April 2026 </a:t>
            </a:r>
            <a:r>
              <a:rPr lang="en-IE" altLang="en-US" sz="1400" dirty="0">
                <a:latin typeface="Aptos" panose="020B0004020202020204" pitchFamily="34" charset="0"/>
                <a:ea typeface="Aptos" panose="020B0004020202020204" pitchFamily="34" charset="0"/>
                <a:cs typeface="Times New Roman" panose="02020603050405020304" pitchFamily="18" charset="0"/>
              </a:rPr>
              <a:t>to </a:t>
            </a:r>
            <a:r>
              <a:rPr lang="en-IE" altLang="en-US" sz="1400" dirty="0">
                <a:latin typeface="Aptos" panose="020B0004020202020204" pitchFamily="34" charset="0"/>
                <a:ea typeface="Aptos" panose="020B0004020202020204" pitchFamily="34" charset="0"/>
                <a:cs typeface="Times New Roman" panose="02020603050405020304" pitchFamily="18" charset="0"/>
                <a:hlinkClick r:id="rId3"/>
              </a:rPr>
              <a:t>https://submit.link/4Ge</a:t>
            </a:r>
            <a:r>
              <a:rPr lang="en-IE" altLang="en-US" sz="1400" dirty="0">
                <a:latin typeface="Aptos" panose="020B0004020202020204" pitchFamily="34" charset="0"/>
                <a:ea typeface="Aptos" panose="020B0004020202020204" pitchFamily="34" charset="0"/>
                <a:cs typeface="Times New Roman" panose="02020603050405020304" pitchFamily="18" charset="0"/>
              </a:rPr>
              <a:t> </a:t>
            </a:r>
          </a:p>
          <a:p>
            <a:pPr lvl="0" algn="l" rtl="0" eaLnBrk="0" fontAlgn="base" hangingPunct="0">
              <a:spcBef>
                <a:spcPct val="0"/>
              </a:spcBef>
              <a:spcAft>
                <a:spcPct val="0"/>
              </a:spcAft>
            </a:pPr>
            <a:endParaRPr lang="en-IE" altLang="en-US" sz="1400" dirty="0"/>
          </a:p>
          <a:p>
            <a:pPr lvl="0" algn="l" rtl="0" eaLnBrk="0" fontAlgn="base" hangingPunct="0">
              <a:spcBef>
                <a:spcPct val="0"/>
              </a:spcBef>
              <a:spcAft>
                <a:spcPct val="0"/>
              </a:spcAft>
            </a:pPr>
            <a:r>
              <a:rPr lang="en-IE" altLang="en-US" sz="1400" dirty="0">
                <a:latin typeface="Aptos" panose="020B0004020202020204" pitchFamily="34" charset="0"/>
                <a:ea typeface="Aptos" panose="020B0004020202020204" pitchFamily="34" charset="0"/>
                <a:cs typeface="Times New Roman" panose="02020603050405020304" pitchFamily="18" charset="0"/>
              </a:rPr>
              <a:t>We welcome applications from practitioners working in all forms of traditional, contemporary, and digital media, and we strongly encourage submissions from artists of diverse backgrounds and artists who are interested in working in healthcare settings.</a:t>
            </a:r>
          </a:p>
          <a:p>
            <a:pPr lvl="0" algn="l" rtl="0" eaLnBrk="0" fontAlgn="base" hangingPunct="0">
              <a:spcBef>
                <a:spcPct val="0"/>
              </a:spcBef>
              <a:spcAft>
                <a:spcPct val="0"/>
              </a:spcAft>
            </a:pPr>
            <a:endParaRPr lang="en-IE" altLang="en-US" sz="1400" dirty="0"/>
          </a:p>
          <a:p>
            <a:pPr lvl="0" algn="l" rtl="0" eaLnBrk="0" fontAlgn="base" hangingPunct="0">
              <a:spcBef>
                <a:spcPct val="0"/>
              </a:spcBef>
              <a:spcAft>
                <a:spcPct val="0"/>
              </a:spcAft>
            </a:pPr>
            <a:r>
              <a:rPr lang="en-IE" altLang="en-US" sz="1400" dirty="0">
                <a:latin typeface="Aptos" panose="020B0004020202020204" pitchFamily="34" charset="0"/>
                <a:ea typeface="Aptos" panose="020B0004020202020204" pitchFamily="34" charset="0"/>
                <a:cs typeface="Times New Roman" panose="02020603050405020304" pitchFamily="18" charset="0"/>
              </a:rPr>
              <a:t>For further information/ questions please contact Eithne Swaine, Creative Communities Engagement Officer: eswaine@sdublincoco.ie</a:t>
            </a:r>
            <a:endParaRPr lang="en-IE" altLang="en-US" sz="1400" dirty="0">
              <a:latin typeface="Arial" panose="020B0604020202020204" pitchFamily="34" charset="0"/>
            </a:endParaRPr>
          </a:p>
          <a:p>
            <a:endParaRPr lang="en-IE" sz="1350" i="1" dirty="0"/>
          </a:p>
        </p:txBody>
      </p:sp>
    </p:spTree>
    <p:extLst>
      <p:ext uri="{BB962C8B-B14F-4D97-AF65-F5344CB8AC3E}">
        <p14:creationId xmlns:p14="http://schemas.microsoft.com/office/powerpoint/2010/main" val="379925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C03E59-2C53-A0A9-E7CB-40D7ECED90C6}"/>
              </a:ext>
            </a:extLst>
          </p:cNvPr>
          <p:cNvSpPr>
            <a:spLocks noGrp="1"/>
          </p:cNvSpPr>
          <p:nvPr>
            <p:ph type="title"/>
          </p:nvPr>
        </p:nvSpPr>
        <p:spPr>
          <a:xfrm>
            <a:off x="335360" y="2130372"/>
            <a:ext cx="6552728" cy="2597256"/>
          </a:xfrm>
        </p:spPr>
        <p:txBody>
          <a:bodyPr>
            <a:normAutofit fontScale="90000"/>
          </a:bodyPr>
          <a:lstStyle/>
          <a:p>
            <a:r>
              <a:rPr lang="en-GB" sz="3200" dirty="0"/>
              <a:t>NOISE Music</a:t>
            </a:r>
            <a:br>
              <a:rPr lang="en-GB" sz="3200" dirty="0"/>
            </a:br>
            <a:br>
              <a:rPr lang="en-GB" sz="3200" dirty="0"/>
            </a:br>
            <a:r>
              <a:rPr lang="en-GB" sz="2200" dirty="0"/>
              <a:t>Creative and Active Programme</a:t>
            </a:r>
            <a:br>
              <a:rPr lang="en-GB" sz="3200" dirty="0"/>
            </a:br>
            <a:br>
              <a:rPr lang="en-GB" sz="1600" dirty="0"/>
            </a:br>
            <a:r>
              <a:rPr lang="en-GB" sz="1600" dirty="0"/>
              <a:t>The Creative and Active Programme is a multi-stakeholder partnership led by NOISE Music, SDCC Community Dept and Active Cities, that engages local communities through creativity, physical activity, and events. The youth-focussed strand of the programme has been developed through pilot programmes in </a:t>
            </a:r>
            <a:r>
              <a:rPr lang="en-GB" sz="1600" dirty="0" err="1"/>
              <a:t>Quarryvale</a:t>
            </a:r>
            <a:r>
              <a:rPr lang="en-GB" sz="1600" dirty="0"/>
              <a:t>, Brookfield, </a:t>
            </a:r>
            <a:r>
              <a:rPr lang="en-GB" sz="1600" dirty="0" err="1"/>
              <a:t>Balgaddy</a:t>
            </a:r>
            <a:r>
              <a:rPr lang="en-GB" sz="1600" dirty="0"/>
              <a:t>, and Killinarden in partnership with local community centres.</a:t>
            </a:r>
            <a:br>
              <a:rPr lang="en-GB" sz="1600" dirty="0"/>
            </a:br>
            <a:br>
              <a:rPr lang="en-GB" sz="1600" dirty="0"/>
            </a:br>
            <a:r>
              <a:rPr lang="en-GB" sz="1600" dirty="0"/>
              <a:t>The NOISE Music programme in Brookfield Youth and Community Centre started its latest term on Friday 13</a:t>
            </a:r>
            <a:r>
              <a:rPr lang="en-GB" sz="1600" baseline="30000" dirty="0"/>
              <a:t>th</a:t>
            </a:r>
            <a:r>
              <a:rPr lang="en-GB" sz="1600" dirty="0"/>
              <a:t> Feb. It will run for 6 weeks as part of the Power Kids Youth Club and will be followed by a dance programme after the Easter break. Summer camps will take place in July, and the final NOISE Music term will run in October/November.</a:t>
            </a:r>
            <a:br>
              <a:rPr lang="en-GB" sz="1600" dirty="0"/>
            </a:br>
            <a:br>
              <a:rPr lang="en-GB" sz="1600" dirty="0"/>
            </a:br>
            <a:r>
              <a:rPr lang="en-GB" sz="1600" dirty="0"/>
              <a:t>We have agreed to run a NOISE Music primary school programme at Killinarden Community Centre supported by outreach from KCC Youth Project, and we have also offered to run a dance programme in the centre. The schedule for the year is due to be confirmed by the Easter break. The BMX Club that was established at the end of 2025 is due to restart in the coming months.</a:t>
            </a:r>
            <a:br>
              <a:rPr lang="en-GB" sz="1600" dirty="0"/>
            </a:br>
            <a:br>
              <a:rPr lang="en-GB" sz="1600" dirty="0"/>
            </a:br>
            <a:br>
              <a:rPr lang="en-GB" sz="1600" dirty="0"/>
            </a:br>
            <a:endParaRPr lang="en-IE" sz="1600" dirty="0"/>
          </a:p>
        </p:txBody>
      </p:sp>
      <p:pic>
        <p:nvPicPr>
          <p:cNvPr id="3" name="Picture 2">
            <a:extLst>
              <a:ext uri="{FF2B5EF4-FFF2-40B4-BE49-F238E27FC236}">
                <a16:creationId xmlns:a16="http://schemas.microsoft.com/office/drawing/2014/main" id="{38F1E3C7-0226-0A76-6BB3-BD0A3E9A6B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65326" y="679004"/>
            <a:ext cx="3666661" cy="5499991"/>
          </a:xfrm>
          <a:prstGeom prst="rect">
            <a:avLst/>
          </a:prstGeom>
        </p:spPr>
      </p:pic>
    </p:spTree>
    <p:extLst>
      <p:ext uri="{BB962C8B-B14F-4D97-AF65-F5344CB8AC3E}">
        <p14:creationId xmlns:p14="http://schemas.microsoft.com/office/powerpoint/2010/main" val="290271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02C34-0180-5346-52A8-B5AE7476946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C7651A3-FDC2-A763-C973-1AF5D41CECFD}"/>
              </a:ext>
            </a:extLst>
          </p:cNvPr>
          <p:cNvSpPr>
            <a:spLocks noGrp="1"/>
          </p:cNvSpPr>
          <p:nvPr>
            <p:ph type="title"/>
          </p:nvPr>
        </p:nvSpPr>
        <p:spPr>
          <a:xfrm>
            <a:off x="407368" y="679004"/>
            <a:ext cx="6552728" cy="5499991"/>
          </a:xfrm>
        </p:spPr>
        <p:txBody>
          <a:bodyPr>
            <a:normAutofit fontScale="90000"/>
          </a:bodyPr>
          <a:lstStyle/>
          <a:p>
            <a:r>
              <a:rPr lang="en-GB" sz="3200" dirty="0"/>
              <a:t>NOISE Music</a:t>
            </a:r>
            <a:br>
              <a:rPr lang="en-GB" sz="3200" dirty="0"/>
            </a:br>
            <a:br>
              <a:rPr lang="en-GB" sz="1600" dirty="0"/>
            </a:br>
            <a:br>
              <a:rPr lang="en-GB" sz="1600" dirty="0"/>
            </a:br>
            <a:r>
              <a:rPr lang="en-GB" sz="2200" dirty="0"/>
              <a:t>Partnership</a:t>
            </a:r>
            <a:br>
              <a:rPr lang="en-GB" sz="1600" dirty="0"/>
            </a:br>
            <a:br>
              <a:rPr lang="en-GB" sz="1600" dirty="0"/>
            </a:br>
            <a:r>
              <a:rPr lang="en-GB" sz="1600" dirty="0"/>
              <a:t>In December we submitted a successful funding application to Amazon in partnership with </a:t>
            </a:r>
            <a:r>
              <a:rPr lang="en-GB" sz="1600" dirty="0" err="1"/>
              <a:t>Citywise</a:t>
            </a:r>
            <a:r>
              <a:rPr lang="en-GB" sz="1600" dirty="0"/>
              <a:t> in </a:t>
            </a:r>
            <a:r>
              <a:rPr lang="en-GB" sz="1600" dirty="0" err="1"/>
              <a:t>Jobstown</a:t>
            </a:r>
            <a:r>
              <a:rPr lang="en-GB" sz="1600" dirty="0"/>
              <a:t> and </a:t>
            </a:r>
            <a:r>
              <a:rPr lang="en-GB" sz="1600" dirty="0" err="1"/>
              <a:t>Sofft</a:t>
            </a:r>
            <a:r>
              <a:rPr lang="en-GB" sz="1600" dirty="0"/>
              <a:t> Productions. The project is called </a:t>
            </a:r>
            <a:r>
              <a:rPr lang="en-GB" sz="1600" i="1" dirty="0"/>
              <a:t>Play,</a:t>
            </a:r>
            <a:r>
              <a:rPr lang="en-GB" sz="1600" dirty="0"/>
              <a:t> and it will focus on composing and performing electronic music, DJ sets, and producing and designing a performance event which will take place in </a:t>
            </a:r>
            <a:r>
              <a:rPr lang="en-GB" sz="1600" dirty="0" err="1"/>
              <a:t>Citywise</a:t>
            </a:r>
            <a:r>
              <a:rPr lang="en-GB" sz="1600" dirty="0"/>
              <a:t> in December. Taster workshops will take place in April / May, and the programme will run from Oct – Dec leading up to the final event.</a:t>
            </a:r>
            <a:br>
              <a:rPr lang="en-GB" sz="1600" dirty="0"/>
            </a:br>
            <a:br>
              <a:rPr lang="en-GB" sz="1600" dirty="0"/>
            </a:br>
            <a:r>
              <a:rPr lang="en-GB" sz="2200" dirty="0"/>
              <a:t>NOISE Music Collective</a:t>
            </a:r>
            <a:br>
              <a:rPr lang="en-GB" sz="2200" dirty="0"/>
            </a:br>
            <a:br>
              <a:rPr lang="en-GB" sz="1600" dirty="0"/>
            </a:br>
            <a:r>
              <a:rPr lang="en-GB" sz="1600" dirty="0"/>
              <a:t>The NOISE Music Collective has started its first term of the year in CONTACT Studio with 14 participants. The Collective is a group of young DJs, producers, and musicians aged 14 to 18 from around South Dublin County who have aspirations to pursue careers in the music and production.</a:t>
            </a:r>
            <a:br>
              <a:rPr lang="en-GB" sz="1600" dirty="0"/>
            </a:br>
            <a:br>
              <a:rPr lang="en-GB" sz="1600" dirty="0"/>
            </a:br>
            <a:r>
              <a:rPr lang="en-GB" sz="1600" dirty="0"/>
              <a:t>The programme will be visited by Australian Senior Lecturer in Music Education at Edith Cowan University and Fulbright scholar Dr Jason Goopy later this month. He is currently writing a book about youth music programmes around the world and is considering including NOISE Music as one of the best-practice models.</a:t>
            </a:r>
            <a:br>
              <a:rPr lang="en-GB" sz="1600" dirty="0"/>
            </a:br>
            <a:endParaRPr lang="en-IE" sz="1600" dirty="0"/>
          </a:p>
        </p:txBody>
      </p:sp>
      <p:pic>
        <p:nvPicPr>
          <p:cNvPr id="3" name="Picture 2">
            <a:extLst>
              <a:ext uri="{FF2B5EF4-FFF2-40B4-BE49-F238E27FC236}">
                <a16:creationId xmlns:a16="http://schemas.microsoft.com/office/drawing/2014/main" id="{2356D023-5BFC-94C9-57E4-D543CEB19D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65326" y="679004"/>
            <a:ext cx="3666660" cy="5499991"/>
          </a:xfrm>
          <a:prstGeom prst="rect">
            <a:avLst/>
          </a:prstGeom>
        </p:spPr>
      </p:pic>
    </p:spTree>
    <p:extLst>
      <p:ext uri="{BB962C8B-B14F-4D97-AF65-F5344CB8AC3E}">
        <p14:creationId xmlns:p14="http://schemas.microsoft.com/office/powerpoint/2010/main" val="63348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504470" y="394504"/>
            <a:ext cx="4944575" cy="856798"/>
          </a:xfrm>
        </p:spPr>
        <p:txBody>
          <a:bodyPr anchor="ctr">
            <a:normAutofit/>
          </a:bodyPr>
          <a:lstStyle/>
          <a:p>
            <a:pPr>
              <a:lnSpc>
                <a:spcPct val="90000"/>
              </a:lnSpc>
            </a:pPr>
            <a:r>
              <a:rPr lang="en-GB" sz="3000" dirty="0"/>
              <a:t>Behind the Scenes and The Night Belongs To Us</a:t>
            </a:r>
            <a:endParaRPr lang="en-IE" sz="3000"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504470" y="1430615"/>
            <a:ext cx="4439402" cy="4208255"/>
          </a:xfrm>
        </p:spPr>
        <p:txBody>
          <a:bodyPr>
            <a:noAutofit/>
          </a:bodyPr>
          <a:lstStyle/>
          <a:p>
            <a:r>
              <a:rPr lang="en-GB" sz="1350" dirty="0"/>
              <a:t>Behind the Scenes is a newly established group of young people interested in pursuing careers in creative production and design, event management, lighting, sound, and event promotion. It is funded by the Arts Council’s Young Ensemble Scheme.</a:t>
            </a:r>
          </a:p>
          <a:p>
            <a:r>
              <a:rPr lang="en-GB" sz="1350" dirty="0"/>
              <a:t>It is managed by NOISE Music, Alternative Entertainments, and CONTACT Studio, and supported by </a:t>
            </a:r>
            <a:r>
              <a:rPr lang="en-GB" sz="1350" dirty="0" err="1"/>
              <a:t>Sofft</a:t>
            </a:r>
            <a:r>
              <a:rPr lang="en-GB" sz="1350" dirty="0"/>
              <a:t> Productions.</a:t>
            </a:r>
          </a:p>
          <a:p>
            <a:r>
              <a:rPr lang="en-GB" sz="1350" dirty="0"/>
              <a:t>They produced their first event of the year in The Civic on Fri 23</a:t>
            </a:r>
            <a:r>
              <a:rPr lang="en-GB" sz="1350" baseline="30000" dirty="0"/>
              <a:t>rd</a:t>
            </a:r>
            <a:r>
              <a:rPr lang="en-GB" sz="1350" dirty="0"/>
              <a:t> Jan as part of the South Dublin County </a:t>
            </a:r>
            <a:r>
              <a:rPr lang="en-GB" sz="1350" dirty="0" err="1"/>
              <a:t>Tradfest</a:t>
            </a:r>
            <a:r>
              <a:rPr lang="en-GB" sz="1350" dirty="0"/>
              <a:t> Fringe programme.</a:t>
            </a:r>
          </a:p>
          <a:p>
            <a:r>
              <a:rPr lang="en-GB" sz="1350" dirty="0"/>
              <a:t>The group will be designing, producing, and promoting</a:t>
            </a:r>
            <a:r>
              <a:rPr lang="en-GB" sz="1350" i="1" dirty="0"/>
              <a:t> </a:t>
            </a:r>
            <a:r>
              <a:rPr lang="en-GB" sz="1350" dirty="0"/>
              <a:t>events around the county throughout 2026.</a:t>
            </a:r>
          </a:p>
          <a:p>
            <a:r>
              <a:rPr lang="en-GB" sz="1350" dirty="0"/>
              <a:t>Participants will be gaining paid and unpaid work experience at a number of events this year including</a:t>
            </a:r>
            <a:r>
              <a:rPr lang="en-GB" sz="1350" i="1" dirty="0"/>
              <a:t> </a:t>
            </a:r>
            <a:r>
              <a:rPr lang="en-GB" sz="1350" dirty="0"/>
              <a:t>The Choice Music Awards, </a:t>
            </a:r>
            <a:r>
              <a:rPr lang="en-GB" sz="1350" dirty="0" err="1"/>
              <a:t>SubSounds</a:t>
            </a:r>
            <a:r>
              <a:rPr lang="en-GB" sz="1350" dirty="0"/>
              <a:t> Youth Music Festival, Culture Night, and several other events currently being developed by NOISE Music.</a:t>
            </a:r>
          </a:p>
          <a:p>
            <a:r>
              <a:rPr lang="en-IE" sz="1350" i="1" dirty="0"/>
              <a:t>The Night Belongs To Us</a:t>
            </a:r>
            <a:r>
              <a:rPr lang="en-IE" sz="1350" dirty="0"/>
              <a:t> open mic events will take place in Rua Red Café on alternate months beginning at the end of February.</a:t>
            </a:r>
          </a:p>
        </p:txBody>
      </p:sp>
      <p:pic>
        <p:nvPicPr>
          <p:cNvPr id="3" name="Picture 2" descr="A group of people standing around a table&#10;&#10;AI-generated content may be incorrect.">
            <a:extLst>
              <a:ext uri="{FF2B5EF4-FFF2-40B4-BE49-F238E27FC236}">
                <a16:creationId xmlns:a16="http://schemas.microsoft.com/office/drawing/2014/main" id="{38915072-4DFD-6301-F8F7-5F81B4DFAE74}"/>
              </a:ext>
            </a:extLst>
          </p:cNvPr>
          <p:cNvPicPr>
            <a:picLocks noChangeAspect="1"/>
          </p:cNvPicPr>
          <p:nvPr/>
        </p:nvPicPr>
        <p:blipFill>
          <a:blip r:embed="rId3" cstate="print">
            <a:extLst>
              <a:ext uri="{28A0092B-C50C-407E-A947-70E740481C1C}">
                <a14:useLocalDpi xmlns:a14="http://schemas.microsoft.com/office/drawing/2010/main" val="0"/>
              </a:ext>
            </a:extLst>
          </a:blip>
          <a:srcRect r="-2" b="8118"/>
          <a:stretch>
            <a:fillRect/>
          </a:stretch>
        </p:blipFill>
        <p:spPr>
          <a:xfrm>
            <a:off x="5316944" y="1577340"/>
            <a:ext cx="6370586" cy="3914806"/>
          </a:xfrm>
          <a:prstGeom prst="roundRect">
            <a:avLst>
              <a:gd name="adj" fmla="val 10628"/>
            </a:avLst>
          </a:prstGeom>
          <a:noFill/>
        </p:spPr>
      </p:pic>
    </p:spTree>
    <p:extLst>
      <p:ext uri="{BB962C8B-B14F-4D97-AF65-F5344CB8AC3E}">
        <p14:creationId xmlns:p14="http://schemas.microsoft.com/office/powerpoint/2010/main" val="240014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703</TotalTime>
  <Words>796</Words>
  <Application>Microsoft Office PowerPoint</Application>
  <PresentationFormat>Widescreen</PresentationFormat>
  <Paragraphs>41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Arial</vt:lpstr>
      <vt:lpstr>Calibri</vt:lpstr>
      <vt:lpstr>SDCC Master</vt:lpstr>
      <vt:lpstr>PowerPoint Presentation</vt:lpstr>
      <vt:lpstr>SDCC  Arts Office February ACM Report</vt:lpstr>
      <vt:lpstr>Call for Expressions of Interest — Community Arts Programme </vt:lpstr>
      <vt:lpstr>NOISE Music  Creative and Active Programme  The Creative and Active Programme is a multi-stakeholder partnership led by NOISE Music, SDCC Community Dept and Active Cities, that engages local communities through creativity, physical activity, and events. The youth-focussed strand of the programme has been developed through pilot programmes in Quarryvale, Brookfield, Balgaddy, and Killinarden in partnership with local community centres.  The NOISE Music programme in Brookfield Youth and Community Centre started its latest term on Friday 13th Feb. It will run for 6 weeks as part of the Power Kids Youth Club and will be followed by a dance programme after the Easter break. Summer camps will take place in July, and the final NOISE Music term will run in October/November.  We have agreed to run a NOISE Music primary school programme at Killinarden Community Centre supported by outreach from KCC Youth Project, and we have also offered to run a dance programme in the centre. The schedule for the year is due to be confirmed by the Easter break. The BMX Club that was established at the end of 2025 is due to restart in the coming months.   </vt:lpstr>
      <vt:lpstr>NOISE Music   Partnership  In December we submitted a successful funding application to Amazon in partnership with Citywise in Jobstown and Sofft Productions. The project is called Play, and it will focus on composing and performing electronic music, DJ sets, and producing and designing a performance event which will take place in Citywise in December. Taster workshops will take place in April / May, and the programme will run from Oct – Dec leading up to the final event.  NOISE Music Collective  The NOISE Music Collective has started its first term of the year in CONTACT Studio with 14 participants. The Collective is a group of young DJs, producers, and musicians aged 14 to 18 from around South Dublin County who have aspirations to pursue careers in the music and production.  The programme will be visited by Australian Senior Lecturer in Music Education at Edith Cowan University and Fulbright scholar Dr Jason Goopy later this month. He is currently writing a book about youth music programmes around the world and is considering including NOISE Music as one of the best-practice models. </vt:lpstr>
      <vt:lpstr>Behind the Scenes and The Night Belongs To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Richie O’Sullivan</cp:lastModifiedBy>
  <cp:revision>82</cp:revision>
  <cp:lastPrinted>2026-01-26T10:22:29Z</cp:lastPrinted>
  <dcterms:created xsi:type="dcterms:W3CDTF">2025-05-27T21:24:40Z</dcterms:created>
  <dcterms:modified xsi:type="dcterms:W3CDTF">2026-02-16T11:55:55Z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