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5" r:id="rId3"/>
    <p:sldId id="287" r:id="rId4"/>
    <p:sldId id="288" r:id="rId5"/>
    <p:sldId id="296" r:id="rId6"/>
    <p:sldId id="304" r:id="rId7"/>
    <p:sldId id="297" r:id="rId8"/>
    <p:sldId id="309" r:id="rId9"/>
    <p:sldId id="298" r:id="rId10"/>
    <p:sldId id="310" r:id="rId11"/>
    <p:sldId id="299" r:id="rId12"/>
    <p:sldId id="300" r:id="rId13"/>
    <p:sldId id="307" r:id="rId14"/>
    <p:sldId id="308" r:id="rId15"/>
    <p:sldId id="302" r:id="rId16"/>
    <p:sldId id="303" r:id="rId17"/>
    <p:sldId id="274" r:id="rId18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>
      <p:cViewPr varScale="1">
        <p:scale>
          <a:sx n="102" d="100"/>
          <a:sy n="102" d="100"/>
        </p:scale>
        <p:origin x="954" y="114"/>
      </p:cViewPr>
      <p:guideLst/>
    </p:cSldViewPr>
  </p:slideViewPr>
  <p:outlineViewPr>
    <p:cViewPr>
      <p:scale>
        <a:sx n="33" d="100"/>
        <a:sy n="33" d="100"/>
      </p:scale>
      <p:origin x="0" y="-52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142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D043B05-BD45-BAC2-AF8A-46459EE3EF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151F24-2E22-8194-42A2-D8B565FD37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23356-5272-4B12-AA3B-CAEB831B1577}" type="datetimeFigureOut">
              <a:rPr lang="en-IE" smtClean="0"/>
              <a:t>15/02/2026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A49EA0-AB6D-16BE-B6C5-C173A85757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7B193D-7830-6ED5-4F43-38E96DF7E1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F034D-674D-4757-968E-39970196A20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7291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91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7CDC8-5B1E-F9D4-5F53-19605332D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1A5F6C-C671-88F5-C945-E8439BC99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3ED721-8A17-1F92-3F0E-396A2DA6E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7D6A5-FB3E-748A-2786-864814777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4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77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46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66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457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958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426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0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35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29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6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40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85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57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58952-A0FD-AC1F-04A8-0BB135976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6A2C27-AD87-090F-C2AF-0002B5B174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BB6940-6D17-8979-E017-28B7B885EE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2F143-8CFB-0C61-4BBA-51A00D356A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76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3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-editable contact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4263637F-3076-0E97-C826-8AC7A025D2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1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-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r">
              <a:defRPr sz="1698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1"/>
            <a:r>
              <a:rPr lang="en-GB" dirty="0"/>
              <a:t>Contact: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21483C-EE89-1843-5326-8390D4EAF8D2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621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068E738F-966F-43B9-728F-5EC0F6B0D6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D909019-4856-C466-9E20-562D2B97E4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98353F-8262-4727-F52E-A93073D03E18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770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205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47913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75988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am page (no LinkedIn)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36995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35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and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2">
            <a:extLst>
              <a:ext uri="{FF2B5EF4-FFF2-40B4-BE49-F238E27FC236}">
                <a16:creationId xmlns:a16="http://schemas.microsoft.com/office/drawing/2014/main" id="{53A96A89-88E7-336C-E549-9D337CBC60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919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pic>
        <p:nvPicPr>
          <p:cNvPr id="10" name="Picture 287">
            <a:extLst>
              <a:ext uri="{FF2B5EF4-FFF2-40B4-BE49-F238E27FC236}">
                <a16:creationId xmlns:a16="http://schemas.microsoft.com/office/drawing/2014/main" id="{177899CC-70D7-C7F1-E56D-52625DF0E9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23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19921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61586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68082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55197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0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341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701" r:id="rId3"/>
    <p:sldLayoutId id="2147483678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97" r:id="rId10"/>
    <p:sldLayoutId id="2147483706" r:id="rId11"/>
    <p:sldLayoutId id="2147483699" r:id="rId12"/>
    <p:sldLayoutId id="2147483703" r:id="rId13"/>
    <p:sldLayoutId id="2147483686" r:id="rId14"/>
    <p:sldLayoutId id="2147483680" r:id="rId15"/>
    <p:sldLayoutId id="2147483687" r:id="rId16"/>
    <p:sldLayoutId id="2147483688" r:id="rId17"/>
    <p:sldLayoutId id="2147483689" r:id="rId18"/>
    <p:sldLayoutId id="2147483700" r:id="rId19"/>
    <p:sldLayoutId id="2147483690" r:id="rId20"/>
    <p:sldLayoutId id="2147483704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705" r:id="rId28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1656208"/>
            <a:ext cx="6700065" cy="3545586"/>
          </a:xfrm>
        </p:spPr>
        <p:txBody>
          <a:bodyPr/>
          <a:lstStyle/>
          <a:p>
            <a:r>
              <a:rPr lang="en-US" sz="7200" dirty="0">
                <a:latin typeface="SDCC Sans" pitchFamily="2" charset="0"/>
              </a:rPr>
              <a:t>2025 Community Development Grants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Created by</a:t>
            </a:r>
            <a:br>
              <a:rPr lang="en-US" dirty="0">
                <a:latin typeface="SDCC Sans" pitchFamily="2" charset="0"/>
              </a:rPr>
            </a:br>
            <a:r>
              <a:rPr lang="en-US" dirty="0">
                <a:latin typeface="SDCC Sans" pitchFamily="2" charset="0"/>
              </a:rPr>
              <a:t>Grants Admin Team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Presented by</a:t>
            </a:r>
            <a:br>
              <a:rPr lang="en-US" dirty="0">
                <a:latin typeface="SDCC Sans" pitchFamily="2" charset="0"/>
              </a:rPr>
            </a:br>
            <a:r>
              <a:rPr lang="en-US" dirty="0">
                <a:latin typeface="SDCC Sans" pitchFamily="2" charset="0"/>
              </a:rPr>
              <a:t>Fionnuala Keane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Feb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15151-841C-E944-AC81-4E4BB78E0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78ED6-1A42-AD89-9528-42B71ACA1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484784"/>
            <a:ext cx="10848114" cy="98756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The table below provides a breakdown of the approval and draw down data by each area in the Clondalkin LEA. 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CD9B06-08A5-32A2-05FF-A4978891A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471704"/>
            <a:ext cx="9119923" cy="856798"/>
          </a:xfrm>
        </p:spPr>
        <p:txBody>
          <a:bodyPr anchor="ctr">
            <a:normAutofit/>
          </a:bodyPr>
          <a:lstStyle/>
          <a:p>
            <a:r>
              <a:rPr lang="en-US"/>
              <a:t>Approval and Draw Down Figures 2025</a:t>
            </a:r>
            <a:endParaRPr lang="en-IE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1FC89F6-50C1-865F-0347-9263886D9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373618"/>
              </p:ext>
            </p:extLst>
          </p:nvPr>
        </p:nvGraphicFramePr>
        <p:xfrm>
          <a:off x="2537456" y="2362329"/>
          <a:ext cx="7086936" cy="4235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763">
                  <a:extLst>
                    <a:ext uri="{9D8B030D-6E8A-4147-A177-3AD203B41FA5}">
                      <a16:colId xmlns:a16="http://schemas.microsoft.com/office/drawing/2014/main" val="2466165134"/>
                    </a:ext>
                  </a:extLst>
                </a:gridCol>
                <a:gridCol w="1104174">
                  <a:extLst>
                    <a:ext uri="{9D8B030D-6E8A-4147-A177-3AD203B41FA5}">
                      <a16:colId xmlns:a16="http://schemas.microsoft.com/office/drawing/2014/main" val="69058603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633051546"/>
                    </a:ext>
                  </a:extLst>
                </a:gridCol>
                <a:gridCol w="1394922">
                  <a:extLst>
                    <a:ext uri="{9D8B030D-6E8A-4147-A177-3AD203B41FA5}">
                      <a16:colId xmlns:a16="http://schemas.microsoft.com/office/drawing/2014/main" val="3837940668"/>
                    </a:ext>
                  </a:extLst>
                </a:gridCol>
                <a:gridCol w="1688970">
                  <a:extLst>
                    <a:ext uri="{9D8B030D-6E8A-4147-A177-3AD203B41FA5}">
                      <a16:colId xmlns:a16="http://schemas.microsoft.com/office/drawing/2014/main" val="3526968046"/>
                    </a:ext>
                  </a:extLst>
                </a:gridCol>
              </a:tblGrid>
              <a:tr h="11426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Area</a:t>
                      </a:r>
                      <a:endParaRPr lang="en-IE" sz="23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 dirty="0">
                          <a:effectLst/>
                        </a:rPr>
                        <a:t>Fully Drawn Down</a:t>
                      </a:r>
                      <a:endParaRPr lang="en-IE" sz="2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Partially Drawn Down</a:t>
                      </a:r>
                      <a:endParaRPr lang="en-IE" sz="23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No Draw Down</a:t>
                      </a:r>
                      <a:endParaRPr lang="en-IE" sz="23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Amount Drawn Down</a:t>
                      </a:r>
                      <a:endParaRPr lang="en-IE" sz="23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extLst>
                  <a:ext uri="{0D108BD9-81ED-4DB2-BD59-A6C34878D82A}">
                    <a16:rowId xmlns:a16="http://schemas.microsoft.com/office/drawing/2014/main" val="205491858"/>
                  </a:ext>
                </a:extLst>
              </a:tr>
              <a:tr h="49469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 dirty="0">
                          <a:effectLst/>
                        </a:rPr>
                        <a:t>Brittas</a:t>
                      </a:r>
                      <a:endParaRPr lang="en-IE" sz="2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4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0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0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€6,500.00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extLst>
                  <a:ext uri="{0D108BD9-81ED-4DB2-BD59-A6C34878D82A}">
                    <a16:rowId xmlns:a16="http://schemas.microsoft.com/office/drawing/2014/main" val="1479363801"/>
                  </a:ext>
                </a:extLst>
              </a:tr>
              <a:tr h="50946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 dirty="0">
                          <a:effectLst/>
                        </a:rPr>
                        <a:t>Clondalkin</a:t>
                      </a:r>
                      <a:endParaRPr lang="en-IE" sz="2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40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4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 dirty="0">
                          <a:effectLst/>
                        </a:rPr>
                        <a:t>0</a:t>
                      </a:r>
                      <a:endParaRPr lang="en-IE" sz="2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€52,158.62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extLst>
                  <a:ext uri="{0D108BD9-81ED-4DB2-BD59-A6C34878D82A}">
                    <a16:rowId xmlns:a16="http://schemas.microsoft.com/office/drawing/2014/main" val="2855753399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Newcastle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4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2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2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€1,793.00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extLst>
                  <a:ext uri="{0D108BD9-81ED-4DB2-BD59-A6C34878D82A}">
                    <a16:rowId xmlns:a16="http://schemas.microsoft.com/office/drawing/2014/main" val="354141974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Rathcoole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4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0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0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€4,197.35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extLst>
                  <a:ext uri="{0D108BD9-81ED-4DB2-BD59-A6C34878D82A}">
                    <a16:rowId xmlns:a16="http://schemas.microsoft.com/office/drawing/2014/main" val="363588719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Saggart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4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0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0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u="none" strike="noStrike">
                          <a:effectLst/>
                        </a:rPr>
                        <a:t>€5,885.00</a:t>
                      </a:r>
                      <a:endParaRPr lang="en-IE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extLst>
                  <a:ext uri="{0D108BD9-81ED-4DB2-BD59-A6C34878D82A}">
                    <a16:rowId xmlns:a16="http://schemas.microsoft.com/office/drawing/2014/main" val="5968626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b="1" u="none" strike="noStrike" dirty="0">
                          <a:effectLst/>
                        </a:rPr>
                        <a:t>Totals</a:t>
                      </a:r>
                      <a:endParaRPr lang="en-IE" sz="2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b="1" u="none" strike="noStrike" dirty="0">
                          <a:effectLst/>
                        </a:rPr>
                        <a:t>56</a:t>
                      </a:r>
                      <a:endParaRPr lang="en-IE" sz="2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b="1" u="none" strike="noStrike" dirty="0">
                          <a:effectLst/>
                        </a:rPr>
                        <a:t>6</a:t>
                      </a:r>
                      <a:endParaRPr lang="en-IE" sz="2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b="1" u="none" strike="noStrike" dirty="0">
                          <a:effectLst/>
                        </a:rPr>
                        <a:t>2</a:t>
                      </a:r>
                      <a:endParaRPr lang="en-IE" sz="2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2300" b="1" u="none" strike="noStrike" dirty="0">
                          <a:effectLst/>
                        </a:rPr>
                        <a:t>€70,533.97</a:t>
                      </a:r>
                      <a:endParaRPr lang="en-IE" sz="2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824" marR="19824" marT="19824" marB="0" anchor="ctr"/>
                </a:tc>
                <a:extLst>
                  <a:ext uri="{0D108BD9-81ED-4DB2-BD59-A6C34878D82A}">
                    <a16:rowId xmlns:a16="http://schemas.microsoft.com/office/drawing/2014/main" val="2666771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639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A91E6-0F14-5051-9F24-6D0ADDC96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A6AA1-8E59-5C27-E08B-4B892433C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Unsuccessful Applications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2E8F1-AF98-DFAF-C5D2-76C0BD3AD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46574"/>
            <a:ext cx="11136146" cy="1046322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>
                <a:latin typeface="SDCC Sans" pitchFamily="2" charset="0"/>
              </a:rPr>
              <a:t>There were 19 unsuccessful applications in this area with reasons outlined below.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>
                <a:latin typeface="SDCC Sans" pitchFamily="2" charset="0"/>
              </a:rPr>
              <a:t>1 application was withdrawn by the group themselves.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>
                <a:latin typeface="SDCC Sans" pitchFamily="2" charset="0"/>
              </a:rPr>
              <a:t>These along with the 64 approved applications total 84 applications for the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EAD249-8FFD-3C2C-568D-E67E88DB4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2610968"/>
            <a:ext cx="8894398" cy="39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19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C4B7F-A0B7-B09E-618E-77FD8165E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63E27-0F46-25B7-FA9F-2A2D2F21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Group Classification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D4A133-2380-1E8F-F1B1-E73B331FE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46574"/>
            <a:ext cx="11136146" cy="614274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DE55C2-74B4-198E-97BD-E40B09584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00" y="1363966"/>
            <a:ext cx="11496600" cy="505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44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F6914-193C-169C-B3AE-86145B590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1438302"/>
            <a:ext cx="9335946" cy="407893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SDCC Sans" pitchFamily="2" charset="0"/>
              </a:rPr>
              <a:t>Of the groups that applied for a grant in 2025, 23 of these groups had applied for funding in 2024</a:t>
            </a:r>
            <a:endParaRPr lang="en-IE" sz="3600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510C4-57BA-AD6C-3F50-F11FC4F8AC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470" y="548680"/>
            <a:ext cx="3575306" cy="792088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SDCC Sans" pitchFamily="2" charset="0"/>
              </a:rPr>
              <a:t>Repeat Applications</a:t>
            </a:r>
            <a:endParaRPr lang="en-IE" sz="1800" b="1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507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C504D-D1C7-7937-FB05-402A7B6F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036F-5E59-C7C4-38FA-7E5E43904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1438302"/>
            <a:ext cx="8759882" cy="407893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SDCC Sans" pitchFamily="2" charset="0"/>
              </a:rPr>
              <a:t>Of the 84 applications received, 9 of these applications were from new applicants</a:t>
            </a:r>
            <a:endParaRPr lang="en-IE" sz="3600" b="0" dirty="0">
              <a:latin typeface="SDCC Sans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45B4AA-4053-979C-36BD-E8A39D7079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470" y="548680"/>
            <a:ext cx="3580672" cy="792088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SDCC Sans" pitchFamily="2" charset="0"/>
              </a:rPr>
              <a:t>New Applications</a:t>
            </a:r>
            <a:endParaRPr lang="en-IE" sz="1800" b="1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547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CC681-AEB2-80BB-D5BD-E7DF7AFA4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5191B-A546-18A2-6CCA-5DACAF016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87" y="332656"/>
            <a:ext cx="9119921" cy="856798"/>
          </a:xfrm>
        </p:spPr>
        <p:txBody>
          <a:bodyPr/>
          <a:lstStyle/>
          <a:p>
            <a:r>
              <a:rPr lang="en-US" dirty="0">
                <a:latin typeface="SDCC Sans" pitchFamily="2" charset="0"/>
              </a:rPr>
              <a:t>Community Infrastructure Fund (CIF)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583F4-2C32-3190-0CC8-59914DFDB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7927" y="1189454"/>
            <a:ext cx="11136146" cy="1596442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This grant offers community groups including sports clubs the opportunity to apply for funding to assist with the costs of either constructing new Community Facilities or for the modernisation and / or expansion of existing facilities.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Clondalkin LEA had 2 of the 13 applications approved totalling €73,700.00</a:t>
            </a:r>
          </a:p>
          <a:p>
            <a:r>
              <a:rPr lang="en-IE" sz="1600" dirty="0">
                <a:latin typeface="SDCC Sans" pitchFamily="2" charset="0"/>
              </a:rPr>
              <a:t> 	- Clondalkin – 1 application approved for €50,000.00</a:t>
            </a:r>
          </a:p>
          <a:p>
            <a:r>
              <a:rPr lang="en-IE" sz="1600" dirty="0">
                <a:latin typeface="SDCC Sans" pitchFamily="2" charset="0"/>
              </a:rPr>
              <a:t>	- </a:t>
            </a:r>
            <a:r>
              <a:rPr lang="en-IE" sz="1600" dirty="0" err="1">
                <a:latin typeface="SDCC Sans" pitchFamily="2" charset="0"/>
              </a:rPr>
              <a:t>Saggart</a:t>
            </a:r>
            <a:r>
              <a:rPr lang="en-IE" sz="1600" dirty="0">
                <a:latin typeface="SDCC Sans" pitchFamily="2" charset="0"/>
              </a:rPr>
              <a:t> – 1 application approved for €23,700.00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B69B22-96D1-2952-E170-1B8BFBB50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61" y="3212976"/>
            <a:ext cx="11086912" cy="342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21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BBA5C-75C8-413C-A1D6-FC45C1ED7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ED6AB-A149-42A8-7A80-37A263810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Management Support Fund (MSF)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A03F1-3826-6B21-9CE1-B3F50559F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556792"/>
            <a:ext cx="11136146" cy="1224136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This grant facilitates/assists SDCC owned Community Centres with associated costs – running costs, employment costs, training costs and events.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The Clondalkin LEA had 6 of the 10 applications approved amounting to €189,600.00. There are 4 applications for this LEA awaiting further assessment.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/>
          </a:p>
          <a:p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E5445B-84FD-F16E-FD7D-B5CF812FF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2780928"/>
            <a:ext cx="8376152" cy="385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61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6481D-48D6-7221-150E-1ACDBA2A9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14" y="677684"/>
            <a:ext cx="8791062" cy="5199588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latin typeface="SDCC Sans" pitchFamily="2" charset="0"/>
              </a:rPr>
              <a:t>Clondalkin, Newcastle, Rathcoole, </a:t>
            </a:r>
            <a:r>
              <a:rPr lang="en-GB" dirty="0" err="1">
                <a:latin typeface="SDCC Sans" pitchFamily="2" charset="0"/>
              </a:rPr>
              <a:t>Saggart</a:t>
            </a:r>
            <a:r>
              <a:rPr lang="en-GB" dirty="0">
                <a:latin typeface="SDCC Sans" pitchFamily="2" charset="0"/>
              </a:rPr>
              <a:t> &amp; Brittas ACM</a:t>
            </a:r>
            <a:br>
              <a:rPr lang="en-GB" dirty="0"/>
            </a:br>
            <a:br>
              <a:rPr lang="en-GB" dirty="0"/>
            </a:br>
            <a:r>
              <a:rPr lang="en-GB" sz="2800" dirty="0">
                <a:latin typeface="SDCC Sans" pitchFamily="2" charset="0"/>
              </a:rPr>
              <a:t>18</a:t>
            </a:r>
            <a:r>
              <a:rPr lang="en-GB" sz="2800" baseline="30000" dirty="0">
                <a:latin typeface="SDCC Sans" pitchFamily="2" charset="0"/>
              </a:rPr>
              <a:t>th</a:t>
            </a:r>
            <a:r>
              <a:rPr lang="en-GB" sz="2800" dirty="0">
                <a:latin typeface="SDCC Sans" pitchFamily="2" charset="0"/>
              </a:rPr>
              <a:t> February 2026</a:t>
            </a:r>
            <a:endParaRPr lang="en-IE" sz="2800" dirty="0">
              <a:latin typeface="SDCC Sans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4C4BB-3254-517C-DDDC-FE9F778117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SDCC Sans" pitchFamily="2" charset="0"/>
              </a:rPr>
              <a:t>2025 Community Development Grants</a:t>
            </a:r>
          </a:p>
        </p:txBody>
      </p:sp>
    </p:spTree>
    <p:extLst>
      <p:ext uri="{BB962C8B-B14F-4D97-AF65-F5344CB8AC3E}">
        <p14:creationId xmlns:p14="http://schemas.microsoft.com/office/powerpoint/2010/main" val="3635249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BC27C-D989-401E-C8D6-05CFFEE16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831352"/>
            <a:ext cx="4759732" cy="3988784"/>
          </a:xfrm>
        </p:spPr>
        <p:txBody>
          <a:bodyPr/>
          <a:lstStyle/>
          <a:p>
            <a:r>
              <a:rPr lang="en-GB" sz="3600" dirty="0">
                <a:latin typeface="SDCC Sans" pitchFamily="2" charset="0"/>
              </a:rPr>
              <a:t>The Community Grants Programme is run on an annual basis and offers a range of funding and supports to community groups throughout the county.</a:t>
            </a:r>
            <a:br>
              <a:rPr lang="en-GB" sz="3600" dirty="0">
                <a:solidFill>
                  <a:srgbClr val="002060"/>
                </a:solidFill>
                <a:latin typeface="SDCC Sans" pitchFamily="2" charset="0"/>
              </a:rPr>
            </a:br>
            <a:endParaRPr lang="en-IE" sz="3600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8C102C8-F361-4480-A024-7D1269B492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429" r="17429"/>
          <a:stretch>
            <a:fillRect/>
          </a:stretch>
        </p:blipFill>
        <p:spPr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53285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4F72A-925C-CF87-4248-79397A6BF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37CE-E1AB-F3D3-D178-E6FF70FC6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831287"/>
            <a:ext cx="4759732" cy="3988912"/>
          </a:xfrm>
        </p:spPr>
        <p:txBody>
          <a:bodyPr/>
          <a:lstStyle/>
          <a:p>
            <a:r>
              <a:rPr lang="en-US" sz="3600" dirty="0">
                <a:latin typeface="SDCC Sans" pitchFamily="2" charset="0"/>
              </a:rPr>
              <a:t>The </a:t>
            </a:r>
            <a:r>
              <a:rPr lang="en-US" sz="3600" dirty="0" err="1">
                <a:latin typeface="SDCC Sans" pitchFamily="2" charset="0"/>
              </a:rPr>
              <a:t>programme</a:t>
            </a:r>
            <a:r>
              <a:rPr lang="en-US" sz="3600" dirty="0">
                <a:latin typeface="SDCC Sans" pitchFamily="2" charset="0"/>
              </a:rPr>
              <a:t> is aimed at providing financial assistance to Community and Voluntary Groups who are responding to locally identified needs within their communities. </a:t>
            </a:r>
            <a:endParaRPr lang="en-IE" sz="3600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137EBA7-7B18-D0CD-BEC8-60F7A280E8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368" r="17368"/>
          <a:stretch>
            <a:fillRect/>
          </a:stretch>
        </p:blipFill>
        <p:spPr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21549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5DB89-D2FF-1CCC-36EC-2F3175029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DCC Sans" pitchFamily="2" charset="0"/>
              </a:rPr>
              <a:t>Details on 2025 Application Figures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D32EC-8DA2-F5C3-8D99-2E9840735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84784"/>
            <a:ext cx="11064138" cy="129614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84 applications in total received for this LEA.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Figures on these graphics are rounded. Breakdown of figures by area provided in a later slide.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9D5CE8-1984-E1A7-3CAC-EDBCE395E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590" y="2492896"/>
            <a:ext cx="10256819" cy="377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82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1A403-BD83-4CF9-E249-F7991A2F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60065-432E-11E0-FC52-9B95E9A8D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22" y="620688"/>
            <a:ext cx="11280163" cy="856798"/>
          </a:xfrm>
        </p:spPr>
        <p:txBody>
          <a:bodyPr>
            <a:noAutofit/>
          </a:bodyPr>
          <a:lstStyle/>
          <a:p>
            <a:r>
              <a:rPr lang="en-GB" sz="3200" dirty="0">
                <a:latin typeface="SDCC Sans" pitchFamily="2" charset="0"/>
              </a:rPr>
              <a:t>Breakdown of Funding Categories Applied For in 2025</a:t>
            </a:r>
            <a:endParaRPr lang="en-IE" sz="3200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A96DE-83C9-C6CC-F020-55D3A5FE3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422" y="1628800"/>
            <a:ext cx="11064138" cy="64807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This shows the number of applications and monetary value breakdown that came in under each category of community development grant.</a:t>
            </a:r>
            <a:endParaRPr lang="en-IE" sz="1500" dirty="0">
              <a:latin typeface="SDCC Sans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1F70E3-1EC3-CEE6-7FE8-5ACF61FDB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2564904"/>
            <a:ext cx="10235213" cy="3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5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CC0DB-F1E3-DEA4-B148-9F5FBFEC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10560081" cy="856798"/>
          </a:xfrm>
        </p:spPr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Approval and Draw Down Monetary Figures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15B76-AA59-9157-8999-B11CFDCC2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11064138" cy="987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Figures in the graphic are rounded.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Breakdown of figures by area provided in a later slide. </a:t>
            </a: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BE2153-6399-6538-C501-1F1B71EA2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702" y="2655577"/>
            <a:ext cx="9962596" cy="373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02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F6073-935C-A443-1AD7-0FD6EE3A1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63182-C0F9-D1BC-262D-63DC1FB12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11064138" cy="105957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The table below provides a breakdown of the application and approval data by each area in the Clondalkin LEA. </a:t>
            </a:r>
            <a:endParaRPr lang="en-GB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7BE36-ABD6-D542-B144-0F2D06B28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471704"/>
            <a:ext cx="9119923" cy="856798"/>
          </a:xfrm>
        </p:spPr>
        <p:txBody>
          <a:bodyPr anchor="ctr">
            <a:normAutofit/>
          </a:bodyPr>
          <a:lstStyle/>
          <a:p>
            <a:r>
              <a:rPr lang="en-US"/>
              <a:t>Application and Approval Figures 2025</a:t>
            </a:r>
            <a:endParaRPr lang="en-IE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5F72108-4697-C93E-AA10-EB03BCB8EF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958110"/>
              </p:ext>
            </p:extLst>
          </p:nvPr>
        </p:nvGraphicFramePr>
        <p:xfrm>
          <a:off x="2063552" y="2636911"/>
          <a:ext cx="7560840" cy="3454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133">
                  <a:extLst>
                    <a:ext uri="{9D8B030D-6E8A-4147-A177-3AD203B41FA5}">
                      <a16:colId xmlns:a16="http://schemas.microsoft.com/office/drawing/2014/main" val="957857525"/>
                    </a:ext>
                  </a:extLst>
                </a:gridCol>
                <a:gridCol w="1593187">
                  <a:extLst>
                    <a:ext uri="{9D8B030D-6E8A-4147-A177-3AD203B41FA5}">
                      <a16:colId xmlns:a16="http://schemas.microsoft.com/office/drawing/2014/main" val="275502998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825548167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87630995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334163957"/>
                    </a:ext>
                  </a:extLst>
                </a:gridCol>
              </a:tblGrid>
              <a:tr h="91933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Area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No. of Applications Received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Amount Applied For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No. of Applications Approved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Amount Approved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extLst>
                  <a:ext uri="{0D108BD9-81ED-4DB2-BD59-A6C34878D82A}">
                    <a16:rowId xmlns:a16="http://schemas.microsoft.com/office/drawing/2014/main" val="4211944577"/>
                  </a:ext>
                </a:extLst>
              </a:tr>
              <a:tr h="44881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Brittas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5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€9,043.84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€6,500.00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extLst>
                  <a:ext uri="{0D108BD9-81ED-4DB2-BD59-A6C34878D82A}">
                    <a16:rowId xmlns:a16="http://schemas.microsoft.com/office/drawing/2014/main" val="11395515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Clondalkin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56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€83,192.62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44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€58,112.84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extLst>
                  <a:ext uri="{0D108BD9-81ED-4DB2-BD59-A6C34878D82A}">
                    <a16:rowId xmlns:a16="http://schemas.microsoft.com/office/drawing/2014/main" val="169637331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Newcastle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11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€7,620.00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8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€3,300.00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extLst>
                  <a:ext uri="{0D108BD9-81ED-4DB2-BD59-A6C34878D82A}">
                    <a16:rowId xmlns:a16="http://schemas.microsoft.com/office/drawing/2014/main" val="426079755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Rathcoole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8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€12,692.35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€4,197.35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extLst>
                  <a:ext uri="{0D108BD9-81ED-4DB2-BD59-A6C34878D82A}">
                    <a16:rowId xmlns:a16="http://schemas.microsoft.com/office/drawing/2014/main" val="300448414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Saggart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€6,035.00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 dirty="0">
                          <a:effectLst/>
                          <a:latin typeface="SDCC Sans" pitchFamily="2" charset="0"/>
                        </a:rPr>
                        <a:t>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u="none" strike="noStrike">
                          <a:effectLst/>
                          <a:latin typeface="SDCC Sans" pitchFamily="2" charset="0"/>
                        </a:rPr>
                        <a:t>€5,885.00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extLst>
                  <a:ext uri="{0D108BD9-81ED-4DB2-BD59-A6C34878D82A}">
                    <a16:rowId xmlns:a16="http://schemas.microsoft.com/office/drawing/2014/main" val="1172097160"/>
                  </a:ext>
                </a:extLst>
              </a:tr>
              <a:tr h="35790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b="1" u="none" strike="noStrike" dirty="0">
                          <a:effectLst/>
                          <a:latin typeface="SDCC Sans" pitchFamily="2" charset="0"/>
                        </a:rPr>
                        <a:t>Totals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b="1" u="none" strike="noStrike" dirty="0">
                          <a:effectLst/>
                          <a:latin typeface="SDCC Sans" pitchFamily="2" charset="0"/>
                        </a:rPr>
                        <a:t>84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b="1" u="none" strike="noStrike" dirty="0">
                          <a:effectLst/>
                          <a:latin typeface="SDCC Sans" pitchFamily="2" charset="0"/>
                        </a:rPr>
                        <a:t>€118,583.81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b="1" u="none" strike="noStrike" dirty="0">
                          <a:effectLst/>
                          <a:latin typeface="SDCC Sans" pitchFamily="2" charset="0"/>
                        </a:rPr>
                        <a:t>64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b="1" u="none" strike="noStrike" dirty="0">
                          <a:effectLst/>
                          <a:latin typeface="SDCC Sans" pitchFamily="2" charset="0"/>
                        </a:rPr>
                        <a:t>€77,995.19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15950" marR="15950" marT="15950" marB="0" anchor="ctr"/>
                </a:tc>
                <a:extLst>
                  <a:ext uri="{0D108BD9-81ED-4DB2-BD59-A6C34878D82A}">
                    <a16:rowId xmlns:a16="http://schemas.microsoft.com/office/drawing/2014/main" val="333907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5142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55F0A-C705-7054-3DE3-C3AB5ABF8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Approval and Draw Down Figures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42D9A-6B24-A4DC-F636-73DE8005E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628799"/>
            <a:ext cx="11136146" cy="115212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64 of the 84 applications were approved for this 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Breakdown of figures by area provided in a later slide.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81AAB0-527F-EEF6-64A7-9557C3826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3081225"/>
            <a:ext cx="9383044" cy="331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17311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89ACE5C-52D2-4E9C-9ACE-3E72FCEE4D40}" vid="{FC377E05-5B4C-4C3A-9DA2-F51C3C2FEF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 V2 Draft</Template>
  <TotalTime>1542</TotalTime>
  <Words>593</Words>
  <Application>Microsoft Office PowerPoint</Application>
  <PresentationFormat>Widescreen</PresentationFormat>
  <Paragraphs>130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 Narrow</vt:lpstr>
      <vt:lpstr>Arial</vt:lpstr>
      <vt:lpstr>Calibri</vt:lpstr>
      <vt:lpstr>SDCC Sans</vt:lpstr>
      <vt:lpstr>SDCC Master</vt:lpstr>
      <vt:lpstr>2025 Community Development Grants</vt:lpstr>
      <vt:lpstr>Clondalkin, Newcastle, Rathcoole, Saggart &amp; Brittas ACM  18th February 2026</vt:lpstr>
      <vt:lpstr>The Community Grants Programme is run on an annual basis and offers a range of funding and supports to community groups throughout the county. </vt:lpstr>
      <vt:lpstr>The programme is aimed at providing financial assistance to Community and Voluntary Groups who are responding to locally identified needs within their communities. </vt:lpstr>
      <vt:lpstr>Details on 2025 Application Figures</vt:lpstr>
      <vt:lpstr>Breakdown of Funding Categories Applied For in 2025</vt:lpstr>
      <vt:lpstr>Approval and Draw Down Monetary Figures 2025</vt:lpstr>
      <vt:lpstr>Application and Approval Figures 2025</vt:lpstr>
      <vt:lpstr>Approval and Draw Down Figures 2025</vt:lpstr>
      <vt:lpstr>Approval and Draw Down Figures 2025</vt:lpstr>
      <vt:lpstr>Unsuccessful Applications 2025</vt:lpstr>
      <vt:lpstr>Group Classification 2025</vt:lpstr>
      <vt:lpstr>Of the groups that applied for a grant in 2025, 23 of these groups had applied for funding in 2024</vt:lpstr>
      <vt:lpstr>Of the 84 applications received, 9 of these applications were from new applicants</vt:lpstr>
      <vt:lpstr>Community Infrastructure Fund (CIF) 2025</vt:lpstr>
      <vt:lpstr>Management Support Fund (MSF) 2025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Fitzgerald</dc:creator>
  <cp:lastModifiedBy>Edel Clancy</cp:lastModifiedBy>
  <cp:revision>33</cp:revision>
  <dcterms:created xsi:type="dcterms:W3CDTF">2026-01-14T12:55:35Z</dcterms:created>
  <dcterms:modified xsi:type="dcterms:W3CDTF">2026-02-15T13:03:29Z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