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304" r:id="rId2"/>
    <p:sldId id="256" r:id="rId3"/>
    <p:sldId id="309" r:id="rId4"/>
    <p:sldId id="308" r:id="rId5"/>
    <p:sldId id="274" r:id="rId6"/>
  </p:sldIdLst>
  <p:sldSz cx="12192000" cy="6858000"/>
  <p:notesSz cx="11309350" cy="20104100"/>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108" d="100"/>
          <a:sy n="108" d="100"/>
        </p:scale>
        <p:origin x="666" y="102"/>
      </p:cViewPr>
      <p:guideLst/>
    </p:cSldViewPr>
  </p:slideViewPr>
  <p:notesTextViewPr>
    <p:cViewPr>
      <p:scale>
        <a:sx n="20" d="100"/>
        <a:sy n="20" d="100"/>
      </p:scale>
      <p:origin x="0" y="0"/>
    </p:cViewPr>
  </p:notesTextViewPr>
  <p:notesViewPr>
    <p:cSldViewPr>
      <p:cViewPr varScale="1">
        <p:scale>
          <a:sx n="38" d="100"/>
          <a:sy n="38" d="100"/>
        </p:scale>
        <p:origin x="43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9F6A2F78-8593-D34B-A54B-A913B4ADD88D}" type="datetimeFigureOut">
              <a:rPr lang="en-US" smtClean="0"/>
              <a:t>2/13/2026</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56789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87823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r>
              <a:rPr lang="en-GB" sz="1500" dirty="0"/>
              <a:t>Behind the Scenes is a newly established group of young people interested in pursuing careers in creative production and design, event management, lighting, sound, and event promotion. It is funded by the Arts Council’s Young Ensemble Scheme.</a:t>
            </a:r>
          </a:p>
          <a:p>
            <a:endParaRPr lang="en-GB" sz="1500" dirty="0"/>
          </a:p>
          <a:p>
            <a:r>
              <a:rPr lang="en-GB" sz="1500" dirty="0"/>
              <a:t>It is managed by NOISE Music, Alternative Entertainments, and CONTACT Studio, and supported by </a:t>
            </a:r>
            <a:r>
              <a:rPr lang="en-GB" sz="1500" dirty="0" err="1"/>
              <a:t>Sofft</a:t>
            </a:r>
            <a:r>
              <a:rPr lang="en-GB" sz="1500" dirty="0"/>
              <a:t> Productions. They designed their first event in Adamstown in November, to launch the NOISE Music project </a:t>
            </a:r>
            <a:r>
              <a:rPr lang="en-GB" sz="1500" i="1" dirty="0"/>
              <a:t>The Clocks Won’t Wait</a:t>
            </a:r>
            <a:r>
              <a:rPr lang="en-GB" sz="1500" dirty="0"/>
              <a:t>. </a:t>
            </a:r>
          </a:p>
          <a:p>
            <a:r>
              <a:rPr lang="en-GB" sz="1500" dirty="0"/>
              <a:t>Their next event will take place in The Civic on Fri 23</a:t>
            </a:r>
            <a:r>
              <a:rPr lang="en-GB" sz="1500" baseline="30000" dirty="0"/>
              <a:t>rd</a:t>
            </a:r>
            <a:r>
              <a:rPr lang="en-GB" sz="1500" dirty="0"/>
              <a:t> Jan as part of the </a:t>
            </a:r>
            <a:r>
              <a:rPr lang="en-GB" sz="1500" dirty="0" err="1"/>
              <a:t>Tradfest</a:t>
            </a:r>
            <a:r>
              <a:rPr lang="en-GB" sz="1500" dirty="0"/>
              <a:t> fringe programme.</a:t>
            </a:r>
          </a:p>
          <a:p>
            <a:endParaRPr lang="en-GB" sz="1500" dirty="0"/>
          </a:p>
          <a:p>
            <a:r>
              <a:rPr lang="en-GB" sz="1500" dirty="0"/>
              <a:t>The group will be producing and promoting </a:t>
            </a:r>
            <a:r>
              <a:rPr lang="en-GB" sz="1500" i="1" dirty="0"/>
              <a:t>The Night Belongs To Us </a:t>
            </a:r>
            <a:r>
              <a:rPr lang="en-GB" sz="1500" dirty="0"/>
              <a:t>events around the county throughout 2026.</a:t>
            </a:r>
          </a:p>
          <a:p>
            <a:r>
              <a:rPr lang="en-GB" sz="1500" dirty="0"/>
              <a:t>Members have received paid work experience with </a:t>
            </a:r>
            <a:r>
              <a:rPr lang="en-GB" sz="1500" dirty="0" err="1"/>
              <a:t>Sofft</a:t>
            </a:r>
            <a:r>
              <a:rPr lang="en-GB" sz="1500" dirty="0"/>
              <a:t> Productions at a number of events including </a:t>
            </a:r>
            <a:r>
              <a:rPr lang="en-GB" sz="1500" i="1" dirty="0"/>
              <a:t>Spectrum</a:t>
            </a:r>
            <a:r>
              <a:rPr lang="en-GB" sz="1500" dirty="0"/>
              <a:t> in Rua Red on Culture Night.</a:t>
            </a:r>
          </a:p>
          <a:p>
            <a:endParaRPr lang="en-GB" sz="1500" dirty="0"/>
          </a:p>
          <a:p>
            <a:r>
              <a:rPr lang="en-IE" sz="1500" i="1" dirty="0"/>
              <a:t>The Night Belongs To Us </a:t>
            </a:r>
            <a:r>
              <a:rPr lang="en-IE" sz="1500" dirty="0"/>
              <a:t>ran 7 events in The Civic Theatre’s Studio Space this year, featuring 55 performers aged between 14 and 18, and reaching a total audience of 234.</a:t>
            </a:r>
            <a:endParaRPr lang="en-IE" sz="1500" i="1" dirty="0"/>
          </a:p>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332497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35510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3799464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ubmit.link/4Ge"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GB" sz="1800" b="1" u="sng" dirty="0"/>
              <a:t>Clondalkin, Newcastle, Rathcoole, </a:t>
            </a:r>
            <a:r>
              <a:rPr lang="en-GB" sz="1800" b="1" u="sng" dirty="0" err="1"/>
              <a:t>Saggart</a:t>
            </a:r>
            <a:r>
              <a:rPr lang="en-GB" sz="1800" b="1" u="sng" dirty="0"/>
              <a:t> and Brittas </a:t>
            </a:r>
            <a:r>
              <a:rPr lang="en-IE" sz="1800" b="1" u="sng" dirty="0"/>
              <a:t>Area Committee Meeting</a:t>
            </a:r>
            <a:endParaRPr lang="en-IE" sz="1800" dirty="0"/>
          </a:p>
          <a:p>
            <a:pPr algn="ctr"/>
            <a:endParaRPr lang="en-IE" dirty="0"/>
          </a:p>
          <a:p>
            <a:pPr algn="ctr"/>
            <a:r>
              <a:rPr lang="en-US" sz="1800" b="1" u="sng" dirty="0"/>
              <a:t>18 February 2026</a:t>
            </a:r>
          </a:p>
          <a:p>
            <a:pPr algn="ctr"/>
            <a:endParaRPr lang="en-US" sz="1800" b="1" u="sng" dirty="0"/>
          </a:p>
          <a:p>
            <a:pPr algn="ctr"/>
            <a:r>
              <a:rPr lang="en-US" sz="1800" b="1" u="sng" dirty="0"/>
              <a:t>HEADED ITEM </a:t>
            </a:r>
            <a:endParaRPr lang="en-IE" sz="1800" dirty="0"/>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February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623392" y="1124744"/>
            <a:ext cx="10729192" cy="1036111"/>
          </a:xfrm>
        </p:spPr>
        <p:txBody>
          <a:bodyPr anchor="ctr">
            <a:normAutofit fontScale="90000"/>
          </a:bodyPr>
          <a:lstStyle/>
          <a:p>
            <a:pPr rtl="0">
              <a:lnSpc>
                <a:spcPct val="90000"/>
              </a:lnSpc>
            </a:pPr>
            <a:r>
              <a:rPr lang="en-IE" altLang="en-US" sz="3200" dirty="0">
                <a:latin typeface="Aptos" panose="020B0004020202020204" pitchFamily="34" charset="0"/>
                <a:ea typeface="Aptos" panose="020B0004020202020204" pitchFamily="34" charset="0"/>
                <a:cs typeface="Times New Roman" panose="02020603050405020304" pitchFamily="18" charset="0"/>
              </a:rPr>
              <a:t>Call for Expressions of Interest — Community Arts Programme</a:t>
            </a:r>
            <a:br>
              <a:rPr lang="en-IE" altLang="en-US" sz="3200" dirty="0"/>
            </a:b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10056026" cy="4208255"/>
          </a:xfrm>
        </p:spPr>
        <p:txBody>
          <a:bodyPr>
            <a:noAutofit/>
          </a:bodyPr>
          <a:lstStyle/>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GB" altLang="en-US" sz="1400" dirty="0">
                <a:latin typeface="Aptos" panose="020B0004020202020204" pitchFamily="34" charset="0"/>
                <a:ea typeface="Aptos" panose="020B0004020202020204" pitchFamily="34" charset="0"/>
                <a:cs typeface="Times New Roman" panose="02020603050405020304" pitchFamily="18" charset="0"/>
              </a:rPr>
              <a:t>South Dublin Arts Office and Creative Ireland South Dublin</a:t>
            </a:r>
            <a:r>
              <a:rPr lang="en-IE" altLang="en-US" sz="1400" dirty="0">
                <a:latin typeface="Aptos" panose="020B0004020202020204" pitchFamily="34" charset="0"/>
                <a:ea typeface="Aptos" panose="020B0004020202020204" pitchFamily="34" charset="0"/>
                <a:cs typeface="Times New Roman" panose="02020603050405020304" pitchFamily="18" charset="0"/>
              </a:rPr>
              <a:t> are seeking artists with experience in </a:t>
            </a:r>
            <a:r>
              <a:rPr lang="en-IE" altLang="en-US" sz="1400" b="1" dirty="0">
                <a:latin typeface="Aptos" panose="020B0004020202020204" pitchFamily="34" charset="0"/>
                <a:ea typeface="Aptos" panose="020B0004020202020204" pitchFamily="34" charset="0"/>
                <a:cs typeface="Times New Roman" panose="02020603050405020304" pitchFamily="18" charset="0"/>
              </a:rPr>
              <a:t>participatory or socially engaged arts practice.</a:t>
            </a:r>
            <a:r>
              <a:rPr lang="en-IE" altLang="en-US" sz="1400" dirty="0">
                <a:latin typeface="Aptos" panose="020B0004020202020204" pitchFamily="34" charset="0"/>
                <a:ea typeface="Aptos" panose="020B0004020202020204" pitchFamily="34" charset="0"/>
                <a:cs typeface="Times New Roman" panose="02020603050405020304" pitchFamily="18" charset="0"/>
              </a:rPr>
              <a:t> We </a:t>
            </a:r>
            <a:r>
              <a:rPr lang="en-GB" altLang="en-US" sz="1400" dirty="0">
                <a:latin typeface="Aptos" panose="020B0004020202020204" pitchFamily="34" charset="0"/>
                <a:ea typeface="Aptos" panose="020B0004020202020204" pitchFamily="34" charset="0"/>
                <a:cs typeface="Times New Roman" panose="02020603050405020304" pitchFamily="18" charset="0"/>
              </a:rPr>
              <a:t>invite creative practitioners working across genres to submit an Expression of Interest to collaborate on our community arts programme. Applicants should have Garda clearance and experience in participatory arts. </a:t>
            </a:r>
            <a:endParaRPr lang="en-IE" altLang="en-US" sz="1400" dirty="0"/>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Expressions of Interest should be submitted by </a:t>
            </a:r>
            <a:r>
              <a:rPr lang="en-IE" altLang="en-US" sz="1400" b="1" dirty="0">
                <a:latin typeface="Aptos" panose="020B0004020202020204" pitchFamily="34" charset="0"/>
                <a:ea typeface="Aptos" panose="020B0004020202020204" pitchFamily="34" charset="0"/>
                <a:cs typeface="Times New Roman" panose="02020603050405020304" pitchFamily="18" charset="0"/>
              </a:rPr>
              <a:t>5pm on 13</a:t>
            </a:r>
            <a:r>
              <a:rPr lang="en-IE" altLang="en-US" sz="1400" b="1" baseline="30000" dirty="0">
                <a:latin typeface="Aptos" panose="020B0004020202020204" pitchFamily="34" charset="0"/>
                <a:ea typeface="Aptos" panose="020B0004020202020204" pitchFamily="34" charset="0"/>
                <a:cs typeface="Times New Roman" panose="02020603050405020304" pitchFamily="18" charset="0"/>
              </a:rPr>
              <a:t>th</a:t>
            </a:r>
            <a:r>
              <a:rPr lang="en-IE" altLang="en-US" sz="1400" b="1" dirty="0">
                <a:latin typeface="Aptos" panose="020B0004020202020204" pitchFamily="34" charset="0"/>
                <a:ea typeface="Aptos" panose="020B0004020202020204" pitchFamily="34" charset="0"/>
                <a:cs typeface="Times New Roman" panose="02020603050405020304" pitchFamily="18" charset="0"/>
              </a:rPr>
              <a:t> April 2026 </a:t>
            </a:r>
            <a:r>
              <a:rPr lang="en-IE" altLang="en-US" sz="1400" dirty="0">
                <a:latin typeface="Aptos" panose="020B0004020202020204" pitchFamily="34" charset="0"/>
                <a:ea typeface="Aptos" panose="020B0004020202020204" pitchFamily="34" charset="0"/>
                <a:cs typeface="Times New Roman" panose="02020603050405020304" pitchFamily="18" charset="0"/>
              </a:rPr>
              <a:t>to </a:t>
            </a:r>
            <a:r>
              <a:rPr lang="en-IE" altLang="en-US" sz="1400" dirty="0">
                <a:latin typeface="Aptos" panose="020B0004020202020204" pitchFamily="34" charset="0"/>
                <a:ea typeface="Aptos" panose="020B0004020202020204" pitchFamily="34" charset="0"/>
                <a:cs typeface="Times New Roman" panose="02020603050405020304" pitchFamily="18" charset="0"/>
                <a:hlinkClick r:id="rId3"/>
              </a:rPr>
              <a:t>https://submit.link/4Ge</a:t>
            </a:r>
            <a:r>
              <a:rPr lang="en-IE" altLang="en-US" sz="1400" dirty="0">
                <a:latin typeface="Aptos" panose="020B0004020202020204" pitchFamily="34" charset="0"/>
                <a:ea typeface="Aptos" panose="020B0004020202020204" pitchFamily="34" charset="0"/>
                <a:cs typeface="Times New Roman" panose="02020603050405020304" pitchFamily="18" charset="0"/>
              </a:rPr>
              <a:t> </a:t>
            </a:r>
          </a:p>
          <a:p>
            <a:pPr lvl="0" algn="l" rtl="0" eaLnBrk="0" fontAlgn="base" hangingPunct="0">
              <a:spcBef>
                <a:spcPct val="0"/>
              </a:spcBef>
              <a:spcAft>
                <a:spcPct val="0"/>
              </a:spcAft>
            </a:pPr>
            <a:endParaRPr lang="en-IE" altLang="en-US" sz="1400" dirty="0"/>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We welcome applications from practitioners working in all forms of traditional, contemporary, and digital media, and we strongly encourage submissions from artists of diverse backgrounds and artists who are interested in working in healthcare settings.</a:t>
            </a:r>
          </a:p>
          <a:p>
            <a:pPr lvl="0" algn="l" rtl="0" eaLnBrk="0" fontAlgn="base" hangingPunct="0">
              <a:spcBef>
                <a:spcPct val="0"/>
              </a:spcBef>
              <a:spcAft>
                <a:spcPct val="0"/>
              </a:spcAft>
            </a:pPr>
            <a:endParaRPr lang="en-IE" altLang="en-US" sz="1400" dirty="0"/>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For further information/ questions please contact Eithne Swaine, Creative Communities Engagement Officer: eswaine@sdublincoco.ie</a:t>
            </a:r>
            <a:endParaRPr lang="en-IE" altLang="en-US" sz="1400" dirty="0">
              <a:latin typeface="Arial" panose="020B0604020202020204" pitchFamily="34" charset="0"/>
            </a:endParaRPr>
          </a:p>
          <a:p>
            <a:endParaRPr lang="en-IE" sz="1350" i="1" dirty="0"/>
          </a:p>
        </p:txBody>
      </p:sp>
    </p:spTree>
    <p:extLst>
      <p:ext uri="{BB962C8B-B14F-4D97-AF65-F5344CB8AC3E}">
        <p14:creationId xmlns:p14="http://schemas.microsoft.com/office/powerpoint/2010/main" val="1634708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568906"/>
            <a:ext cx="10128034" cy="856798"/>
          </a:xfrm>
        </p:spPr>
        <p:txBody>
          <a:bodyPr anchor="ctr">
            <a:normAutofit fontScale="90000"/>
          </a:bodyPr>
          <a:lstStyle/>
          <a:p>
            <a:pPr>
              <a:lnSpc>
                <a:spcPct val="90000"/>
              </a:lnSpc>
            </a:pPr>
            <a:r>
              <a:rPr lang="en-IE" b="1" dirty="0"/>
              <a:t>The Web – A New Theatre Work by Hopeful Theatre</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5159482" cy="4858479"/>
          </a:xfrm>
        </p:spPr>
        <p:txBody>
          <a:bodyPr>
            <a:noAutofit/>
          </a:bodyPr>
          <a:lstStyle/>
          <a:p>
            <a:r>
              <a:rPr lang="en-IE" dirty="0"/>
              <a:t>Hopeful Theatre, in collaboration with Nigerian theatre and filmmaker Newton Barabara, presents a new production called </a:t>
            </a:r>
            <a:r>
              <a:rPr lang="en-IE" i="1" dirty="0"/>
              <a:t>The Web</a:t>
            </a:r>
            <a:r>
              <a:rPr lang="en-IE" dirty="0"/>
              <a:t> which will premiere on </a:t>
            </a:r>
            <a:r>
              <a:rPr lang="en-IE" b="1" dirty="0"/>
              <a:t>21 March 2026</a:t>
            </a:r>
            <a:r>
              <a:rPr lang="en-IE" dirty="0"/>
              <a:t> at </a:t>
            </a:r>
            <a:r>
              <a:rPr lang="en-IE" b="1" dirty="0"/>
              <a:t>The Civic Studio</a:t>
            </a:r>
            <a:r>
              <a:rPr lang="en-IE" dirty="0"/>
              <a:t>. The group, formerly Clondalkin Towers Drama Group,  have been rehearsing weekly to devise this powerful new work which examines the unseen struggles faced by refugees long after they receive legal status. </a:t>
            </a:r>
          </a:p>
          <a:p>
            <a:r>
              <a:rPr lang="en-IE" dirty="0"/>
              <a:t>This is the group’s second production, building on their successful performances of </a:t>
            </a:r>
            <a:r>
              <a:rPr lang="en-IE" i="1" dirty="0"/>
              <a:t>The Journey</a:t>
            </a:r>
            <a:r>
              <a:rPr lang="en-IE" dirty="0"/>
              <a:t> in 2025 and the Civic and Abbey Theatres, and continues to develop Hopeful Theatre into an exciting new company built on collaboration and shared experience.  </a:t>
            </a:r>
          </a:p>
          <a:p>
            <a:r>
              <a:rPr lang="en-IE" dirty="0"/>
              <a:t>Presented to mark International Day for the Elimination of Racial Discrimination, Newton says “</a:t>
            </a:r>
            <a:r>
              <a:rPr lang="en-IE" i="1" dirty="0"/>
              <a:t>The Web</a:t>
            </a:r>
            <a:r>
              <a:rPr lang="en-IE" dirty="0"/>
              <a:t> serves as a vital platform for dialogue between local leadership and the lived experiences of our newest community members.”</a:t>
            </a:r>
          </a:p>
          <a:p>
            <a:r>
              <a:rPr lang="en-IE" dirty="0"/>
              <a:t>The project is funded by SDCC Arts Office with support from The Abbey Theatre Education Department, and The Civic Theatre. </a:t>
            </a:r>
          </a:p>
          <a:p>
            <a:endParaRPr lang="en-IE" dirty="0"/>
          </a:p>
          <a:p>
            <a:endParaRPr lang="en-IE" sz="1350" i="1" dirty="0"/>
          </a:p>
        </p:txBody>
      </p:sp>
      <p:pic>
        <p:nvPicPr>
          <p:cNvPr id="3" name="Picture 2">
            <a:extLst>
              <a:ext uri="{FF2B5EF4-FFF2-40B4-BE49-F238E27FC236}">
                <a16:creationId xmlns:a16="http://schemas.microsoft.com/office/drawing/2014/main" id="{AFF91FF4-E204-CB49-F4C4-90BD3CA4A3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1984" y="1556792"/>
            <a:ext cx="5387921" cy="4437112"/>
          </a:xfrm>
          <a:prstGeom prst="rect">
            <a:avLst/>
          </a:prstGeom>
        </p:spPr>
      </p:pic>
      <p:sp>
        <p:nvSpPr>
          <p:cNvPr id="4" name="TextBox 3">
            <a:extLst>
              <a:ext uri="{FF2B5EF4-FFF2-40B4-BE49-F238E27FC236}">
                <a16:creationId xmlns:a16="http://schemas.microsoft.com/office/drawing/2014/main" id="{3C58E685-0F03-A7AE-3186-B74D2CFCD048}"/>
              </a:ext>
            </a:extLst>
          </p:cNvPr>
          <p:cNvSpPr txBox="1"/>
          <p:nvPr/>
        </p:nvSpPr>
        <p:spPr>
          <a:xfrm>
            <a:off x="7752184" y="6012095"/>
            <a:ext cx="3679212" cy="276999"/>
          </a:xfrm>
          <a:prstGeom prst="rect">
            <a:avLst/>
          </a:prstGeom>
          <a:noFill/>
        </p:spPr>
        <p:txBody>
          <a:bodyPr wrap="none" rtlCol="0">
            <a:spAutoFit/>
          </a:bodyPr>
          <a:lstStyle/>
          <a:p>
            <a:r>
              <a:rPr lang="en-GB" sz="1200" i="1" dirty="0">
                <a:solidFill>
                  <a:schemeClr val="bg1"/>
                </a:solidFill>
                <a:latin typeface="+mj-lt"/>
              </a:rPr>
              <a:t>Hopeful Theatre in rehearsals at Clondalkin Towers</a:t>
            </a:r>
            <a:endParaRPr lang="en-IE" sz="1200" i="1" dirty="0">
              <a:solidFill>
                <a:schemeClr val="bg1"/>
              </a:solidFill>
              <a:latin typeface="+mj-lt"/>
            </a:endParaRPr>
          </a:p>
        </p:txBody>
      </p:sp>
    </p:spTree>
    <p:extLst>
      <p:ext uri="{BB962C8B-B14F-4D97-AF65-F5344CB8AC3E}">
        <p14:creationId xmlns:p14="http://schemas.microsoft.com/office/powerpoint/2010/main" val="74958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740</TotalTime>
  <Words>566</Words>
  <Application>Microsoft Office PowerPoint</Application>
  <PresentationFormat>Widescreen</PresentationFormat>
  <Paragraphs>47</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Arial</vt:lpstr>
      <vt:lpstr>Calibri</vt:lpstr>
      <vt:lpstr>SDCC Master</vt:lpstr>
      <vt:lpstr>PowerPoint Presentation</vt:lpstr>
      <vt:lpstr>SDCC  Arts Office February  ACM Report</vt:lpstr>
      <vt:lpstr>Call for Expressions of Interest — Community Arts Programme </vt:lpstr>
      <vt:lpstr>The Web – A New Theatre Work by Hopeful Theatre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70</cp:revision>
  <dcterms:created xsi:type="dcterms:W3CDTF">2025-05-27T21:24:40Z</dcterms:created>
  <dcterms:modified xsi:type="dcterms:W3CDTF">2026-02-13T14:13:04Z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