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14" r:id="rId3"/>
    <p:sldId id="287" r:id="rId4"/>
    <p:sldId id="296" r:id="rId5"/>
    <p:sldId id="309" r:id="rId6"/>
    <p:sldId id="310" r:id="rId7"/>
    <p:sldId id="313" r:id="rId8"/>
    <p:sldId id="311" r:id="rId9"/>
    <p:sldId id="312" r:id="rId10"/>
    <p:sldId id="320" r:id="rId11"/>
    <p:sldId id="315" r:id="rId12"/>
    <p:sldId id="317" r:id="rId13"/>
    <p:sldId id="319" r:id="rId14"/>
    <p:sldId id="318" r:id="rId15"/>
    <p:sldId id="274" r:id="rId1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947" autoAdjust="0"/>
  </p:normalViewPr>
  <p:slideViewPr>
    <p:cSldViewPr>
      <p:cViewPr varScale="1">
        <p:scale>
          <a:sx n="102" d="100"/>
          <a:sy n="102" d="100"/>
        </p:scale>
        <p:origin x="954" y="96"/>
      </p:cViewPr>
      <p:guideLst/>
    </p:cSldViewPr>
  </p:slideViewPr>
  <p:outlineViewPr>
    <p:cViewPr>
      <p:scale>
        <a:sx n="33" d="100"/>
        <a:sy n="33" d="100"/>
      </p:scale>
      <p:origin x="0" y="-52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142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Fitzgerald" userId="bde489c1-d854-4b06-b632-360a8133f716" providerId="ADAL" clId="{36A79C0D-B8CD-4735-98DA-287CECC29E91}"/>
    <pc:docChg chg="modSld sldOrd">
      <pc:chgData name="Kelly Fitzgerald" userId="bde489c1-d854-4b06-b632-360a8133f716" providerId="ADAL" clId="{36A79C0D-B8CD-4735-98DA-287CECC29E91}" dt="2026-02-11T14:30:01.784" v="3" actId="20577"/>
      <pc:docMkLst>
        <pc:docMk/>
      </pc:docMkLst>
      <pc:sldChg chg="modSp mod">
        <pc:chgData name="Kelly Fitzgerald" userId="bde489c1-d854-4b06-b632-360a8133f716" providerId="ADAL" clId="{36A79C0D-B8CD-4735-98DA-287CECC29E91}" dt="2026-02-11T14:30:01.784" v="3" actId="20577"/>
        <pc:sldMkLst>
          <pc:docMk/>
          <pc:sldMk cId="193055187" sldId="256"/>
        </pc:sldMkLst>
        <pc:spChg chg="mod">
          <ac:chgData name="Kelly Fitzgerald" userId="bde489c1-d854-4b06-b632-360a8133f716" providerId="ADAL" clId="{36A79C0D-B8CD-4735-98DA-287CECC29E91}" dt="2026-02-11T14:30:01.784" v="3" actId="20577"/>
          <ac:spMkLst>
            <pc:docMk/>
            <pc:sldMk cId="193055187" sldId="256"/>
            <ac:spMk id="2" creationId="{0FB241BB-59EA-A1A3-46CF-4A5994096217}"/>
          </ac:spMkLst>
        </pc:spChg>
      </pc:sldChg>
      <pc:sldChg chg="ord">
        <pc:chgData name="Kelly Fitzgerald" userId="bde489c1-d854-4b06-b632-360a8133f716" providerId="ADAL" clId="{36A79C0D-B8CD-4735-98DA-287CECC29E91}" dt="2026-02-11T14:22:43.927" v="1"/>
        <pc:sldMkLst>
          <pc:docMk/>
          <pc:sldMk cId="3262184036" sldId="31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D043B05-BD45-BAC2-AF8A-46459EE3EF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151F24-2E22-8194-42A2-D8B565FD37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23356-5272-4B12-AA3B-CAEB831B1577}" type="datetimeFigureOut">
              <a:rPr lang="en-IE" smtClean="0"/>
              <a:t>11/02/2026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A49EA0-AB6D-16BE-B6C5-C173A85757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7B193D-7830-6ED5-4F43-38E96DF7E1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F034D-674D-4757-968E-39970196A20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7291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-editable contact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4263637F-3076-0E97-C826-8AC7A025D2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1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r">
              <a:defRPr sz="1698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1"/>
            <a:r>
              <a:rPr lang="en-GB" dirty="0"/>
              <a:t>Contact: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21483C-EE89-1843-5326-8390D4EAF8D2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621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068E738F-966F-43B9-728F-5EC0F6B0D6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D909019-4856-C466-9E20-562D2B97E4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98353F-8262-4727-F52E-A93073D03E18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770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205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47913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75988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am page (no LinkedIn)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36995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35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and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2">
            <a:extLst>
              <a:ext uri="{FF2B5EF4-FFF2-40B4-BE49-F238E27FC236}">
                <a16:creationId xmlns:a16="http://schemas.microsoft.com/office/drawing/2014/main" id="{53A96A89-88E7-336C-E549-9D337CBC60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919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pic>
        <p:nvPicPr>
          <p:cNvPr id="10" name="Picture 287">
            <a:extLst>
              <a:ext uri="{FF2B5EF4-FFF2-40B4-BE49-F238E27FC236}">
                <a16:creationId xmlns:a16="http://schemas.microsoft.com/office/drawing/2014/main" id="{177899CC-70D7-C7F1-E56D-52625DF0E9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23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19921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61586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68082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55197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341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701" r:id="rId3"/>
    <p:sldLayoutId id="2147483678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97" r:id="rId10"/>
    <p:sldLayoutId id="2147483706" r:id="rId11"/>
    <p:sldLayoutId id="2147483699" r:id="rId12"/>
    <p:sldLayoutId id="2147483703" r:id="rId13"/>
    <p:sldLayoutId id="2147483686" r:id="rId14"/>
    <p:sldLayoutId id="2147483680" r:id="rId15"/>
    <p:sldLayoutId id="2147483687" r:id="rId16"/>
    <p:sldLayoutId id="2147483688" r:id="rId17"/>
    <p:sldLayoutId id="2147483689" r:id="rId18"/>
    <p:sldLayoutId id="2147483700" r:id="rId19"/>
    <p:sldLayoutId id="2147483690" r:id="rId20"/>
    <p:sldLayoutId id="2147483704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705" r:id="rId28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696" y="1400930"/>
            <a:ext cx="8234978" cy="3791807"/>
          </a:xfrm>
        </p:spPr>
        <p:txBody>
          <a:bodyPr/>
          <a:lstStyle/>
          <a:p>
            <a:pPr algn="r"/>
            <a:r>
              <a:rPr lang="en-IE" sz="4400" b="1" dirty="0">
                <a:latin typeface="SDCC Sans" pitchFamily="2" charset="0"/>
              </a:rPr>
              <a:t>Community Grants Information (2025) </a:t>
            </a:r>
            <a:br>
              <a:rPr lang="en-IE" sz="4400" b="1" dirty="0">
                <a:latin typeface="SDCC Sans" pitchFamily="2" charset="0"/>
              </a:rPr>
            </a:br>
            <a:br>
              <a:rPr lang="en-IE" sz="4400" b="1" dirty="0">
                <a:latin typeface="SDCC Sans" pitchFamily="2" charset="0"/>
              </a:rPr>
            </a:br>
            <a:r>
              <a:rPr lang="en-IE" sz="4400" b="1" dirty="0">
                <a:latin typeface="SDCC Sans" pitchFamily="2" charset="0"/>
              </a:rPr>
              <a:t>Social, Community, Equality &amp; Integration, SPC Meeting</a:t>
            </a:r>
            <a:br>
              <a:rPr lang="en-IE" sz="4400" b="1" dirty="0">
                <a:latin typeface="SDCC Sans" pitchFamily="2" charset="0"/>
              </a:rPr>
            </a:br>
            <a:br>
              <a:rPr lang="en-IE" sz="4400" b="1" dirty="0">
                <a:latin typeface="SDCC Sans" pitchFamily="2" charset="0"/>
              </a:rPr>
            </a:br>
            <a:r>
              <a:rPr lang="en-IE" sz="4400" b="1" dirty="0">
                <a:latin typeface="SDCC Sans" pitchFamily="2" charset="0"/>
              </a:rPr>
              <a:t>11</a:t>
            </a:r>
            <a:r>
              <a:rPr lang="en-IE" sz="4400" b="1" baseline="30000" dirty="0">
                <a:latin typeface="SDCC Sans" pitchFamily="2" charset="0"/>
              </a:rPr>
              <a:t>th</a:t>
            </a:r>
            <a:r>
              <a:rPr lang="en-IE" sz="4400" b="1" dirty="0">
                <a:latin typeface="SDCC Sans" pitchFamily="2" charset="0"/>
              </a:rPr>
              <a:t> February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4514" y="5924219"/>
            <a:ext cx="3937789" cy="6469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latin typeface="SDCC Sans" pitchFamily="2" charset="0"/>
              </a:rPr>
              <a:t>Created by</a:t>
            </a:r>
            <a:br>
              <a:rPr lang="en-US" dirty="0">
                <a:latin typeface="SDCC Sans" pitchFamily="2" charset="0"/>
              </a:rPr>
            </a:br>
            <a:r>
              <a:rPr lang="en-US" dirty="0">
                <a:latin typeface="SDCC Sans" pitchFamily="2" charset="0"/>
              </a:rPr>
              <a:t>Grants Admin Team/Comm Dev Team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Feb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2DB32-B282-B4A2-FD1D-68A3CC458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EF91-0BC1-8440-E4B1-8C82CBFF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SDCC Sans" pitchFamily="2" charset="0"/>
              </a:rPr>
              <a:t>2026 Review of Community Grants</a:t>
            </a:r>
            <a:endParaRPr lang="en-IE" b="1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6F035-3585-2265-0795-796D12D52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3931" y="1484784"/>
            <a:ext cx="11064138" cy="490151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SDCC Sans" pitchFamily="2" charset="0"/>
              </a:rPr>
              <a:t>There is a review being undertaken re frontloading of grants after a  request at the council meeting. Relevant DPER circular relating to this topic will be assessed.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SDCC Sans" pitchFamily="2" charset="0"/>
              </a:rPr>
              <a:t>Change in application process this year to help manage operations and ensure funds for later in the year.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SDCC Sans" pitchFamily="2" charset="0"/>
              </a:rPr>
              <a:t>The Community Development Team will hold workshops for groups on the grant application process.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SDCC Sans" pitchFamily="2" charset="0"/>
              </a:rPr>
              <a:t>The Community Development Grants booklet has been updated and will be available on the website with the opening of the scheme.</a:t>
            </a:r>
            <a:endParaRPr lang="en-IE" sz="2400" dirty="0"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45763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0DE8B-FF42-3D19-41B0-FE4AC1690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SDCC Sans" pitchFamily="2" charset="0"/>
              </a:rPr>
              <a:t>Sports Development Grant Figures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0A4A55-01ED-0FF6-96DD-A6C6239E35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SDCC Sans" pitchFamily="2" charset="0"/>
              </a:rPr>
              <a:t>Community Grants Information 2025 </a:t>
            </a:r>
            <a:endParaRPr lang="en-IE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140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68607-6D09-787B-852D-A8D37903A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6DCF0-3C5A-BD77-A6E2-6262C4680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124744"/>
            <a:ext cx="4759732" cy="5544616"/>
          </a:xfrm>
        </p:spPr>
        <p:txBody>
          <a:bodyPr/>
          <a:lstStyle/>
          <a:p>
            <a:br>
              <a:rPr lang="en-GB" sz="3600" dirty="0">
                <a:solidFill>
                  <a:srgbClr val="002060"/>
                </a:solidFill>
                <a:latin typeface="SDCC Sans" pitchFamily="2" charset="0"/>
              </a:rPr>
            </a:br>
            <a:endParaRPr lang="en-IE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7465C4-63AF-649B-2B00-9FBFBB572813}"/>
              </a:ext>
            </a:extLst>
          </p:cNvPr>
          <p:cNvSpPr txBox="1"/>
          <p:nvPr/>
        </p:nvSpPr>
        <p:spPr>
          <a:xfrm>
            <a:off x="221972" y="1484784"/>
            <a:ext cx="555766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SDCC Sans" pitchFamily="2" charset="0"/>
              </a:rPr>
              <a:t>Sports Development Grants</a:t>
            </a:r>
          </a:p>
          <a:p>
            <a:endParaRPr lang="en-GB" sz="1600" b="1" dirty="0">
              <a:solidFill>
                <a:schemeClr val="bg1"/>
              </a:solidFill>
              <a:latin typeface="SDCC Sans" pitchFamily="2" charset="0"/>
            </a:endParaRPr>
          </a:p>
          <a:p>
            <a:endParaRPr lang="en-GB" sz="1600" dirty="0">
              <a:solidFill>
                <a:schemeClr val="bg1"/>
              </a:solidFill>
              <a:latin typeface="SDCC Sans" pitchFamily="2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Active South Dublin’s aim is to increase participation in sport and physical activity across the county, by creating opportunities for participation, focusing on building an inclusive and supportive environment.  </a:t>
            </a:r>
          </a:p>
          <a:p>
            <a:endParaRPr lang="en-GB" sz="1600" dirty="0">
              <a:solidFill>
                <a:srgbClr val="FF0000"/>
              </a:solidFill>
              <a:latin typeface="SDCC Sans" pitchFamily="2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The central objective in the provision of the sports development grants is the ability of the group benefitting from longer-term effects with the funding provided.</a:t>
            </a:r>
          </a:p>
          <a:p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​</a:t>
            </a:r>
          </a:p>
          <a:p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Our 2026 funding program will be available from Monday 16th February. ​</a:t>
            </a:r>
          </a:p>
          <a:p>
            <a:endParaRPr lang="en-GB" sz="1600" dirty="0">
              <a:solidFill>
                <a:schemeClr val="bg1"/>
              </a:solidFill>
              <a:latin typeface="SDCC Sans" pitchFamily="2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Please direct anyone/group looking for information on funding to info@activesouthdublin.ie .</a:t>
            </a:r>
            <a:endParaRPr lang="en-IE" sz="1600" dirty="0">
              <a:solidFill>
                <a:schemeClr val="bg1"/>
              </a:solidFill>
              <a:latin typeface="SDCC Sans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01A0F14-FD29-9744-FC1A-AAC883514F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105" r="28580"/>
          <a:stretch>
            <a:fillRect/>
          </a:stretch>
        </p:blipFill>
        <p:spPr>
          <a:xfrm>
            <a:off x="5779636" y="442324"/>
            <a:ext cx="6118813" cy="5973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45240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C0E09-6BF4-1040-87C6-C4D9D40C6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2EC03-824D-2670-CFA2-D23FB4035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124744"/>
            <a:ext cx="4759732" cy="5544616"/>
          </a:xfrm>
        </p:spPr>
        <p:txBody>
          <a:bodyPr/>
          <a:lstStyle/>
          <a:p>
            <a:br>
              <a:rPr lang="en-GB" sz="3600" dirty="0">
                <a:solidFill>
                  <a:srgbClr val="002060"/>
                </a:solidFill>
                <a:latin typeface="SDCC Sans" pitchFamily="2" charset="0"/>
              </a:rPr>
            </a:br>
            <a:endParaRPr lang="en-IE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CBB04-2999-A0E4-0389-BEB3F5605777}"/>
              </a:ext>
            </a:extLst>
          </p:cNvPr>
          <p:cNvSpPr txBox="1"/>
          <p:nvPr/>
        </p:nvSpPr>
        <p:spPr>
          <a:xfrm>
            <a:off x="202104" y="1258098"/>
            <a:ext cx="5802020" cy="5431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092"/>
              </a:spcAft>
            </a:pPr>
            <a:r>
              <a:rPr lang="en-IE" sz="1600" b="1" dirty="0">
                <a:solidFill>
                  <a:schemeClr val="bg1"/>
                </a:solidFill>
                <a:latin typeface="SDCC Sans" pitchFamily="2" charset="0"/>
                <a:cs typeface="Arial" panose="020B0604020202020204" pitchFamily="34" charset="0"/>
              </a:rPr>
              <a:t>Sports Development Grants 2026</a:t>
            </a:r>
          </a:p>
          <a:p>
            <a:pPr>
              <a:lnSpc>
                <a:spcPct val="90000"/>
              </a:lnSpc>
              <a:spcAft>
                <a:spcPts val="1092"/>
              </a:spcAft>
            </a:pPr>
            <a:endParaRPr lang="en-IE" sz="1600" dirty="0">
              <a:solidFill>
                <a:schemeClr val="bg1"/>
              </a:solidFill>
              <a:latin typeface="SDCC Sans" pitchFamily="2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1092"/>
              </a:spcAft>
            </a:pPr>
            <a:r>
              <a:rPr lang="en-IE" sz="1600" dirty="0">
                <a:solidFill>
                  <a:schemeClr val="bg1"/>
                </a:solidFill>
                <a:latin typeface="SDCC Sans" pitchFamily="2" charset="0"/>
                <a:cs typeface="Arial" panose="020B0604020202020204" pitchFamily="34" charset="0"/>
              </a:rPr>
              <a:t>The total budget for 2026 is €150,000.</a:t>
            </a:r>
          </a:p>
          <a:p>
            <a:pPr>
              <a:lnSpc>
                <a:spcPct val="90000"/>
              </a:lnSpc>
              <a:spcAft>
                <a:spcPts val="1092"/>
              </a:spcAft>
            </a:pPr>
            <a:endParaRPr lang="en-IE" sz="1600" dirty="0">
              <a:solidFill>
                <a:schemeClr val="bg1"/>
              </a:solidFill>
              <a:latin typeface="SDCC Sans" pitchFamily="2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1092"/>
              </a:spcAft>
            </a:pPr>
            <a:r>
              <a:rPr lang="en-IE" sz="1600" dirty="0">
                <a:solidFill>
                  <a:schemeClr val="bg1"/>
                </a:solidFill>
                <a:latin typeface="SDCC Sans" pitchFamily="2" charset="0"/>
                <a:cs typeface="Arial" panose="020B0604020202020204" pitchFamily="34" charset="0"/>
              </a:rPr>
              <a:t>There is currently no set cap on individual grants and no restriction on multi-annual funding. Previously, grants were limited to €2,000 per year, or organisations could receive up to €5,000 but were then ineligible for further large grants for a three-year period.</a:t>
            </a:r>
          </a:p>
          <a:p>
            <a:pPr>
              <a:lnSpc>
                <a:spcPct val="90000"/>
              </a:lnSpc>
              <a:spcAft>
                <a:spcPts val="1092"/>
              </a:spcAft>
            </a:pPr>
            <a:endParaRPr lang="en-IE" sz="1600" dirty="0">
              <a:solidFill>
                <a:schemeClr val="bg1"/>
              </a:solidFill>
              <a:latin typeface="SDCC Sans" pitchFamily="2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1092"/>
              </a:spcAft>
            </a:pPr>
            <a:r>
              <a:rPr lang="en-IE" sz="1600" dirty="0">
                <a:solidFill>
                  <a:schemeClr val="bg1"/>
                </a:solidFill>
                <a:latin typeface="SDCC Sans" pitchFamily="2" charset="0"/>
                <a:cs typeface="Arial" panose="020B0604020202020204" pitchFamily="34" charset="0"/>
              </a:rPr>
              <a:t>Eligible applicants include sports clubs, schools, and community organisations.</a:t>
            </a:r>
          </a:p>
          <a:p>
            <a:pPr>
              <a:lnSpc>
                <a:spcPct val="90000"/>
              </a:lnSpc>
              <a:spcAft>
                <a:spcPts val="1092"/>
              </a:spcAft>
            </a:pPr>
            <a:endParaRPr lang="en-IE" sz="1600" dirty="0">
              <a:solidFill>
                <a:schemeClr val="bg1"/>
              </a:solidFill>
              <a:latin typeface="SDCC Sans" pitchFamily="2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1092"/>
              </a:spcAft>
            </a:pPr>
            <a:r>
              <a:rPr lang="en-IE" sz="1600" dirty="0">
                <a:solidFill>
                  <a:schemeClr val="bg1"/>
                </a:solidFill>
                <a:latin typeface="SDCC Sans" pitchFamily="2" charset="0"/>
                <a:cs typeface="Arial" panose="020B0604020202020204" pitchFamily="34" charset="0"/>
              </a:rPr>
              <a:t>Funding may be used for minor equipment purchases, coach leadership training, and the development of new programmes targeting specific groups, including girls and women, ethnic minorities, and disadvantaged communities.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D2DEA32-3A90-C6BB-530A-1300150108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5387" t="2053" r="29547" b="-2053"/>
          <a:stretch>
            <a:fillRect/>
          </a:stretch>
        </p:blipFill>
        <p:spPr>
          <a:xfrm>
            <a:off x="6004124" y="336550"/>
            <a:ext cx="6054725" cy="6184900"/>
          </a:xfrm>
          <a:prstGeom prst="roundRect">
            <a:avLst>
              <a:gd name="adj" fmla="val 10628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2902080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05327-7CC4-8EAD-8EE2-603030986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4624-6175-0E26-0B3F-1B02A2BDB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809132"/>
            <a:ext cx="11521280" cy="856798"/>
          </a:xfrm>
        </p:spPr>
        <p:txBody>
          <a:bodyPr>
            <a:noAutofit/>
          </a:bodyPr>
          <a:lstStyle/>
          <a:p>
            <a:pPr algn="l"/>
            <a:r>
              <a:rPr lang="en-GB" sz="3280" b="1" dirty="0">
                <a:latin typeface="SDCC Sans" pitchFamily="2" charset="0"/>
              </a:rPr>
              <a:t>2025 Overview of Sports Development Grants Programme</a:t>
            </a:r>
            <a:endParaRPr lang="en-IE" sz="3280" b="1" dirty="0">
              <a:latin typeface="SDCC San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0EA397-6F2B-2BAF-7886-D884B6F30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2352809"/>
            <a:ext cx="11809312" cy="283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37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DBC1-C8B9-9A81-6A97-3E95B1493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DCC Sans" pitchFamily="2" charset="0"/>
              </a:rPr>
              <a:t>Community Development Grant Figures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33956-06F8-4657-E754-4EDD7EDEF4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SDCC Sans" pitchFamily="2" charset="0"/>
              </a:rPr>
              <a:t>Community Grants Information 2025</a:t>
            </a:r>
            <a:endParaRPr lang="en-IE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82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BC27C-D989-401E-C8D6-05CFFEE16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124744"/>
            <a:ext cx="4759732" cy="5544616"/>
          </a:xfrm>
        </p:spPr>
        <p:txBody>
          <a:bodyPr/>
          <a:lstStyle/>
          <a:p>
            <a:br>
              <a:rPr lang="en-GB" sz="3600" dirty="0">
                <a:solidFill>
                  <a:srgbClr val="002060"/>
                </a:solidFill>
                <a:latin typeface="SDCC Sans" pitchFamily="2" charset="0"/>
              </a:rPr>
            </a:br>
            <a:endParaRPr lang="en-IE" sz="360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8C102C8-F361-4480-A024-7D1269B492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7429" r="17429"/>
          <a:stretch>
            <a:fillRect/>
          </a:stretch>
        </p:blipFill>
        <p:spPr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A9CC4E-931F-DA89-40E8-804B43F95EF4}"/>
              </a:ext>
            </a:extLst>
          </p:cNvPr>
          <p:cNvSpPr txBox="1"/>
          <p:nvPr/>
        </p:nvSpPr>
        <p:spPr>
          <a:xfrm>
            <a:off x="221972" y="1484784"/>
            <a:ext cx="555766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SDCC Sans" pitchFamily="2" charset="0"/>
              </a:rPr>
              <a:t>What are the Community Grants?</a:t>
            </a:r>
          </a:p>
          <a:p>
            <a:endParaRPr lang="en-GB" sz="1600" dirty="0">
              <a:solidFill>
                <a:schemeClr val="bg1"/>
              </a:solidFill>
              <a:latin typeface="SDCC Sans" pitchFamily="2" charset="0"/>
            </a:endParaRPr>
          </a:p>
          <a:p>
            <a:endParaRPr lang="en-GB" sz="1600" dirty="0">
              <a:solidFill>
                <a:schemeClr val="bg1"/>
              </a:solidFill>
              <a:latin typeface="SDCC Sans" pitchFamily="2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Community grants provide an opportunity to voluntary groups and communities to apply for financial assistance across various funding streams.​</a:t>
            </a:r>
          </a:p>
          <a:p>
            <a:endParaRPr lang="en-GB" sz="1600" dirty="0">
              <a:solidFill>
                <a:schemeClr val="bg1"/>
              </a:solidFill>
              <a:latin typeface="SDCC Sans" pitchFamily="2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Our 2026 funding program will be available from Monday 16th February. ​</a:t>
            </a:r>
          </a:p>
          <a:p>
            <a:endParaRPr lang="en-GB" sz="1600" dirty="0">
              <a:solidFill>
                <a:schemeClr val="bg1"/>
              </a:solidFill>
              <a:latin typeface="SDCC Sans" pitchFamily="2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The Community Development Team will be delivering Community Grants Workshops to advise on the funding streams and the application process.​</a:t>
            </a:r>
          </a:p>
          <a:p>
            <a:endParaRPr lang="en-GB" sz="1600" dirty="0">
              <a:solidFill>
                <a:schemeClr val="bg1"/>
              </a:solidFill>
              <a:latin typeface="SDCC Sans" pitchFamily="2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Please direct anyone/group looking for information on the workshops or funding to community@sdublincoco.ie ​</a:t>
            </a:r>
            <a:endParaRPr lang="en-IE" sz="1600" dirty="0">
              <a:solidFill>
                <a:schemeClr val="bg1"/>
              </a:solidFill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285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5DB89-D2FF-1CCC-36EC-2F3175029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81" y="749637"/>
            <a:ext cx="11856640" cy="856798"/>
          </a:xfrm>
        </p:spPr>
        <p:txBody>
          <a:bodyPr>
            <a:noAutofit/>
          </a:bodyPr>
          <a:lstStyle/>
          <a:p>
            <a:pPr algn="l"/>
            <a:r>
              <a:rPr lang="en-GB" sz="3280" b="1" dirty="0">
                <a:latin typeface="SDCC Sans" pitchFamily="2" charset="0"/>
              </a:rPr>
              <a:t>2025 Overview of Community Development Grants Programme</a:t>
            </a:r>
            <a:endParaRPr lang="en-IE" sz="3280" b="1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D32EC-8DA2-F5C3-8D99-2E9840735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376" y="1606435"/>
            <a:ext cx="11064138" cy="1296144"/>
          </a:xfrm>
        </p:spPr>
        <p:txBody>
          <a:bodyPr>
            <a:normAutofit lnSpcReduction="10000"/>
          </a:bodyPr>
          <a:lstStyle/>
          <a:p>
            <a:r>
              <a:rPr lang="en-GB" dirty="0"/>
              <a:t> </a:t>
            </a:r>
            <a:endParaRPr lang="en-IE" dirty="0"/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Overall totals for the Community Development Grants, including Summer Projects, Community Events Funding and Community Development Grants. </a:t>
            </a:r>
            <a:endParaRPr lang="en-IE" sz="1500" dirty="0"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78D49E-5981-4816-CE11-6CFF0FEEC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81" y="3284984"/>
            <a:ext cx="11856640" cy="297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2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AC09D-4EB7-9F6B-2AE7-6F7B60179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BD589-9DD7-AE5E-4322-94B6C21A8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657547"/>
            <a:ext cx="9119921" cy="856798"/>
          </a:xfrm>
        </p:spPr>
        <p:txBody>
          <a:bodyPr/>
          <a:lstStyle/>
          <a:p>
            <a:r>
              <a:rPr lang="en-GB" b="1" dirty="0">
                <a:latin typeface="SDCC Sans" pitchFamily="2" charset="0"/>
              </a:rPr>
              <a:t>2025 Summer Project Grants </a:t>
            </a:r>
            <a:endParaRPr lang="en-IE" b="1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CF2EB0-EC9F-DC8A-933B-BABFD3A91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84784"/>
            <a:ext cx="11064138" cy="1296144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endParaRPr lang="en-IE" dirty="0"/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8715E9-F956-2820-42EC-98A14227E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2276872"/>
            <a:ext cx="10378908" cy="343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21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F7810-D851-0633-471E-D3DB3CD2A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548680"/>
            <a:ext cx="9479961" cy="856798"/>
          </a:xfrm>
        </p:spPr>
        <p:txBody>
          <a:bodyPr>
            <a:noAutofit/>
          </a:bodyPr>
          <a:lstStyle/>
          <a:p>
            <a:r>
              <a:rPr lang="en-GB" sz="3280" b="1" dirty="0">
                <a:latin typeface="SDCC Sans" pitchFamily="2" charset="0"/>
              </a:rPr>
              <a:t>2025 Community Events &amp; Festivals Grants</a:t>
            </a:r>
            <a:endParaRPr lang="en-IE" sz="3280" b="1" dirty="0">
              <a:latin typeface="SDCC Sans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6CBE0B-6636-DBA2-01BF-0CD6AA1AB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2204864"/>
            <a:ext cx="10415059" cy="343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7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1E5D1-7F98-AEAF-0837-3CECA933F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99C0E-F3B7-13BE-AADC-A4610DAFC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124744"/>
            <a:ext cx="4759732" cy="5544616"/>
          </a:xfrm>
        </p:spPr>
        <p:txBody>
          <a:bodyPr/>
          <a:lstStyle/>
          <a:p>
            <a:br>
              <a:rPr lang="en-GB" sz="3600">
                <a:solidFill>
                  <a:srgbClr val="002060"/>
                </a:solidFill>
                <a:latin typeface="SDCC Sans" pitchFamily="2" charset="0"/>
              </a:rPr>
            </a:br>
            <a:endParaRPr lang="en-IE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19EE1F-4B79-74F5-7A85-563891305562}"/>
              </a:ext>
            </a:extLst>
          </p:cNvPr>
          <p:cNvSpPr txBox="1"/>
          <p:nvPr/>
        </p:nvSpPr>
        <p:spPr>
          <a:xfrm>
            <a:off x="384756" y="1472228"/>
            <a:ext cx="555766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DCC Sans" pitchFamily="2" charset="0"/>
              </a:rPr>
              <a:t>Types of Events</a:t>
            </a:r>
          </a:p>
          <a:p>
            <a:endParaRPr lang="en-GB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St Brigid’s Day​</a:t>
            </a:r>
          </a:p>
          <a:p>
            <a:pPr rtl="0" fontAlgn="base"/>
            <a:endParaRPr lang="en-US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St Patrick’s Day​</a:t>
            </a:r>
          </a:p>
          <a:p>
            <a:pPr rtl="0" fontAlgn="base"/>
            <a:endParaRPr lang="en-US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Easter Celebrations</a:t>
            </a:r>
          </a:p>
          <a:p>
            <a:pPr rtl="0" fontAlgn="base"/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​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SDCC Sans" pitchFamily="2" charset="0"/>
              </a:rPr>
              <a:t>Bealtaine</a:t>
            </a:r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​</a:t>
            </a:r>
          </a:p>
          <a:p>
            <a:pPr rtl="0" fontAlgn="base"/>
            <a:endParaRPr lang="en-US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Summer Projects​​</a:t>
            </a:r>
          </a:p>
          <a:p>
            <a:pPr rtl="0" fontAlgn="base"/>
            <a:endParaRPr lang="en-US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Community Days​</a:t>
            </a:r>
          </a:p>
          <a:p>
            <a:pPr rtl="0" fontAlgn="base"/>
            <a:endParaRPr lang="en-US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Family days​</a:t>
            </a:r>
          </a:p>
          <a:p>
            <a:pPr rtl="0" fontAlgn="base"/>
            <a:endParaRPr lang="en-US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Halloween​</a:t>
            </a:r>
          </a:p>
          <a:p>
            <a:pPr rtl="0" fontAlgn="base"/>
            <a:endParaRPr lang="en-US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Christmas</a:t>
            </a:r>
          </a:p>
          <a:p>
            <a:endParaRPr lang="en-GB" sz="1600" dirty="0">
              <a:solidFill>
                <a:schemeClr val="bg1"/>
              </a:solidFill>
              <a:latin typeface="SDCC Sans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870494-33D7-C120-1372-1FACE94E1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9689" y="1343402"/>
            <a:ext cx="3907555" cy="24999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9DDC0F-6497-2D30-58B7-21F0B1931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68" y="4081110"/>
            <a:ext cx="4045499" cy="2588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3FEB39-DCCE-8D3D-DBC7-4A284BADCA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351" r="8534"/>
          <a:stretch>
            <a:fillRect/>
          </a:stretch>
        </p:blipFill>
        <p:spPr>
          <a:xfrm>
            <a:off x="3841474" y="1340768"/>
            <a:ext cx="3816426" cy="24999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62184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F6FB2-55E8-9D16-03B1-25148F9AF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1316D-FC8C-0CCC-E139-921847A62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SDCC Sans" pitchFamily="2" charset="0"/>
              </a:rPr>
              <a:t>2025 Community Development Grants</a:t>
            </a:r>
            <a:endParaRPr lang="en-IE" b="1" dirty="0">
              <a:latin typeface="SDCC San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82F6DF-58DF-19DB-639B-84015F03A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2132856"/>
            <a:ext cx="1069863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43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8E48-FE78-96F1-E703-5F7536F50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98A0-7EFE-872D-8A1B-2738F5A71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SDCC Sans" pitchFamily="2" charset="0"/>
              </a:rPr>
              <a:t>2026 Objectives</a:t>
            </a:r>
            <a:endParaRPr lang="en-IE" b="1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67A81-E4F0-2FE8-B449-2EED815B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84784"/>
            <a:ext cx="11064138" cy="1296144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endParaRPr lang="en-IE" dirty="0"/>
          </a:p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708130-C499-8F80-01C6-E654FA57CA3E}"/>
              </a:ext>
            </a:extLst>
          </p:cNvPr>
          <p:cNvSpPr txBox="1"/>
          <p:nvPr/>
        </p:nvSpPr>
        <p:spPr>
          <a:xfrm>
            <a:off x="623390" y="1484784"/>
            <a:ext cx="1094521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bg1"/>
                </a:solidFill>
                <a:latin typeface="SDCC Sans" pitchFamily="2" charset="0"/>
              </a:rPr>
              <a:t>Continue to support community development via our funding streams, facilities and personnel. </a:t>
            </a:r>
            <a:r>
              <a:rPr lang="en-US" sz="2400" b="0" dirty="0">
                <a:solidFill>
                  <a:schemeClr val="bg1"/>
                </a:solidFill>
                <a:latin typeface="SDCC Sans" pitchFamily="2" charset="0"/>
              </a:rPr>
              <a:t>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bg1"/>
                </a:solidFill>
                <a:latin typeface="SDCC Sans" pitchFamily="2" charset="0"/>
              </a:rPr>
              <a:t>Collaborate with partner organisations to achieve common goals.</a:t>
            </a:r>
          </a:p>
          <a:p>
            <a:r>
              <a:rPr lang="en-US" sz="2400" b="0" dirty="0">
                <a:solidFill>
                  <a:schemeClr val="bg1"/>
                </a:solidFill>
                <a:latin typeface="SDCC Sans" pitchFamily="2" charset="0"/>
              </a:rPr>
              <a:t>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bg1"/>
                </a:solidFill>
                <a:latin typeface="SDCC Sans" pitchFamily="2" charset="0"/>
              </a:rPr>
              <a:t>Continuous assessment of Salesforce data to ensure a targeted, informed service delivery model is utilised. </a:t>
            </a:r>
            <a:r>
              <a:rPr lang="en-US" sz="2400" b="0" dirty="0">
                <a:solidFill>
                  <a:schemeClr val="bg1"/>
                </a:solidFill>
                <a:latin typeface="SDCC Sans" pitchFamily="2" charset="0"/>
              </a:rPr>
              <a:t>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bg1"/>
                </a:solidFill>
                <a:latin typeface="SDCC Sans" pitchFamily="2" charset="0"/>
              </a:rPr>
              <a:t>Promotion of </a:t>
            </a:r>
            <a:r>
              <a:rPr lang="en-IE" sz="2400" b="0" dirty="0">
                <a:solidFill>
                  <a:schemeClr val="bg1"/>
                </a:solidFill>
                <a:latin typeface="SDCC Sans" pitchFamily="2" charset="0"/>
              </a:rPr>
              <a:t>community event/festival &amp; community funding opportunities. </a:t>
            </a:r>
            <a:r>
              <a:rPr lang="en-US" sz="2400" b="0" dirty="0">
                <a:solidFill>
                  <a:schemeClr val="bg1"/>
                </a:solidFill>
                <a:latin typeface="SDCC Sans" pitchFamily="2" charset="0"/>
              </a:rPr>
              <a:t>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400" b="0" dirty="0">
                <a:solidFill>
                  <a:schemeClr val="bg1"/>
                </a:solidFill>
                <a:latin typeface="SDCC Sans" pitchFamily="2" charset="0"/>
              </a:rPr>
              <a:t>Provision for Age Friendly initiatives. 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156068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89ACE5C-52D2-4E9C-9ACE-3E72FCEE4D40}" vid="{FC377E05-5B4C-4C3A-9DA2-F51C3C2FEF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 V2 Draft</Template>
  <TotalTime>6985</TotalTime>
  <Words>571</Words>
  <Application>Microsoft Office PowerPoint</Application>
  <PresentationFormat>Widescreen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SDCC Sans</vt:lpstr>
      <vt:lpstr>SDCC Master</vt:lpstr>
      <vt:lpstr>Community Grants Information (2025)   Social, Community, Equality &amp; Integration, SPC Meeting  11th February 2026</vt:lpstr>
      <vt:lpstr>Community Development Grant Figures</vt:lpstr>
      <vt:lpstr> </vt:lpstr>
      <vt:lpstr>2025 Overview of Community Development Grants Programme</vt:lpstr>
      <vt:lpstr>2025 Summer Project Grants </vt:lpstr>
      <vt:lpstr>2025 Community Events &amp; Festivals Grants</vt:lpstr>
      <vt:lpstr> </vt:lpstr>
      <vt:lpstr>2025 Community Development Grants</vt:lpstr>
      <vt:lpstr>2026 Objectives</vt:lpstr>
      <vt:lpstr>2026 Review of Community Grants</vt:lpstr>
      <vt:lpstr>Sports Development Grant Figures</vt:lpstr>
      <vt:lpstr> </vt:lpstr>
      <vt:lpstr> </vt:lpstr>
      <vt:lpstr>2025 Overview of Sports Development Grants Programme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Fitzgerald</dc:creator>
  <cp:lastModifiedBy>Kelly Fitzgerald</cp:lastModifiedBy>
  <cp:revision>9</cp:revision>
  <dcterms:created xsi:type="dcterms:W3CDTF">2026-01-14T12:55:35Z</dcterms:created>
  <dcterms:modified xsi:type="dcterms:W3CDTF">2026-02-11T14:30:07Z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