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Lst>
  <p:notesMasterIdLst>
    <p:notesMasterId r:id="rId17"/>
  </p:notesMasterIdLst>
  <p:sldIdLst>
    <p:sldId id="355" r:id="rId5"/>
    <p:sldId id="356" r:id="rId6"/>
    <p:sldId id="364" r:id="rId7"/>
    <p:sldId id="363" r:id="rId8"/>
    <p:sldId id="362" r:id="rId9"/>
    <p:sldId id="269" r:id="rId10"/>
    <p:sldId id="357" r:id="rId11"/>
    <p:sldId id="358" r:id="rId12"/>
    <p:sldId id="366" r:id="rId13"/>
    <p:sldId id="359" r:id="rId14"/>
    <p:sldId id="367" r:id="rId15"/>
    <p:sldId id="36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6764"/>
    <a:srgbClr val="6CC8C2"/>
    <a:srgbClr val="060B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D8769B-90C2-4E90-B876-3645BCF0B602}" v="7" dt="2026-02-11T14:04:19.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Monds" userId="679c09ed-ad7a-4082-9674-687b0e13bfb9" providerId="ADAL" clId="{17D8769B-90C2-4E90-B876-3645BCF0B602}"/>
    <pc:docChg chg="undo custSel addSld delSld modSld">
      <pc:chgData name="Simon Monds" userId="679c09ed-ad7a-4082-9674-687b0e13bfb9" providerId="ADAL" clId="{17D8769B-90C2-4E90-B876-3645BCF0B602}" dt="2026-02-11T14:06:13.296" v="773" actId="14100"/>
      <pc:docMkLst>
        <pc:docMk/>
      </pc:docMkLst>
      <pc:sldChg chg="del">
        <pc:chgData name="Simon Monds" userId="679c09ed-ad7a-4082-9674-687b0e13bfb9" providerId="ADAL" clId="{17D8769B-90C2-4E90-B876-3645BCF0B602}" dt="2026-02-11T12:49:58.091" v="2" actId="2696"/>
        <pc:sldMkLst>
          <pc:docMk/>
          <pc:sldMk cId="0" sldId="265"/>
        </pc:sldMkLst>
      </pc:sldChg>
      <pc:sldChg chg="del">
        <pc:chgData name="Simon Monds" userId="679c09ed-ad7a-4082-9674-687b0e13bfb9" providerId="ADAL" clId="{17D8769B-90C2-4E90-B876-3645BCF0B602}" dt="2026-02-11T13:51:07.663" v="569" actId="2696"/>
        <pc:sldMkLst>
          <pc:docMk/>
          <pc:sldMk cId="0" sldId="267"/>
        </pc:sldMkLst>
      </pc:sldChg>
      <pc:sldChg chg="del">
        <pc:chgData name="Simon Monds" userId="679c09ed-ad7a-4082-9674-687b0e13bfb9" providerId="ADAL" clId="{17D8769B-90C2-4E90-B876-3645BCF0B602}" dt="2026-02-11T13:51:03.184" v="567" actId="2696"/>
        <pc:sldMkLst>
          <pc:docMk/>
          <pc:sldMk cId="0" sldId="325"/>
        </pc:sldMkLst>
      </pc:sldChg>
      <pc:sldChg chg="del">
        <pc:chgData name="Simon Monds" userId="679c09ed-ad7a-4082-9674-687b0e13bfb9" providerId="ADAL" clId="{17D8769B-90C2-4E90-B876-3645BCF0B602}" dt="2026-02-11T12:50:03.734" v="3" actId="2696"/>
        <pc:sldMkLst>
          <pc:docMk/>
          <pc:sldMk cId="0" sldId="332"/>
        </pc:sldMkLst>
      </pc:sldChg>
      <pc:sldChg chg="del">
        <pc:chgData name="Simon Monds" userId="679c09ed-ad7a-4082-9674-687b0e13bfb9" providerId="ADAL" clId="{17D8769B-90C2-4E90-B876-3645BCF0B602}" dt="2026-02-11T12:49:40.165" v="0" actId="2696"/>
        <pc:sldMkLst>
          <pc:docMk/>
          <pc:sldMk cId="0" sldId="333"/>
        </pc:sldMkLst>
      </pc:sldChg>
      <pc:sldChg chg="del">
        <pc:chgData name="Simon Monds" userId="679c09ed-ad7a-4082-9674-687b0e13bfb9" providerId="ADAL" clId="{17D8769B-90C2-4E90-B876-3645BCF0B602}" dt="2026-02-11T13:51:05.465" v="568" actId="2696"/>
        <pc:sldMkLst>
          <pc:docMk/>
          <pc:sldMk cId="0" sldId="338"/>
        </pc:sldMkLst>
      </pc:sldChg>
      <pc:sldChg chg="del">
        <pc:chgData name="Simon Monds" userId="679c09ed-ad7a-4082-9674-687b0e13bfb9" providerId="ADAL" clId="{17D8769B-90C2-4E90-B876-3645BCF0B602}" dt="2026-02-11T13:51:10.027" v="570" actId="2696"/>
        <pc:sldMkLst>
          <pc:docMk/>
          <pc:sldMk cId="0" sldId="339"/>
        </pc:sldMkLst>
      </pc:sldChg>
      <pc:sldChg chg="del">
        <pc:chgData name="Simon Monds" userId="679c09ed-ad7a-4082-9674-687b0e13bfb9" providerId="ADAL" clId="{17D8769B-90C2-4E90-B876-3645BCF0B602}" dt="2026-02-11T13:51:11.934" v="571" actId="2696"/>
        <pc:sldMkLst>
          <pc:docMk/>
          <pc:sldMk cId="0" sldId="340"/>
        </pc:sldMkLst>
      </pc:sldChg>
      <pc:sldChg chg="del">
        <pc:chgData name="Simon Monds" userId="679c09ed-ad7a-4082-9674-687b0e13bfb9" providerId="ADAL" clId="{17D8769B-90C2-4E90-B876-3645BCF0B602}" dt="2026-02-11T12:49:45.924" v="1" actId="2696"/>
        <pc:sldMkLst>
          <pc:docMk/>
          <pc:sldMk cId="0" sldId="342"/>
        </pc:sldMkLst>
      </pc:sldChg>
      <pc:sldChg chg="del">
        <pc:chgData name="Simon Monds" userId="679c09ed-ad7a-4082-9674-687b0e13bfb9" providerId="ADAL" clId="{17D8769B-90C2-4E90-B876-3645BCF0B602}" dt="2026-02-11T13:51:13.584" v="572" actId="2696"/>
        <pc:sldMkLst>
          <pc:docMk/>
          <pc:sldMk cId="0" sldId="345"/>
        </pc:sldMkLst>
      </pc:sldChg>
      <pc:sldChg chg="del">
        <pc:chgData name="Simon Monds" userId="679c09ed-ad7a-4082-9674-687b0e13bfb9" providerId="ADAL" clId="{17D8769B-90C2-4E90-B876-3645BCF0B602}" dt="2026-02-11T13:51:15.220" v="573" actId="2696"/>
        <pc:sldMkLst>
          <pc:docMk/>
          <pc:sldMk cId="0" sldId="346"/>
        </pc:sldMkLst>
      </pc:sldChg>
      <pc:sldChg chg="del">
        <pc:chgData name="Simon Monds" userId="679c09ed-ad7a-4082-9674-687b0e13bfb9" providerId="ADAL" clId="{17D8769B-90C2-4E90-B876-3645BCF0B602}" dt="2026-02-11T13:51:17.046" v="574" actId="2696"/>
        <pc:sldMkLst>
          <pc:docMk/>
          <pc:sldMk cId="0" sldId="347"/>
        </pc:sldMkLst>
      </pc:sldChg>
      <pc:sldChg chg="del">
        <pc:chgData name="Simon Monds" userId="679c09ed-ad7a-4082-9674-687b0e13bfb9" providerId="ADAL" clId="{17D8769B-90C2-4E90-B876-3645BCF0B602}" dt="2026-02-11T13:51:18.978" v="575" actId="2696"/>
        <pc:sldMkLst>
          <pc:docMk/>
          <pc:sldMk cId="0" sldId="348"/>
        </pc:sldMkLst>
      </pc:sldChg>
      <pc:sldChg chg="del">
        <pc:chgData name="Simon Monds" userId="679c09ed-ad7a-4082-9674-687b0e13bfb9" providerId="ADAL" clId="{17D8769B-90C2-4E90-B876-3645BCF0B602}" dt="2026-02-11T13:51:23.552" v="576" actId="2696"/>
        <pc:sldMkLst>
          <pc:docMk/>
          <pc:sldMk cId="0" sldId="349"/>
        </pc:sldMkLst>
      </pc:sldChg>
      <pc:sldChg chg="del">
        <pc:chgData name="Simon Monds" userId="679c09ed-ad7a-4082-9674-687b0e13bfb9" providerId="ADAL" clId="{17D8769B-90C2-4E90-B876-3645BCF0B602}" dt="2026-02-11T13:51:25.761" v="577" actId="2696"/>
        <pc:sldMkLst>
          <pc:docMk/>
          <pc:sldMk cId="0" sldId="350"/>
        </pc:sldMkLst>
      </pc:sldChg>
      <pc:sldChg chg="del">
        <pc:chgData name="Simon Monds" userId="679c09ed-ad7a-4082-9674-687b0e13bfb9" providerId="ADAL" clId="{17D8769B-90C2-4E90-B876-3645BCF0B602}" dt="2026-02-11T13:51:28.124" v="578" actId="2696"/>
        <pc:sldMkLst>
          <pc:docMk/>
          <pc:sldMk cId="0" sldId="351"/>
        </pc:sldMkLst>
      </pc:sldChg>
      <pc:sldChg chg="del">
        <pc:chgData name="Simon Monds" userId="679c09ed-ad7a-4082-9674-687b0e13bfb9" providerId="ADAL" clId="{17D8769B-90C2-4E90-B876-3645BCF0B602}" dt="2026-02-11T13:51:36.255" v="580" actId="2696"/>
        <pc:sldMkLst>
          <pc:docMk/>
          <pc:sldMk cId="0" sldId="352"/>
        </pc:sldMkLst>
      </pc:sldChg>
      <pc:sldChg chg="addSp delSp modSp mod">
        <pc:chgData name="Simon Monds" userId="679c09ed-ad7a-4082-9674-687b0e13bfb9" providerId="ADAL" clId="{17D8769B-90C2-4E90-B876-3645BCF0B602}" dt="2026-02-11T14:03:01.435" v="725" actId="1076"/>
        <pc:sldMkLst>
          <pc:docMk/>
          <pc:sldMk cId="2398713569" sldId="357"/>
        </pc:sldMkLst>
        <pc:spChg chg="mod">
          <ac:chgData name="Simon Monds" userId="679c09ed-ad7a-4082-9674-687b0e13bfb9" providerId="ADAL" clId="{17D8769B-90C2-4E90-B876-3645BCF0B602}" dt="2026-02-11T14:02:50.333" v="721" actId="14100"/>
          <ac:spMkLst>
            <pc:docMk/>
            <pc:sldMk cId="2398713569" sldId="357"/>
            <ac:spMk id="2" creationId="{00000000-0000-0000-0000-000000000000}"/>
          </ac:spMkLst>
        </pc:spChg>
        <pc:spChg chg="mod">
          <ac:chgData name="Simon Monds" userId="679c09ed-ad7a-4082-9674-687b0e13bfb9" providerId="ADAL" clId="{17D8769B-90C2-4E90-B876-3645BCF0B602}" dt="2026-02-11T14:03:01.435" v="725" actId="1076"/>
          <ac:spMkLst>
            <pc:docMk/>
            <pc:sldMk cId="2398713569" sldId="357"/>
            <ac:spMk id="3" creationId="{00000000-0000-0000-0000-000000000000}"/>
          </ac:spMkLst>
        </pc:spChg>
        <pc:spChg chg="del">
          <ac:chgData name="Simon Monds" userId="679c09ed-ad7a-4082-9674-687b0e13bfb9" providerId="ADAL" clId="{17D8769B-90C2-4E90-B876-3645BCF0B602}" dt="2026-02-11T13:56:19.685" v="613" actId="478"/>
          <ac:spMkLst>
            <pc:docMk/>
            <pc:sldMk cId="2398713569" sldId="357"/>
            <ac:spMk id="5" creationId="{D371038D-6ADD-1B58-62B9-C37D5F393C00}"/>
          </ac:spMkLst>
        </pc:spChg>
        <pc:spChg chg="add mod">
          <ac:chgData name="Simon Monds" userId="679c09ed-ad7a-4082-9674-687b0e13bfb9" providerId="ADAL" clId="{17D8769B-90C2-4E90-B876-3645BCF0B602}" dt="2026-02-11T14:02:55.755" v="723" actId="1076"/>
          <ac:spMkLst>
            <pc:docMk/>
            <pc:sldMk cId="2398713569" sldId="357"/>
            <ac:spMk id="10" creationId="{6AF56D49-9685-2A9D-75DB-A2D7D653BD05}"/>
          </ac:spMkLst>
        </pc:spChg>
        <pc:grpChg chg="mod">
          <ac:chgData name="Simon Monds" userId="679c09ed-ad7a-4082-9674-687b0e13bfb9" providerId="ADAL" clId="{17D8769B-90C2-4E90-B876-3645BCF0B602}" dt="2026-02-11T13:56:56.178" v="621" actId="1076"/>
          <ac:grpSpMkLst>
            <pc:docMk/>
            <pc:sldMk cId="2398713569" sldId="357"/>
            <ac:grpSpMk id="6" creationId="{00000000-0000-0000-0000-000000000000}"/>
          </ac:grpSpMkLst>
        </pc:grpChg>
        <pc:picChg chg="add del mod">
          <ac:chgData name="Simon Monds" userId="679c09ed-ad7a-4082-9674-687b0e13bfb9" providerId="ADAL" clId="{17D8769B-90C2-4E90-B876-3645BCF0B602}" dt="2026-02-11T14:02:47.529" v="720" actId="478"/>
          <ac:picMkLst>
            <pc:docMk/>
            <pc:sldMk cId="2398713569" sldId="357"/>
            <ac:picMk id="9" creationId="{5F9ACED7-1714-404D-F4DE-3C45EC36CE8A}"/>
          </ac:picMkLst>
        </pc:picChg>
      </pc:sldChg>
      <pc:sldChg chg="modSp mod">
        <pc:chgData name="Simon Monds" userId="679c09ed-ad7a-4082-9674-687b0e13bfb9" providerId="ADAL" clId="{17D8769B-90C2-4E90-B876-3645BCF0B602}" dt="2026-02-11T12:53:14.350" v="170" actId="20577"/>
        <pc:sldMkLst>
          <pc:docMk/>
          <pc:sldMk cId="454117686" sldId="358"/>
        </pc:sldMkLst>
        <pc:spChg chg="mod">
          <ac:chgData name="Simon Monds" userId="679c09ed-ad7a-4082-9674-687b0e13bfb9" providerId="ADAL" clId="{17D8769B-90C2-4E90-B876-3645BCF0B602}" dt="2026-02-11T12:53:14.350" v="170" actId="20577"/>
          <ac:spMkLst>
            <pc:docMk/>
            <pc:sldMk cId="454117686" sldId="358"/>
            <ac:spMk id="3" creationId="{00000000-0000-0000-0000-000000000000}"/>
          </ac:spMkLst>
        </pc:spChg>
      </pc:sldChg>
      <pc:sldChg chg="modSp mod">
        <pc:chgData name="Simon Monds" userId="679c09ed-ad7a-4082-9674-687b0e13bfb9" providerId="ADAL" clId="{17D8769B-90C2-4E90-B876-3645BCF0B602}" dt="2026-02-11T13:58:50.595" v="701" actId="207"/>
        <pc:sldMkLst>
          <pc:docMk/>
          <pc:sldMk cId="2739781281" sldId="359"/>
        </pc:sldMkLst>
        <pc:spChg chg="mod">
          <ac:chgData name="Simon Monds" userId="679c09ed-ad7a-4082-9674-687b0e13bfb9" providerId="ADAL" clId="{17D8769B-90C2-4E90-B876-3645BCF0B602}" dt="2026-02-11T13:46:29.298" v="459" actId="1076"/>
          <ac:spMkLst>
            <pc:docMk/>
            <pc:sldMk cId="2739781281" sldId="359"/>
            <ac:spMk id="2" creationId="{00000000-0000-0000-0000-000000000000}"/>
          </ac:spMkLst>
        </pc:spChg>
        <pc:spChg chg="mod">
          <ac:chgData name="Simon Monds" userId="679c09ed-ad7a-4082-9674-687b0e13bfb9" providerId="ADAL" clId="{17D8769B-90C2-4E90-B876-3645BCF0B602}" dt="2026-02-11T13:58:50.595" v="701" actId="207"/>
          <ac:spMkLst>
            <pc:docMk/>
            <pc:sldMk cId="2739781281" sldId="359"/>
            <ac:spMk id="4" creationId="{8BB30515-8E04-5A2F-FD29-B2ACCEF761F1}"/>
          </ac:spMkLst>
        </pc:spChg>
        <pc:grpChg chg="mod">
          <ac:chgData name="Simon Monds" userId="679c09ed-ad7a-4082-9674-687b0e13bfb9" providerId="ADAL" clId="{17D8769B-90C2-4E90-B876-3645BCF0B602}" dt="2026-02-11T13:46:33.343" v="460" actId="1076"/>
          <ac:grpSpMkLst>
            <pc:docMk/>
            <pc:sldMk cId="2739781281" sldId="359"/>
            <ac:grpSpMk id="6" creationId="{00000000-0000-0000-0000-000000000000}"/>
          </ac:grpSpMkLst>
        </pc:grpChg>
      </pc:sldChg>
      <pc:sldChg chg="del">
        <pc:chgData name="Simon Monds" userId="679c09ed-ad7a-4082-9674-687b0e13bfb9" providerId="ADAL" clId="{17D8769B-90C2-4E90-B876-3645BCF0B602}" dt="2026-02-11T13:50:56.554" v="566" actId="2696"/>
        <pc:sldMkLst>
          <pc:docMk/>
          <pc:sldMk cId="1957282231" sldId="360"/>
        </pc:sldMkLst>
      </pc:sldChg>
      <pc:sldChg chg="addSp delSp modSp mod">
        <pc:chgData name="Simon Monds" userId="679c09ed-ad7a-4082-9674-687b0e13bfb9" providerId="ADAL" clId="{17D8769B-90C2-4E90-B876-3645BCF0B602}" dt="2026-02-11T14:06:13.296" v="773" actId="14100"/>
        <pc:sldMkLst>
          <pc:docMk/>
          <pc:sldMk cId="1235066893" sldId="361"/>
        </pc:sldMkLst>
        <pc:spChg chg="mod">
          <ac:chgData name="Simon Monds" userId="679c09ed-ad7a-4082-9674-687b0e13bfb9" providerId="ADAL" clId="{17D8769B-90C2-4E90-B876-3645BCF0B602}" dt="2026-02-11T14:02:10.634" v="712" actId="14100"/>
          <ac:spMkLst>
            <pc:docMk/>
            <pc:sldMk cId="1235066893" sldId="361"/>
            <ac:spMk id="2" creationId="{00000000-0000-0000-0000-000000000000}"/>
          </ac:spMkLst>
        </pc:spChg>
        <pc:spChg chg="mod">
          <ac:chgData name="Simon Monds" userId="679c09ed-ad7a-4082-9674-687b0e13bfb9" providerId="ADAL" clId="{17D8769B-90C2-4E90-B876-3645BCF0B602}" dt="2026-02-11T14:06:13.296" v="773" actId="14100"/>
          <ac:spMkLst>
            <pc:docMk/>
            <pc:sldMk cId="1235066893" sldId="361"/>
            <ac:spMk id="3" creationId="{00000000-0000-0000-0000-000000000000}"/>
          </ac:spMkLst>
        </pc:spChg>
        <pc:spChg chg="add mod">
          <ac:chgData name="Simon Monds" userId="679c09ed-ad7a-4082-9674-687b0e13bfb9" providerId="ADAL" clId="{17D8769B-90C2-4E90-B876-3645BCF0B602}" dt="2026-02-11T14:02:10.655" v="717" actId="1076"/>
          <ac:spMkLst>
            <pc:docMk/>
            <pc:sldMk cId="1235066893" sldId="361"/>
            <ac:spMk id="5" creationId="{B80DB004-F73A-CFD5-42AA-52E540A9CE13}"/>
          </ac:spMkLst>
        </pc:spChg>
        <pc:picChg chg="add del">
          <ac:chgData name="Simon Monds" userId="679c09ed-ad7a-4082-9674-687b0e13bfb9" providerId="ADAL" clId="{17D8769B-90C2-4E90-B876-3645BCF0B602}" dt="2026-02-11T14:06:09.650" v="772" actId="478"/>
          <ac:picMkLst>
            <pc:docMk/>
            <pc:sldMk cId="1235066893" sldId="361"/>
            <ac:picMk id="4" creationId="{82242EFF-2590-EEC6-BBFB-9D9BD40ABD1C}"/>
          </ac:picMkLst>
        </pc:picChg>
        <pc:picChg chg="add del">
          <ac:chgData name="Simon Monds" userId="679c09ed-ad7a-4082-9674-687b0e13bfb9" providerId="ADAL" clId="{17D8769B-90C2-4E90-B876-3645BCF0B602}" dt="2026-02-11T14:06:09.053" v="771" actId="478"/>
          <ac:picMkLst>
            <pc:docMk/>
            <pc:sldMk cId="1235066893" sldId="361"/>
            <ac:picMk id="9" creationId="{9C3B98A9-60B8-F045-1E75-B54E7761C9F3}"/>
          </ac:picMkLst>
        </pc:picChg>
      </pc:sldChg>
      <pc:sldChg chg="addSp delSp modSp del mod">
        <pc:chgData name="Simon Monds" userId="679c09ed-ad7a-4082-9674-687b0e13bfb9" providerId="ADAL" clId="{17D8769B-90C2-4E90-B876-3645BCF0B602}" dt="2026-02-11T13:51:30.613" v="579" actId="2696"/>
        <pc:sldMkLst>
          <pc:docMk/>
          <pc:sldMk cId="3267167265" sldId="365"/>
        </pc:sldMkLst>
        <pc:spChg chg="mod">
          <ac:chgData name="Simon Monds" userId="679c09ed-ad7a-4082-9674-687b0e13bfb9" providerId="ADAL" clId="{17D8769B-90C2-4E90-B876-3645BCF0B602}" dt="2026-02-11T13:47:35.994" v="510" actId="20577"/>
          <ac:spMkLst>
            <pc:docMk/>
            <pc:sldMk cId="3267167265" sldId="365"/>
            <ac:spMk id="2" creationId="{2FF9CEAB-289B-C0FE-F682-46FBC7F048DF}"/>
          </ac:spMkLst>
        </pc:spChg>
        <pc:spChg chg="mod">
          <ac:chgData name="Simon Monds" userId="679c09ed-ad7a-4082-9674-687b0e13bfb9" providerId="ADAL" clId="{17D8769B-90C2-4E90-B876-3645BCF0B602}" dt="2026-02-11T13:50:08.816" v="560" actId="14100"/>
          <ac:spMkLst>
            <pc:docMk/>
            <pc:sldMk cId="3267167265" sldId="365"/>
            <ac:spMk id="4" creationId="{9154CC7F-1248-1C60-3FDE-531EA91574C5}"/>
          </ac:spMkLst>
        </pc:spChg>
        <pc:spChg chg="del">
          <ac:chgData name="Simon Monds" userId="679c09ed-ad7a-4082-9674-687b0e13bfb9" providerId="ADAL" clId="{17D8769B-90C2-4E90-B876-3645BCF0B602}" dt="2026-02-11T13:47:11.002" v="463" actId="478"/>
          <ac:spMkLst>
            <pc:docMk/>
            <pc:sldMk cId="3267167265" sldId="365"/>
            <ac:spMk id="5" creationId="{83ADB028-5F3A-3C07-6142-C00841B50CF9}"/>
          </ac:spMkLst>
        </pc:spChg>
        <pc:spChg chg="mod">
          <ac:chgData name="Simon Monds" userId="679c09ed-ad7a-4082-9674-687b0e13bfb9" providerId="ADAL" clId="{17D8769B-90C2-4E90-B876-3645BCF0B602}" dt="2026-02-11T13:47:41.681" v="511" actId="1076"/>
          <ac:spMkLst>
            <pc:docMk/>
            <pc:sldMk cId="3267167265" sldId="365"/>
            <ac:spMk id="7" creationId="{548549B4-F9DC-ED85-14CD-5541B0CA0A41}"/>
          </ac:spMkLst>
        </pc:spChg>
        <pc:picChg chg="add mod">
          <ac:chgData name="Simon Monds" userId="679c09ed-ad7a-4082-9674-687b0e13bfb9" providerId="ADAL" clId="{17D8769B-90C2-4E90-B876-3645BCF0B602}" dt="2026-02-11T13:47:12.558" v="464"/>
          <ac:picMkLst>
            <pc:docMk/>
            <pc:sldMk cId="3267167265" sldId="365"/>
            <ac:picMk id="9" creationId="{8164C14B-ABF1-0AB8-8430-23FB6E467EF9}"/>
          </ac:picMkLst>
        </pc:picChg>
      </pc:sldChg>
      <pc:sldChg chg="addSp delSp modSp add mod">
        <pc:chgData name="Simon Monds" userId="679c09ed-ad7a-4082-9674-687b0e13bfb9" providerId="ADAL" clId="{17D8769B-90C2-4E90-B876-3645BCF0B602}" dt="2026-02-11T14:03:19.227" v="729" actId="1076"/>
        <pc:sldMkLst>
          <pc:docMk/>
          <pc:sldMk cId="1743941384" sldId="366"/>
        </pc:sldMkLst>
        <pc:spChg chg="mod">
          <ac:chgData name="Simon Monds" userId="679c09ed-ad7a-4082-9674-687b0e13bfb9" providerId="ADAL" clId="{17D8769B-90C2-4E90-B876-3645BCF0B602}" dt="2026-02-11T14:03:16.135" v="728" actId="1076"/>
          <ac:spMkLst>
            <pc:docMk/>
            <pc:sldMk cId="1743941384" sldId="366"/>
            <ac:spMk id="2" creationId="{5997DA9E-66F6-B7A5-3DA5-987D9A8F847D}"/>
          </ac:spMkLst>
        </pc:spChg>
        <pc:spChg chg="mod">
          <ac:chgData name="Simon Monds" userId="679c09ed-ad7a-4082-9674-687b0e13bfb9" providerId="ADAL" clId="{17D8769B-90C2-4E90-B876-3645BCF0B602}" dt="2026-02-11T14:03:11.136" v="727" actId="14100"/>
          <ac:spMkLst>
            <pc:docMk/>
            <pc:sldMk cId="1743941384" sldId="366"/>
            <ac:spMk id="3" creationId="{0FCE5712-675C-C031-7D35-5AFCE4318AD1}"/>
          </ac:spMkLst>
        </pc:spChg>
        <pc:spChg chg="del mod">
          <ac:chgData name="Simon Monds" userId="679c09ed-ad7a-4082-9674-687b0e13bfb9" providerId="ADAL" clId="{17D8769B-90C2-4E90-B876-3645BCF0B602}" dt="2026-02-11T13:50:16.328" v="561" actId="478"/>
          <ac:spMkLst>
            <pc:docMk/>
            <pc:sldMk cId="1743941384" sldId="366"/>
            <ac:spMk id="4" creationId="{039E0778-6CC1-B40A-3BF6-3042700C7F9E}"/>
          </ac:spMkLst>
        </pc:spChg>
        <pc:spChg chg="add mod">
          <ac:chgData name="Simon Monds" userId="679c09ed-ad7a-4082-9674-687b0e13bfb9" providerId="ADAL" clId="{17D8769B-90C2-4E90-B876-3645BCF0B602}" dt="2026-02-11T14:03:19.227" v="729" actId="1076"/>
          <ac:spMkLst>
            <pc:docMk/>
            <pc:sldMk cId="1743941384" sldId="366"/>
            <ac:spMk id="7" creationId="{A8B97FC7-6E90-C4E3-A996-716753079D7F}"/>
          </ac:spMkLst>
        </pc:spChg>
        <pc:picChg chg="add del mod">
          <ac:chgData name="Simon Monds" userId="679c09ed-ad7a-4082-9674-687b0e13bfb9" providerId="ADAL" clId="{17D8769B-90C2-4E90-B876-3645BCF0B602}" dt="2026-02-11T14:03:06.636" v="726" actId="478"/>
          <ac:picMkLst>
            <pc:docMk/>
            <pc:sldMk cId="1743941384" sldId="366"/>
            <ac:picMk id="6" creationId="{1F9701AB-5E04-5469-D858-5E3281040300}"/>
          </ac:picMkLst>
        </pc:picChg>
      </pc:sldChg>
      <pc:sldChg chg="modSp add mod">
        <pc:chgData name="Simon Monds" userId="679c09ed-ad7a-4082-9674-687b0e13bfb9" providerId="ADAL" clId="{17D8769B-90C2-4E90-B876-3645BCF0B602}" dt="2026-02-11T14:05:52.778" v="770" actId="1076"/>
        <pc:sldMkLst>
          <pc:docMk/>
          <pc:sldMk cId="2513704704" sldId="367"/>
        </pc:sldMkLst>
        <pc:spChg chg="mod">
          <ac:chgData name="Simon Monds" userId="679c09ed-ad7a-4082-9674-687b0e13bfb9" providerId="ADAL" clId="{17D8769B-90C2-4E90-B876-3645BCF0B602}" dt="2026-02-11T14:05:52.778" v="770" actId="1076"/>
          <ac:spMkLst>
            <pc:docMk/>
            <pc:sldMk cId="2513704704" sldId="367"/>
            <ac:spMk id="4" creationId="{BB2A3813-A4BE-8F0E-C776-C7B164FE9D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0BADE9-DEC7-412C-AAB4-54DEFA3DD90A}" type="datetimeFigureOut">
              <a:rPr lang="en-IE" smtClean="0"/>
              <a:t>11/02/2026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ADD5C3-0B06-4C1D-ACFF-53A74323C965}" type="slidenum">
              <a:rPr lang="en-IE" smtClean="0"/>
              <a:t>‹#›</a:t>
            </a:fld>
            <a:endParaRPr lang="en-IE"/>
          </a:p>
        </p:txBody>
      </p:sp>
    </p:spTree>
    <p:extLst>
      <p:ext uri="{BB962C8B-B14F-4D97-AF65-F5344CB8AC3E}">
        <p14:creationId xmlns:p14="http://schemas.microsoft.com/office/powerpoint/2010/main" val="2541722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t>2/11/2026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dirty="0"/>
          </a:p>
        </p:txBody>
      </p:sp>
    </p:spTree>
    <p:extLst>
      <p:ext uri="{BB962C8B-B14F-4D97-AF65-F5344CB8AC3E}">
        <p14:creationId xmlns:p14="http://schemas.microsoft.com/office/powerpoint/2010/main" val="997781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88579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567626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478568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8A28C-4C6A-46EA-90C0-4EE0B89CC5C7}" type="datetimeFigureOut">
              <a:rPr lang="en-US" smtClean="0"/>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405825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28A28C-4C6A-46EA-90C0-4EE0B89CC5C7}" type="datetimeFigureOut">
              <a:rPr lang="en-US" smtClean="0"/>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194252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28A28C-4C6A-46EA-90C0-4EE0B89CC5C7}" type="datetimeFigureOut">
              <a:rPr lang="en-US" smtClean="0"/>
              <a:t>2/11/2026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718696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28A28C-4C6A-46EA-90C0-4EE0B89CC5C7}" type="datetimeFigureOut">
              <a:rPr lang="en-US" smtClean="0"/>
              <a:t>2/11/2026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773008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8A28C-4C6A-46EA-90C0-4EE0B89CC5C7}" type="datetimeFigureOut">
              <a:rPr lang="en-US" smtClean="0"/>
              <a:t>2/11/2026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023287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28A28C-4C6A-46EA-90C0-4EE0B89CC5C7}" type="datetimeFigureOut">
              <a:rPr lang="en-US" smtClean="0"/>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324244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28A28C-4C6A-46EA-90C0-4EE0B89CC5C7}" type="datetimeFigureOut">
              <a:rPr lang="en-US" smtClean="0"/>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396053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28A28C-4C6A-46EA-90C0-4EE0B89CC5C7}" type="datetimeFigureOut">
              <a:rPr lang="en-US" smtClean="0"/>
              <a:pPr/>
              <a:t>2/11/2026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94901310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5943506"/>
            <a:ext cx="3306348" cy="587109"/>
            <a:chOff x="0" y="0"/>
            <a:chExt cx="6612696" cy="1174217"/>
          </a:xfrm>
        </p:grpSpPr>
        <p:sp>
          <p:nvSpPr>
            <p:cNvPr id="3" name="Freeform 3"/>
            <p:cNvSpPr/>
            <p:nvPr/>
          </p:nvSpPr>
          <p:spPr>
            <a:xfrm>
              <a:off x="0" y="0"/>
              <a:ext cx="6612636" cy="1174242"/>
            </a:xfrm>
            <a:custGeom>
              <a:avLst/>
              <a:gdLst/>
              <a:ahLst/>
              <a:cxnLst/>
              <a:rect l="l" t="t" r="r" b="b"/>
              <a:pathLst>
                <a:path w="6612636" h="1174242">
                  <a:moveTo>
                    <a:pt x="0" y="0"/>
                  </a:moveTo>
                  <a:lnTo>
                    <a:pt x="6612636" y="0"/>
                  </a:lnTo>
                  <a:lnTo>
                    <a:pt x="6612636" y="1174242"/>
                  </a:lnTo>
                  <a:lnTo>
                    <a:pt x="0" y="1174242"/>
                  </a:lnTo>
                  <a:lnTo>
                    <a:pt x="0" y="0"/>
                  </a:lnTo>
                  <a:close/>
                </a:path>
              </a:pathLst>
            </a:custGeom>
            <a:blipFill>
              <a:blip r:embed="rId2"/>
              <a:stretch>
                <a:fillRect b="2"/>
              </a:stretch>
            </a:blipFill>
          </p:spPr>
          <p:txBody>
            <a:bodyPr/>
            <a:lstStyle/>
            <a:p>
              <a:endParaRPr lang="en-IE" sz="1200"/>
            </a:p>
          </p:txBody>
        </p:sp>
      </p:grpSp>
      <p:sp>
        <p:nvSpPr>
          <p:cNvPr id="4" name="TextBox 4"/>
          <p:cNvSpPr txBox="1"/>
          <p:nvPr/>
        </p:nvSpPr>
        <p:spPr>
          <a:xfrm>
            <a:off x="289240" y="912332"/>
            <a:ext cx="5883250" cy="3225819"/>
          </a:xfrm>
          <a:prstGeom prst="rect">
            <a:avLst/>
          </a:prstGeom>
        </p:spPr>
        <p:txBody>
          <a:bodyPr lIns="0" tIns="0" rIns="0" bIns="0" rtlCol="0" anchor="t">
            <a:spAutoFit/>
          </a:bodyPr>
          <a:lstStyle/>
          <a:p>
            <a:pPr>
              <a:lnSpc>
                <a:spcPts val="6165"/>
              </a:lnSpc>
            </a:pPr>
            <a:r>
              <a:rPr lang="en-US" sz="4400" dirty="0">
                <a:solidFill>
                  <a:srgbClr val="1DAEE4"/>
                </a:solidFill>
                <a:latin typeface="Arial"/>
              </a:rPr>
              <a:t>Presentation to Social, Community, Equality and Integration SPC</a:t>
            </a:r>
          </a:p>
          <a:p>
            <a:pPr>
              <a:lnSpc>
                <a:spcPts val="7094"/>
              </a:lnSpc>
            </a:pPr>
            <a:endParaRPr lang="en-US" sz="5400" dirty="0">
              <a:solidFill>
                <a:srgbClr val="1DAEE4"/>
              </a:solidFill>
              <a:latin typeface="Arial"/>
            </a:endParaRPr>
          </a:p>
        </p:txBody>
      </p:sp>
      <p:grpSp>
        <p:nvGrpSpPr>
          <p:cNvPr id="5" name="Group 5"/>
          <p:cNvGrpSpPr/>
          <p:nvPr/>
        </p:nvGrpSpPr>
        <p:grpSpPr>
          <a:xfrm>
            <a:off x="0" y="3945787"/>
            <a:ext cx="4767395" cy="645191"/>
            <a:chOff x="0" y="0"/>
            <a:chExt cx="10980881" cy="1290383"/>
          </a:xfrm>
        </p:grpSpPr>
        <p:sp>
          <p:nvSpPr>
            <p:cNvPr id="6" name="Freeform 6"/>
            <p:cNvSpPr/>
            <p:nvPr/>
          </p:nvSpPr>
          <p:spPr>
            <a:xfrm>
              <a:off x="0" y="0"/>
              <a:ext cx="10980927" cy="1290320"/>
            </a:xfrm>
            <a:custGeom>
              <a:avLst/>
              <a:gdLst/>
              <a:ahLst/>
              <a:cxnLst/>
              <a:rect l="l" t="t" r="r" b="b"/>
              <a:pathLst>
                <a:path w="10980927" h="1290320">
                  <a:moveTo>
                    <a:pt x="10625709" y="0"/>
                  </a:moveTo>
                  <a:lnTo>
                    <a:pt x="0" y="0"/>
                  </a:lnTo>
                  <a:lnTo>
                    <a:pt x="0" y="1290320"/>
                  </a:lnTo>
                  <a:lnTo>
                    <a:pt x="10625709" y="1290320"/>
                  </a:lnTo>
                  <a:lnTo>
                    <a:pt x="10737977" y="1268095"/>
                  </a:lnTo>
                  <a:lnTo>
                    <a:pt x="10835513" y="1206119"/>
                  </a:lnTo>
                  <a:lnTo>
                    <a:pt x="10912348" y="1111758"/>
                  </a:lnTo>
                  <a:lnTo>
                    <a:pt x="10962767" y="991997"/>
                  </a:lnTo>
                  <a:lnTo>
                    <a:pt x="10980927" y="854075"/>
                  </a:lnTo>
                  <a:lnTo>
                    <a:pt x="10980927" y="436245"/>
                  </a:lnTo>
                  <a:lnTo>
                    <a:pt x="10962767" y="298323"/>
                  </a:lnTo>
                  <a:lnTo>
                    <a:pt x="10912348" y="178562"/>
                  </a:lnTo>
                  <a:lnTo>
                    <a:pt x="10835513" y="84201"/>
                  </a:lnTo>
                  <a:lnTo>
                    <a:pt x="10737977" y="22225"/>
                  </a:lnTo>
                  <a:lnTo>
                    <a:pt x="10625709" y="0"/>
                  </a:lnTo>
                  <a:close/>
                </a:path>
              </a:pathLst>
            </a:custGeom>
            <a:solidFill>
              <a:srgbClr val="77787B"/>
            </a:solidFill>
          </p:spPr>
          <p:txBody>
            <a:bodyPr/>
            <a:lstStyle/>
            <a:p>
              <a:endParaRPr lang="en-IE" sz="1200" dirty="0"/>
            </a:p>
          </p:txBody>
        </p:sp>
      </p:grpSp>
      <p:grpSp>
        <p:nvGrpSpPr>
          <p:cNvPr id="7" name="Group 7"/>
          <p:cNvGrpSpPr/>
          <p:nvPr/>
        </p:nvGrpSpPr>
        <p:grpSpPr>
          <a:xfrm>
            <a:off x="6082121" y="1204846"/>
            <a:ext cx="3940647" cy="3761198"/>
            <a:chOff x="0" y="0"/>
            <a:chExt cx="7881295" cy="7522397"/>
          </a:xfrm>
        </p:grpSpPr>
        <p:sp>
          <p:nvSpPr>
            <p:cNvPr id="8" name="Freeform 8"/>
            <p:cNvSpPr/>
            <p:nvPr/>
          </p:nvSpPr>
          <p:spPr>
            <a:xfrm>
              <a:off x="-127" y="0"/>
              <a:ext cx="7881367" cy="7522337"/>
            </a:xfrm>
            <a:custGeom>
              <a:avLst/>
              <a:gdLst/>
              <a:ahLst/>
              <a:cxnLst/>
              <a:rect l="l" t="t" r="r" b="b"/>
              <a:pathLst>
                <a:path w="7881367" h="7522337">
                  <a:moveTo>
                    <a:pt x="3940810" y="5969"/>
                  </a:moveTo>
                  <a:cubicBezTo>
                    <a:pt x="2595118" y="0"/>
                    <a:pt x="1349248" y="714375"/>
                    <a:pt x="674624" y="1878711"/>
                  </a:cubicBezTo>
                  <a:cubicBezTo>
                    <a:pt x="0" y="3043047"/>
                    <a:pt x="127" y="4479290"/>
                    <a:pt x="674624" y="5643626"/>
                  </a:cubicBezTo>
                  <a:cubicBezTo>
                    <a:pt x="1349121" y="6807962"/>
                    <a:pt x="2595118" y="7522337"/>
                    <a:pt x="3940810" y="7516368"/>
                  </a:cubicBezTo>
                  <a:cubicBezTo>
                    <a:pt x="5286375" y="7522337"/>
                    <a:pt x="6532372" y="6807963"/>
                    <a:pt x="7206869" y="5643626"/>
                  </a:cubicBezTo>
                  <a:cubicBezTo>
                    <a:pt x="7881367" y="4479290"/>
                    <a:pt x="7881366" y="3043047"/>
                    <a:pt x="7206869" y="1878711"/>
                  </a:cubicBezTo>
                  <a:cubicBezTo>
                    <a:pt x="6532372" y="714375"/>
                    <a:pt x="5286375" y="0"/>
                    <a:pt x="3940810" y="5969"/>
                  </a:cubicBezTo>
                  <a:close/>
                </a:path>
              </a:pathLst>
            </a:custGeom>
            <a:blipFill>
              <a:blip r:embed="rId3"/>
              <a:stretch>
                <a:fillRect l="-24816" t="-78" r="-24817" b="-79"/>
              </a:stretch>
            </a:blipFill>
          </p:spPr>
          <p:txBody>
            <a:bodyPr/>
            <a:lstStyle/>
            <a:p>
              <a:endParaRPr lang="en-IE" sz="1200"/>
            </a:p>
          </p:txBody>
        </p:sp>
      </p:grpSp>
      <p:grpSp>
        <p:nvGrpSpPr>
          <p:cNvPr id="9" name="Group 9"/>
          <p:cNvGrpSpPr/>
          <p:nvPr/>
        </p:nvGrpSpPr>
        <p:grpSpPr>
          <a:xfrm>
            <a:off x="6139994" y="1172972"/>
            <a:ext cx="3824901" cy="3824893"/>
            <a:chOff x="0" y="0"/>
            <a:chExt cx="7649802" cy="7649787"/>
          </a:xfrm>
        </p:grpSpPr>
        <p:sp>
          <p:nvSpPr>
            <p:cNvPr id="10" name="Freeform 10"/>
            <p:cNvSpPr/>
            <p:nvPr/>
          </p:nvSpPr>
          <p:spPr>
            <a:xfrm>
              <a:off x="0" y="0"/>
              <a:ext cx="7649845" cy="7649845"/>
            </a:xfrm>
            <a:custGeom>
              <a:avLst/>
              <a:gdLst/>
              <a:ahLst/>
              <a:cxnLst/>
              <a:rect l="l" t="t" r="r" b="b"/>
              <a:pathLst>
                <a:path w="7649845" h="7649845">
                  <a:moveTo>
                    <a:pt x="3824859" y="7649845"/>
                  </a:moveTo>
                  <a:cubicBezTo>
                    <a:pt x="1715770" y="7649845"/>
                    <a:pt x="0" y="5933948"/>
                    <a:pt x="0" y="3824986"/>
                  </a:cubicBezTo>
                  <a:cubicBezTo>
                    <a:pt x="0" y="1716024"/>
                    <a:pt x="1715897" y="0"/>
                    <a:pt x="3824859" y="0"/>
                  </a:cubicBezTo>
                  <a:cubicBezTo>
                    <a:pt x="5933822" y="0"/>
                    <a:pt x="7649845" y="1715897"/>
                    <a:pt x="7649845" y="3824986"/>
                  </a:cubicBezTo>
                  <a:cubicBezTo>
                    <a:pt x="7649845" y="5934075"/>
                    <a:pt x="5933948" y="7649845"/>
                    <a:pt x="3824859" y="7649845"/>
                  </a:cubicBezTo>
                  <a:close/>
                  <a:moveTo>
                    <a:pt x="3824859" y="139573"/>
                  </a:moveTo>
                  <a:cubicBezTo>
                    <a:pt x="1792732" y="139573"/>
                    <a:pt x="139446" y="1792859"/>
                    <a:pt x="139446" y="3825113"/>
                  </a:cubicBezTo>
                  <a:cubicBezTo>
                    <a:pt x="139446" y="5857367"/>
                    <a:pt x="1792732" y="7510399"/>
                    <a:pt x="3824859" y="7510399"/>
                  </a:cubicBezTo>
                  <a:cubicBezTo>
                    <a:pt x="5856986" y="7510399"/>
                    <a:pt x="7510399" y="5857113"/>
                    <a:pt x="7510399" y="3824986"/>
                  </a:cubicBezTo>
                  <a:cubicBezTo>
                    <a:pt x="7510399" y="1792859"/>
                    <a:pt x="5856986" y="139446"/>
                    <a:pt x="3824859" y="139446"/>
                  </a:cubicBezTo>
                  <a:close/>
                </a:path>
              </a:pathLst>
            </a:custGeom>
            <a:solidFill>
              <a:srgbClr val="FFFFFF"/>
            </a:solidFill>
          </p:spPr>
          <p:txBody>
            <a:bodyPr/>
            <a:lstStyle/>
            <a:p>
              <a:endParaRPr lang="en-IE" sz="1200"/>
            </a:p>
          </p:txBody>
        </p:sp>
      </p:grpSp>
      <p:grpSp>
        <p:nvGrpSpPr>
          <p:cNvPr id="11" name="Group 11"/>
          <p:cNvGrpSpPr/>
          <p:nvPr/>
        </p:nvGrpSpPr>
        <p:grpSpPr>
          <a:xfrm>
            <a:off x="8814160" y="3078195"/>
            <a:ext cx="2901617" cy="2769483"/>
            <a:chOff x="0" y="0"/>
            <a:chExt cx="5803234" cy="5538966"/>
          </a:xfrm>
        </p:grpSpPr>
        <p:sp>
          <p:nvSpPr>
            <p:cNvPr id="12" name="Freeform 12"/>
            <p:cNvSpPr/>
            <p:nvPr/>
          </p:nvSpPr>
          <p:spPr>
            <a:xfrm>
              <a:off x="0" y="0"/>
              <a:ext cx="5803138" cy="5538978"/>
            </a:xfrm>
            <a:custGeom>
              <a:avLst/>
              <a:gdLst/>
              <a:ahLst/>
              <a:cxnLst/>
              <a:rect l="l" t="t" r="r" b="b"/>
              <a:pathLst>
                <a:path w="5803138" h="5538978">
                  <a:moveTo>
                    <a:pt x="2901569" y="4445"/>
                  </a:moveTo>
                  <a:cubicBezTo>
                    <a:pt x="1910842" y="0"/>
                    <a:pt x="993394" y="526034"/>
                    <a:pt x="496697" y="1383411"/>
                  </a:cubicBezTo>
                  <a:cubicBezTo>
                    <a:pt x="0" y="2240788"/>
                    <a:pt x="0" y="3298317"/>
                    <a:pt x="496697" y="4155567"/>
                  </a:cubicBezTo>
                  <a:cubicBezTo>
                    <a:pt x="993394" y="5012817"/>
                    <a:pt x="1910842" y="5538978"/>
                    <a:pt x="2901569" y="5534533"/>
                  </a:cubicBezTo>
                  <a:cubicBezTo>
                    <a:pt x="3892423" y="5538978"/>
                    <a:pt x="4809871" y="5012944"/>
                    <a:pt x="5306441" y="4155567"/>
                  </a:cubicBezTo>
                  <a:cubicBezTo>
                    <a:pt x="5803011" y="3298190"/>
                    <a:pt x="5803138" y="2240661"/>
                    <a:pt x="5306441" y="1383411"/>
                  </a:cubicBezTo>
                  <a:cubicBezTo>
                    <a:pt x="4809744" y="526161"/>
                    <a:pt x="3892423" y="0"/>
                    <a:pt x="2901569" y="4445"/>
                  </a:cubicBezTo>
                  <a:close/>
                </a:path>
              </a:pathLst>
            </a:custGeom>
            <a:blipFill>
              <a:blip r:embed="rId4"/>
              <a:stretch>
                <a:fillRect l="-24785" t="-79" r="-24788" b="-79"/>
              </a:stretch>
            </a:blipFill>
          </p:spPr>
          <p:txBody>
            <a:bodyPr/>
            <a:lstStyle/>
            <a:p>
              <a:endParaRPr lang="en-IE" sz="1200"/>
            </a:p>
          </p:txBody>
        </p:sp>
      </p:grpSp>
      <p:grpSp>
        <p:nvGrpSpPr>
          <p:cNvPr id="13" name="Group 13"/>
          <p:cNvGrpSpPr/>
          <p:nvPr/>
        </p:nvGrpSpPr>
        <p:grpSpPr>
          <a:xfrm>
            <a:off x="8856774" y="3054725"/>
            <a:ext cx="2816389" cy="2816384"/>
            <a:chOff x="0" y="0"/>
            <a:chExt cx="5632779" cy="5632768"/>
          </a:xfrm>
        </p:grpSpPr>
        <p:sp>
          <p:nvSpPr>
            <p:cNvPr id="14" name="Freeform 14"/>
            <p:cNvSpPr/>
            <p:nvPr/>
          </p:nvSpPr>
          <p:spPr>
            <a:xfrm>
              <a:off x="0" y="0"/>
              <a:ext cx="5632831" cy="5632831"/>
            </a:xfrm>
            <a:custGeom>
              <a:avLst/>
              <a:gdLst/>
              <a:ahLst/>
              <a:cxnLst/>
              <a:rect l="l" t="t" r="r" b="b"/>
              <a:pathLst>
                <a:path w="5632831" h="5632831">
                  <a:moveTo>
                    <a:pt x="2816352" y="5632831"/>
                  </a:moveTo>
                  <a:cubicBezTo>
                    <a:pt x="1263396" y="5632831"/>
                    <a:pt x="0" y="4369435"/>
                    <a:pt x="0" y="2816479"/>
                  </a:cubicBezTo>
                  <a:cubicBezTo>
                    <a:pt x="0" y="1263523"/>
                    <a:pt x="1263396" y="0"/>
                    <a:pt x="2816352" y="0"/>
                  </a:cubicBezTo>
                  <a:cubicBezTo>
                    <a:pt x="4369308" y="0"/>
                    <a:pt x="5632831" y="1263396"/>
                    <a:pt x="5632831" y="2816479"/>
                  </a:cubicBezTo>
                  <a:cubicBezTo>
                    <a:pt x="5632831" y="4369562"/>
                    <a:pt x="4369435" y="5632831"/>
                    <a:pt x="2816352" y="5632831"/>
                  </a:cubicBezTo>
                  <a:close/>
                  <a:moveTo>
                    <a:pt x="2816352" y="102743"/>
                  </a:moveTo>
                  <a:cubicBezTo>
                    <a:pt x="1320038" y="102743"/>
                    <a:pt x="102743" y="1320038"/>
                    <a:pt x="102743" y="2816479"/>
                  </a:cubicBezTo>
                  <a:cubicBezTo>
                    <a:pt x="102743" y="4312920"/>
                    <a:pt x="1320165" y="5530215"/>
                    <a:pt x="2816479" y="5530215"/>
                  </a:cubicBezTo>
                  <a:cubicBezTo>
                    <a:pt x="4312793" y="5530215"/>
                    <a:pt x="5530215" y="4312793"/>
                    <a:pt x="5530215" y="2816479"/>
                  </a:cubicBezTo>
                  <a:cubicBezTo>
                    <a:pt x="5530215" y="1320165"/>
                    <a:pt x="4312666" y="102743"/>
                    <a:pt x="2816352" y="102743"/>
                  </a:cubicBezTo>
                  <a:close/>
                </a:path>
              </a:pathLst>
            </a:custGeom>
            <a:solidFill>
              <a:srgbClr val="FFFFFF"/>
            </a:solidFill>
          </p:spPr>
          <p:txBody>
            <a:bodyPr/>
            <a:lstStyle/>
            <a:p>
              <a:endParaRPr lang="en-IE" sz="1200"/>
            </a:p>
          </p:txBody>
        </p:sp>
      </p:grpSp>
      <p:sp>
        <p:nvSpPr>
          <p:cNvPr id="15" name="Freeform 15"/>
          <p:cNvSpPr/>
          <p:nvPr/>
        </p:nvSpPr>
        <p:spPr>
          <a:xfrm>
            <a:off x="9266365" y="211621"/>
            <a:ext cx="2802843" cy="1401422"/>
          </a:xfrm>
          <a:custGeom>
            <a:avLst/>
            <a:gdLst/>
            <a:ahLst/>
            <a:cxnLst/>
            <a:rect l="l" t="t" r="r" b="b"/>
            <a:pathLst>
              <a:path w="4204265" h="2102133">
                <a:moveTo>
                  <a:pt x="0" y="0"/>
                </a:moveTo>
                <a:lnTo>
                  <a:pt x="4204265" y="0"/>
                </a:lnTo>
                <a:lnTo>
                  <a:pt x="4204265" y="2102132"/>
                </a:lnTo>
                <a:lnTo>
                  <a:pt x="0" y="21021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sz="1200"/>
          </a:p>
        </p:txBody>
      </p:sp>
      <p:sp>
        <p:nvSpPr>
          <p:cNvPr id="16" name="TextBox 16"/>
          <p:cNvSpPr txBox="1"/>
          <p:nvPr/>
        </p:nvSpPr>
        <p:spPr>
          <a:xfrm>
            <a:off x="409038" y="4054935"/>
            <a:ext cx="5368520" cy="348429"/>
          </a:xfrm>
          <a:prstGeom prst="rect">
            <a:avLst/>
          </a:prstGeom>
        </p:spPr>
        <p:txBody>
          <a:bodyPr lIns="0" tIns="0" rIns="0" bIns="0" rtlCol="0" anchor="t">
            <a:spAutoFit/>
          </a:bodyPr>
          <a:lstStyle/>
          <a:p>
            <a:pPr>
              <a:lnSpc>
                <a:spcPts val="2880"/>
              </a:lnSpc>
            </a:pPr>
            <a:r>
              <a:rPr lang="en-US" sz="2400" spc="3" dirty="0">
                <a:solidFill>
                  <a:srgbClr val="FFFFFF"/>
                </a:solidFill>
                <a:latin typeface="Arial Nova" panose="020B0504020202020204" pitchFamily="34" charset="0"/>
              </a:rPr>
              <a:t>February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1112" y="156354"/>
            <a:ext cx="8363791" cy="1231106"/>
          </a:xfrm>
          <a:prstGeom prst="rect">
            <a:avLst/>
          </a:prstGeom>
          <a:solidFill>
            <a:srgbClr val="1DAEE4"/>
          </a:solidFill>
        </p:spPr>
        <p:txBody>
          <a:bodyPr wrap="square" lIns="0" tIns="0" rIns="0" bIns="0" rtlCol="0" anchor="t">
            <a:spAutoFit/>
          </a:bodyPr>
          <a:lstStyle/>
          <a:p>
            <a:pPr algn="r">
              <a:lnSpc>
                <a:spcPts val="3200"/>
              </a:lnSpc>
            </a:pPr>
            <a:endParaRPr lang="en-US" sz="3200" spc="25" dirty="0">
              <a:solidFill>
                <a:srgbClr val="FFFFFF"/>
              </a:solidFill>
              <a:latin typeface="Foco" panose="020B0604020202020204" charset="0"/>
            </a:endParaRPr>
          </a:p>
          <a:p>
            <a:pPr algn="ctr">
              <a:lnSpc>
                <a:spcPts val="3200"/>
              </a:lnSpc>
            </a:pPr>
            <a:r>
              <a:rPr lang="en-US" sz="3200" spc="25" dirty="0">
                <a:solidFill>
                  <a:srgbClr val="FFFFFF"/>
                </a:solidFill>
                <a:latin typeface="Foco" panose="020B0604020202020204" charset="0"/>
              </a:rPr>
              <a:t>Health &amp; Wellbeing - </a:t>
            </a:r>
            <a:r>
              <a:rPr lang="en-US" sz="3200" spc="25" dirty="0" err="1">
                <a:solidFill>
                  <a:srgbClr val="FFFFFF"/>
                </a:solidFill>
                <a:latin typeface="Foco" panose="020B0604020202020204" charset="0"/>
              </a:rPr>
              <a:t>Slaintecare</a:t>
            </a:r>
            <a:endParaRPr lang="en-US" sz="3200" spc="25" dirty="0">
              <a:solidFill>
                <a:srgbClr val="FFFFFF"/>
              </a:solidFill>
              <a:latin typeface="Foco" panose="020B0604020202020204" charset="0"/>
            </a:endParaRPr>
          </a:p>
          <a:p>
            <a:pPr algn="just">
              <a:lnSpc>
                <a:spcPts val="3200"/>
              </a:lnSpc>
            </a:pPr>
            <a:endParaRPr lang="en-US" sz="2667" spc="25" dirty="0">
              <a:solidFill>
                <a:srgbClr val="FFFFFF"/>
              </a:solidFill>
              <a:latin typeface="TT Rounds Condensed Bold"/>
            </a:endParaRPr>
          </a:p>
        </p:txBody>
      </p:sp>
      <p:sp>
        <p:nvSpPr>
          <p:cNvPr id="3" name="TextBox 3"/>
          <p:cNvSpPr txBox="1"/>
          <p:nvPr/>
        </p:nvSpPr>
        <p:spPr>
          <a:xfrm>
            <a:off x="521112" y="2044405"/>
            <a:ext cx="8363792" cy="564257"/>
          </a:xfrm>
          <a:prstGeom prst="rect">
            <a:avLst/>
          </a:prstGeom>
        </p:spPr>
        <p:txBody>
          <a:bodyPr wrap="square" lIns="0" tIns="0" rIns="0" bIns="0" rtlCol="0" anchor="t">
            <a:spAutoFit/>
          </a:bodyPr>
          <a:lstStyle/>
          <a:p>
            <a:pPr>
              <a:lnSpc>
                <a:spcPts val="2239"/>
              </a:lnSpc>
            </a:pPr>
            <a:endParaRPr lang="en-US" sz="1866" spc="3" dirty="0">
              <a:solidFill>
                <a:srgbClr val="898989"/>
              </a:solidFill>
              <a:cs typeface="Arial" panose="020B0604020202020204" pitchFamily="34" charset="0"/>
            </a:endParaRPr>
          </a:p>
          <a:p>
            <a:pPr>
              <a:lnSpc>
                <a:spcPts val="2239"/>
              </a:lnSpc>
            </a:pPr>
            <a:endParaRPr lang="en-US" sz="1866" spc="3" dirty="0">
              <a:solidFill>
                <a:srgbClr val="898989"/>
              </a:solidFill>
              <a:cs typeface="Arial" panose="020B0604020202020204" pitchFamily="34" charset="0"/>
            </a:endParaRPr>
          </a:p>
        </p:txBody>
      </p:sp>
      <p:grpSp>
        <p:nvGrpSpPr>
          <p:cNvPr id="6" name="Group 6"/>
          <p:cNvGrpSpPr/>
          <p:nvPr/>
        </p:nvGrpSpPr>
        <p:grpSpPr>
          <a:xfrm>
            <a:off x="-185102" y="156354"/>
            <a:ext cx="1320799" cy="1231106"/>
            <a:chOff x="0" y="0"/>
            <a:chExt cx="1898316" cy="1917700"/>
          </a:xfrm>
        </p:grpSpPr>
        <p:sp>
          <p:nvSpPr>
            <p:cNvPr id="7" name="Freeform 7"/>
            <p:cNvSpPr/>
            <p:nvPr/>
          </p:nvSpPr>
          <p:spPr>
            <a:xfrm>
              <a:off x="0" y="0"/>
              <a:ext cx="1898396" cy="1917700"/>
            </a:xfrm>
            <a:custGeom>
              <a:avLst/>
              <a:gdLst/>
              <a:ahLst/>
              <a:cxnLst/>
              <a:rect l="l" t="t" r="r" b="b"/>
              <a:pathLst>
                <a:path w="1898396" h="1917700">
                  <a:moveTo>
                    <a:pt x="0" y="958850"/>
                  </a:moveTo>
                  <a:cubicBezTo>
                    <a:pt x="0" y="429768"/>
                    <a:pt x="424434" y="0"/>
                    <a:pt x="949198" y="0"/>
                  </a:cubicBezTo>
                  <a:lnTo>
                    <a:pt x="949198" y="50800"/>
                  </a:lnTo>
                  <a:lnTo>
                    <a:pt x="949198" y="0"/>
                  </a:lnTo>
                  <a:cubicBezTo>
                    <a:pt x="1473962" y="0"/>
                    <a:pt x="1898396" y="429768"/>
                    <a:pt x="1898396" y="958850"/>
                  </a:cubicBezTo>
                  <a:cubicBezTo>
                    <a:pt x="1898396" y="1487932"/>
                    <a:pt x="1473835" y="1917700"/>
                    <a:pt x="949198" y="1917700"/>
                  </a:cubicBezTo>
                  <a:lnTo>
                    <a:pt x="949198" y="1866900"/>
                  </a:lnTo>
                  <a:lnTo>
                    <a:pt x="949198" y="1917700"/>
                  </a:lnTo>
                  <a:cubicBezTo>
                    <a:pt x="424434" y="1917700"/>
                    <a:pt x="0" y="1487932"/>
                    <a:pt x="0" y="958850"/>
                  </a:cubicBezTo>
                  <a:lnTo>
                    <a:pt x="50800" y="958850"/>
                  </a:lnTo>
                  <a:lnTo>
                    <a:pt x="93853" y="985774"/>
                  </a:lnTo>
                  <a:cubicBezTo>
                    <a:pt x="81788" y="1004951"/>
                    <a:pt x="58547" y="1013968"/>
                    <a:pt x="36830" y="1007618"/>
                  </a:cubicBezTo>
                  <a:cubicBezTo>
                    <a:pt x="15113" y="1001268"/>
                    <a:pt x="0" y="981456"/>
                    <a:pt x="0" y="958850"/>
                  </a:cubicBezTo>
                  <a:moveTo>
                    <a:pt x="101600" y="958850"/>
                  </a:moveTo>
                  <a:lnTo>
                    <a:pt x="50800" y="958850"/>
                  </a:lnTo>
                  <a:lnTo>
                    <a:pt x="7747" y="931926"/>
                  </a:lnTo>
                  <a:cubicBezTo>
                    <a:pt x="19812" y="912749"/>
                    <a:pt x="43053" y="903732"/>
                    <a:pt x="64770" y="910082"/>
                  </a:cubicBezTo>
                  <a:cubicBezTo>
                    <a:pt x="86487" y="916432"/>
                    <a:pt x="101600" y="936244"/>
                    <a:pt x="101600" y="958850"/>
                  </a:cubicBezTo>
                  <a:cubicBezTo>
                    <a:pt x="101600" y="1432814"/>
                    <a:pt x="481584" y="1816100"/>
                    <a:pt x="949198" y="1816100"/>
                  </a:cubicBezTo>
                  <a:cubicBezTo>
                    <a:pt x="1416812" y="1816100"/>
                    <a:pt x="1796796" y="1432814"/>
                    <a:pt x="1796796" y="958850"/>
                  </a:cubicBezTo>
                  <a:lnTo>
                    <a:pt x="1847596" y="958850"/>
                  </a:lnTo>
                  <a:lnTo>
                    <a:pt x="1796796" y="958850"/>
                  </a:lnTo>
                  <a:cubicBezTo>
                    <a:pt x="1796669" y="484886"/>
                    <a:pt x="1416685" y="101600"/>
                    <a:pt x="949198" y="101600"/>
                  </a:cubicBezTo>
                  <a:lnTo>
                    <a:pt x="949198" y="50800"/>
                  </a:lnTo>
                  <a:lnTo>
                    <a:pt x="949198" y="101600"/>
                  </a:lnTo>
                  <a:cubicBezTo>
                    <a:pt x="481584" y="101600"/>
                    <a:pt x="101600" y="484886"/>
                    <a:pt x="101600" y="958850"/>
                  </a:cubicBezTo>
                  <a:close/>
                </a:path>
              </a:pathLst>
            </a:custGeom>
            <a:solidFill>
              <a:srgbClr val="FFFFFF"/>
            </a:solidFill>
          </p:spPr>
          <p:txBody>
            <a:bodyPr/>
            <a:lstStyle/>
            <a:p>
              <a:endParaRPr lang="en-IE" sz="1200"/>
            </a:p>
          </p:txBody>
        </p:sp>
      </p:grpSp>
      <p:sp>
        <p:nvSpPr>
          <p:cNvPr id="8" name="Freeform 8"/>
          <p:cNvSpPr/>
          <p:nvPr/>
        </p:nvSpPr>
        <p:spPr>
          <a:xfrm>
            <a:off x="9895284" y="-17272"/>
            <a:ext cx="2448000" cy="1176000"/>
          </a:xfrm>
          <a:custGeom>
            <a:avLst/>
            <a:gdLst/>
            <a:ahLst/>
            <a:cxnLst/>
            <a:rect l="l" t="t" r="r" b="b"/>
            <a:pathLst>
              <a:path w="9077696" h="9077696">
                <a:moveTo>
                  <a:pt x="0" y="0"/>
                </a:moveTo>
                <a:lnTo>
                  <a:pt x="9077696" y="0"/>
                </a:lnTo>
                <a:lnTo>
                  <a:pt x="9077696" y="9077696"/>
                </a:lnTo>
                <a:lnTo>
                  <a:pt x="0" y="9077696"/>
                </a:lnTo>
                <a:lnTo>
                  <a:pt x="0" y="0"/>
                </a:lnTo>
                <a:close/>
              </a:path>
            </a:pathLst>
          </a:custGeom>
          <a:blipFill>
            <a:blip r:embed="rId2"/>
            <a:stretch>
              <a:fillRect l="-71950" t="-197026" r="-75254" b="-205026"/>
            </a:stretch>
          </a:blipFill>
        </p:spPr>
        <p:txBody>
          <a:bodyPr/>
          <a:lstStyle/>
          <a:p>
            <a:endParaRPr lang="en-IE" sz="1200"/>
          </a:p>
        </p:txBody>
      </p:sp>
      <p:grpSp>
        <p:nvGrpSpPr>
          <p:cNvPr id="11" name="Group 7">
            <a:extLst>
              <a:ext uri="{FF2B5EF4-FFF2-40B4-BE49-F238E27FC236}">
                <a16:creationId xmlns:a16="http://schemas.microsoft.com/office/drawing/2014/main" id="{AD42C4BC-3CDF-BA19-201D-09EBCB672F25}"/>
              </a:ext>
            </a:extLst>
          </p:cNvPr>
          <p:cNvGrpSpPr/>
          <p:nvPr/>
        </p:nvGrpSpPr>
        <p:grpSpPr>
          <a:xfrm>
            <a:off x="436935" y="6713583"/>
            <a:ext cx="4538610" cy="8046"/>
            <a:chOff x="0" y="0"/>
            <a:chExt cx="9077220" cy="16092"/>
          </a:xfrm>
        </p:grpSpPr>
        <p:sp>
          <p:nvSpPr>
            <p:cNvPr id="12" name="Freeform 8">
              <a:extLst>
                <a:ext uri="{FF2B5EF4-FFF2-40B4-BE49-F238E27FC236}">
                  <a16:creationId xmlns:a16="http://schemas.microsoft.com/office/drawing/2014/main" id="{9207ACF3-9E05-D840-DA4A-2EBB5CE150E1}"/>
                </a:ext>
              </a:extLst>
            </p:cNvPr>
            <p:cNvSpPr/>
            <p:nvPr/>
          </p:nvSpPr>
          <p:spPr>
            <a:xfrm>
              <a:off x="0" y="0"/>
              <a:ext cx="9077198" cy="16129"/>
            </a:xfrm>
            <a:custGeom>
              <a:avLst/>
              <a:gdLst/>
              <a:ahLst/>
              <a:cxnLst/>
              <a:rect l="l" t="t" r="r" b="b"/>
              <a:pathLst>
                <a:path w="9077198" h="16129">
                  <a:moveTo>
                    <a:pt x="0" y="0"/>
                  </a:moveTo>
                  <a:lnTo>
                    <a:pt x="9077198" y="0"/>
                  </a:lnTo>
                  <a:lnTo>
                    <a:pt x="9077198" y="16129"/>
                  </a:lnTo>
                  <a:lnTo>
                    <a:pt x="0" y="16129"/>
                  </a:lnTo>
                  <a:close/>
                </a:path>
              </a:pathLst>
            </a:custGeom>
            <a:solidFill>
              <a:srgbClr val="1DAEE5"/>
            </a:solidFill>
          </p:spPr>
          <p:txBody>
            <a:bodyPr/>
            <a:lstStyle/>
            <a:p>
              <a:endParaRPr lang="en-IE" sz="1200"/>
            </a:p>
          </p:txBody>
        </p:sp>
      </p:grpSp>
      <p:sp>
        <p:nvSpPr>
          <p:cNvPr id="5" name="Freeform 9">
            <a:extLst>
              <a:ext uri="{FF2B5EF4-FFF2-40B4-BE49-F238E27FC236}">
                <a16:creationId xmlns:a16="http://schemas.microsoft.com/office/drawing/2014/main" id="{D371038D-6ADD-1B58-62B9-C37D5F393C00}"/>
              </a:ext>
            </a:extLst>
          </p:cNvPr>
          <p:cNvSpPr/>
          <p:nvPr/>
        </p:nvSpPr>
        <p:spPr>
          <a:xfrm>
            <a:off x="8976533" y="0"/>
            <a:ext cx="3275123" cy="6858000"/>
          </a:xfrm>
          <a:custGeom>
            <a:avLst/>
            <a:gdLst/>
            <a:ahLst/>
            <a:cxnLst/>
            <a:rect l="l" t="t" r="r" b="b"/>
            <a:pathLst>
              <a:path w="4912684" h="10287000">
                <a:moveTo>
                  <a:pt x="0" y="0"/>
                </a:moveTo>
                <a:lnTo>
                  <a:pt x="4912684" y="0"/>
                </a:lnTo>
                <a:lnTo>
                  <a:pt x="4912684" y="10287000"/>
                </a:lnTo>
                <a:lnTo>
                  <a:pt x="0" y="10287000"/>
                </a:lnTo>
                <a:lnTo>
                  <a:pt x="0" y="0"/>
                </a:lnTo>
                <a:close/>
              </a:path>
            </a:pathLst>
          </a:custGeom>
          <a:blipFill>
            <a:blip r:embed="rId3"/>
            <a:stretch>
              <a:fillRect/>
            </a:stretch>
          </a:blipFill>
        </p:spPr>
        <p:txBody>
          <a:bodyPr/>
          <a:lstStyle/>
          <a:p>
            <a:endParaRPr lang="en-IE" sz="1200"/>
          </a:p>
        </p:txBody>
      </p:sp>
      <p:sp>
        <p:nvSpPr>
          <p:cNvPr id="4" name="TextBox 3">
            <a:extLst>
              <a:ext uri="{FF2B5EF4-FFF2-40B4-BE49-F238E27FC236}">
                <a16:creationId xmlns:a16="http://schemas.microsoft.com/office/drawing/2014/main" id="{8BB30515-8E04-5A2F-FD29-B2ACCEF761F1}"/>
              </a:ext>
            </a:extLst>
          </p:cNvPr>
          <p:cNvSpPr txBox="1"/>
          <p:nvPr/>
        </p:nvSpPr>
        <p:spPr>
          <a:xfrm>
            <a:off x="657218" y="1682151"/>
            <a:ext cx="8091577" cy="5632311"/>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1">
                    <a:lumMod val="50000"/>
                  </a:schemeClr>
                </a:solidFill>
                <a:latin typeface="Arial Nova" panose="020B0504020202020204" pitchFamily="34" charset="0"/>
              </a:rPr>
              <a:t>3 Sites across SDCP area. </a:t>
            </a:r>
          </a:p>
          <a:p>
            <a:pPr marL="285750" indent="-285750">
              <a:buFont typeface="Arial" panose="020B0604020202020204" pitchFamily="34" charset="0"/>
              <a:buChar char="•"/>
            </a:pPr>
            <a:endParaRPr lang="en-GB" dirty="0">
              <a:solidFill>
                <a:schemeClr val="bg1">
                  <a:lumMod val="50000"/>
                </a:schemeClr>
              </a:solidFill>
              <a:latin typeface="Arial Nova" panose="020B0504020202020204" pitchFamily="34" charset="0"/>
            </a:endParaRPr>
          </a:p>
          <a:p>
            <a:pPr marL="285750" indent="-285750">
              <a:buFont typeface="Arial" panose="020B0604020202020204" pitchFamily="34" charset="0"/>
              <a:buChar char="•"/>
            </a:pPr>
            <a:r>
              <a:rPr lang="en-GB" dirty="0">
                <a:solidFill>
                  <a:schemeClr val="bg1">
                    <a:lumMod val="50000"/>
                  </a:schemeClr>
                </a:solidFill>
                <a:latin typeface="Arial Nova" panose="020B0504020202020204" pitchFamily="34" charset="0"/>
              </a:rPr>
              <a:t>Targeting Health Based Initiatives in the most disadvantaged areas.</a:t>
            </a:r>
          </a:p>
          <a:p>
            <a:pPr marL="742950" lvl="1" indent="-285750">
              <a:buFont typeface="Arial" panose="020B0604020202020204" pitchFamily="34" charset="0"/>
              <a:buChar char="•"/>
            </a:pPr>
            <a:r>
              <a:rPr lang="en-GB" dirty="0">
                <a:solidFill>
                  <a:schemeClr val="bg1">
                    <a:lumMod val="50000"/>
                  </a:schemeClr>
                </a:solidFill>
                <a:latin typeface="Arial Nova" panose="020B0504020202020204" pitchFamily="34" charset="0"/>
              </a:rPr>
              <a:t>Social Prescribing</a:t>
            </a:r>
          </a:p>
          <a:p>
            <a:pPr marL="742950" lvl="1" indent="-285750">
              <a:buFont typeface="Arial" panose="020B0604020202020204" pitchFamily="34" charset="0"/>
              <a:buChar char="•"/>
            </a:pPr>
            <a:r>
              <a:rPr lang="en-GB" dirty="0">
                <a:solidFill>
                  <a:schemeClr val="bg1">
                    <a:lumMod val="50000"/>
                  </a:schemeClr>
                </a:solidFill>
                <a:latin typeface="Arial Nova" panose="020B0504020202020204" pitchFamily="34" charset="0"/>
              </a:rPr>
              <a:t>Healthy Food Made Easy</a:t>
            </a:r>
          </a:p>
          <a:p>
            <a:pPr marL="742950" lvl="1" indent="-285750">
              <a:buFont typeface="Arial" panose="020B0604020202020204" pitchFamily="34" charset="0"/>
              <a:buChar char="•"/>
            </a:pPr>
            <a:r>
              <a:rPr lang="en-GB" dirty="0">
                <a:solidFill>
                  <a:schemeClr val="bg1">
                    <a:lumMod val="50000"/>
                  </a:schemeClr>
                </a:solidFill>
                <a:latin typeface="Arial Nova" panose="020B0504020202020204" pitchFamily="34" charset="0"/>
              </a:rPr>
              <a:t>We Can Quit</a:t>
            </a:r>
          </a:p>
          <a:p>
            <a:pPr marL="742950" lvl="1" indent="-285750">
              <a:buFont typeface="Arial" panose="020B0604020202020204" pitchFamily="34" charset="0"/>
              <a:buChar char="•"/>
            </a:pPr>
            <a:r>
              <a:rPr lang="en-GB" dirty="0">
                <a:solidFill>
                  <a:schemeClr val="bg1">
                    <a:lumMod val="50000"/>
                  </a:schemeClr>
                </a:solidFill>
                <a:latin typeface="Arial Nova" panose="020B0504020202020204" pitchFamily="34" charset="0"/>
              </a:rPr>
              <a:t>Parenting Plus</a:t>
            </a:r>
          </a:p>
          <a:p>
            <a:pPr marL="742950" lvl="1" indent="-285750">
              <a:buFont typeface="Arial" panose="020B0604020202020204" pitchFamily="34" charset="0"/>
              <a:buChar char="•"/>
            </a:pPr>
            <a:endParaRPr lang="en-GB" dirty="0">
              <a:solidFill>
                <a:schemeClr val="bg1">
                  <a:lumMod val="50000"/>
                </a:schemeClr>
              </a:solidFill>
              <a:latin typeface="Arial Nova" panose="020B0504020202020204" pitchFamily="34" charset="0"/>
            </a:endParaRPr>
          </a:p>
          <a:p>
            <a:pPr marL="285750" indent="-285750">
              <a:buFont typeface="Arial" panose="020B0604020202020204" pitchFamily="34" charset="0"/>
              <a:buChar char="•"/>
            </a:pPr>
            <a:r>
              <a:rPr lang="en-GB" dirty="0">
                <a:solidFill>
                  <a:schemeClr val="bg1">
                    <a:lumMod val="50000"/>
                  </a:schemeClr>
                </a:solidFill>
                <a:latin typeface="Arial Nova" panose="020B0504020202020204" pitchFamily="34" charset="0"/>
              </a:rPr>
              <a:t>One major health inequalities and noticeable gap in support was malnutrition in older adults</a:t>
            </a:r>
          </a:p>
          <a:p>
            <a:pPr marL="285750" indent="-285750">
              <a:buFont typeface="Arial" panose="020B0604020202020204" pitchFamily="34" charset="0"/>
              <a:buChar char="•"/>
            </a:pPr>
            <a:r>
              <a:rPr lang="en-GB" dirty="0">
                <a:solidFill>
                  <a:schemeClr val="bg1">
                    <a:lumMod val="50000"/>
                  </a:schemeClr>
                </a:solidFill>
                <a:latin typeface="Arial Nova" panose="020B0504020202020204" pitchFamily="34" charset="0"/>
              </a:rPr>
              <a:t>Healthy Eating as we Age is a free access programme that is aimed at 55+ years.</a:t>
            </a:r>
          </a:p>
          <a:p>
            <a:pPr marL="742950" lvl="1" indent="-285750">
              <a:buFont typeface="Arial" panose="020B0604020202020204" pitchFamily="34" charset="0"/>
              <a:buChar char="•"/>
            </a:pPr>
            <a:r>
              <a:rPr lang="en-GB" dirty="0">
                <a:solidFill>
                  <a:schemeClr val="bg1">
                    <a:lumMod val="50000"/>
                  </a:schemeClr>
                </a:solidFill>
                <a:latin typeface="Arial Nova" panose="020B0504020202020204" pitchFamily="34" charset="0"/>
              </a:rPr>
              <a:t>Increase healthy eating behaviours and cooking skills</a:t>
            </a:r>
          </a:p>
          <a:p>
            <a:pPr marL="742950" lvl="1" indent="-285750">
              <a:buFont typeface="Arial" panose="020B0604020202020204" pitchFamily="34" charset="0"/>
              <a:buChar char="•"/>
            </a:pPr>
            <a:r>
              <a:rPr lang="en-GB" dirty="0">
                <a:solidFill>
                  <a:schemeClr val="bg1">
                    <a:lumMod val="50000"/>
                  </a:schemeClr>
                </a:solidFill>
                <a:latin typeface="Arial Nova" panose="020B0504020202020204" pitchFamily="34" charset="0"/>
              </a:rPr>
              <a:t>Reduce risk of malnutrition as we age</a:t>
            </a:r>
          </a:p>
          <a:p>
            <a:pPr marL="742950" lvl="1" indent="-285750">
              <a:buFont typeface="Arial" panose="020B0604020202020204" pitchFamily="34" charset="0"/>
              <a:buChar char="•"/>
            </a:pPr>
            <a:r>
              <a:rPr lang="en-GB" dirty="0">
                <a:solidFill>
                  <a:schemeClr val="bg1">
                    <a:lumMod val="50000"/>
                  </a:schemeClr>
                </a:solidFill>
                <a:latin typeface="Arial Nova" panose="020B0504020202020204" pitchFamily="34" charset="0"/>
              </a:rPr>
              <a:t>Support sustainable change</a:t>
            </a:r>
          </a:p>
          <a:p>
            <a:pPr marL="742950" lvl="1" indent="-285750">
              <a:buFont typeface="Arial" panose="020B0604020202020204" pitchFamily="34" charset="0"/>
              <a:buChar char="•"/>
            </a:pPr>
            <a:r>
              <a:rPr lang="en-GB" dirty="0">
                <a:solidFill>
                  <a:schemeClr val="bg1">
                    <a:lumMod val="50000"/>
                  </a:schemeClr>
                </a:solidFill>
                <a:latin typeface="Arial Nova" panose="020B0504020202020204" pitchFamily="34" charset="0"/>
              </a:rPr>
              <a:t>Increase social connections</a:t>
            </a:r>
          </a:p>
          <a:p>
            <a:pPr marL="742950" lvl="1" indent="-285750">
              <a:buFont typeface="Arial" panose="020B0604020202020204" pitchFamily="34" charset="0"/>
              <a:buChar char="•"/>
            </a:pPr>
            <a:endParaRPr lang="en-GB" dirty="0">
              <a:latin typeface="Arial Nova" panose="020B0504020202020204" pitchFamily="34" charset="0"/>
            </a:endParaRPr>
          </a:p>
          <a:p>
            <a:pPr marL="742950" lvl="1" indent="-285750">
              <a:buFont typeface="Arial" panose="020B0604020202020204" pitchFamily="34" charset="0"/>
              <a:buChar char="•"/>
            </a:pPr>
            <a:endParaRPr lang="en-GB" dirty="0">
              <a:latin typeface="Arial Nova" panose="020B0504020202020204" pitchFamily="34" charset="0"/>
            </a:endParaRPr>
          </a:p>
          <a:p>
            <a:pPr marL="742950" lvl="1" indent="-285750">
              <a:buFont typeface="Arial" panose="020B0604020202020204" pitchFamily="34" charset="0"/>
              <a:buChar char="•"/>
            </a:pPr>
            <a:endParaRPr lang="en-GB" dirty="0">
              <a:latin typeface="Arial Nova" panose="020B0504020202020204" pitchFamily="34" charset="0"/>
            </a:endParaRPr>
          </a:p>
          <a:p>
            <a:pPr marL="285750" indent="-285750">
              <a:buFont typeface="Arial" panose="020B0604020202020204" pitchFamily="34" charset="0"/>
              <a:buChar char="•"/>
            </a:pPr>
            <a:endParaRPr lang="en-IE" dirty="0">
              <a:latin typeface="Arial Nova" panose="020B0504020202020204" pitchFamily="34" charset="0"/>
            </a:endParaRPr>
          </a:p>
        </p:txBody>
      </p:sp>
    </p:spTree>
    <p:extLst>
      <p:ext uri="{BB962C8B-B14F-4D97-AF65-F5344CB8AC3E}">
        <p14:creationId xmlns:p14="http://schemas.microsoft.com/office/powerpoint/2010/main" val="2739781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F639F-1D7A-A985-DAFE-6ACF44D85EE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45CE942-53F1-103E-5559-E7DF8404E26E}"/>
              </a:ext>
            </a:extLst>
          </p:cNvPr>
          <p:cNvSpPr txBox="1"/>
          <p:nvPr/>
        </p:nvSpPr>
        <p:spPr>
          <a:xfrm>
            <a:off x="521112" y="156354"/>
            <a:ext cx="8363791" cy="1231106"/>
          </a:xfrm>
          <a:prstGeom prst="rect">
            <a:avLst/>
          </a:prstGeom>
          <a:solidFill>
            <a:srgbClr val="1DAEE4"/>
          </a:solidFill>
        </p:spPr>
        <p:txBody>
          <a:bodyPr wrap="square" lIns="0" tIns="0" rIns="0" bIns="0" rtlCol="0" anchor="t">
            <a:spAutoFit/>
          </a:bodyPr>
          <a:lstStyle/>
          <a:p>
            <a:pPr algn="r">
              <a:lnSpc>
                <a:spcPts val="3200"/>
              </a:lnSpc>
            </a:pPr>
            <a:endParaRPr lang="en-US" sz="3200" spc="25" dirty="0">
              <a:solidFill>
                <a:srgbClr val="FFFFFF"/>
              </a:solidFill>
              <a:latin typeface="Foco" panose="020B0604020202020204" charset="0"/>
            </a:endParaRPr>
          </a:p>
          <a:p>
            <a:pPr algn="ctr">
              <a:lnSpc>
                <a:spcPts val="3200"/>
              </a:lnSpc>
            </a:pPr>
            <a:r>
              <a:rPr lang="en-US" sz="3200" spc="25" dirty="0">
                <a:solidFill>
                  <a:srgbClr val="FFFFFF"/>
                </a:solidFill>
                <a:latin typeface="Foco" panose="020B0604020202020204" charset="0"/>
              </a:rPr>
              <a:t>Health &amp; Wellbeing - </a:t>
            </a:r>
            <a:r>
              <a:rPr lang="en-US" sz="3200" spc="25" dirty="0" err="1">
                <a:solidFill>
                  <a:srgbClr val="FFFFFF"/>
                </a:solidFill>
                <a:latin typeface="Foco" panose="020B0604020202020204" charset="0"/>
              </a:rPr>
              <a:t>Slaintecare</a:t>
            </a:r>
            <a:endParaRPr lang="en-US" sz="3200" spc="25" dirty="0">
              <a:solidFill>
                <a:srgbClr val="FFFFFF"/>
              </a:solidFill>
              <a:latin typeface="Foco" panose="020B0604020202020204" charset="0"/>
            </a:endParaRPr>
          </a:p>
          <a:p>
            <a:pPr algn="just">
              <a:lnSpc>
                <a:spcPts val="3200"/>
              </a:lnSpc>
            </a:pPr>
            <a:endParaRPr lang="en-US" sz="2667" spc="25" dirty="0">
              <a:solidFill>
                <a:srgbClr val="FFFFFF"/>
              </a:solidFill>
              <a:latin typeface="TT Rounds Condensed Bold"/>
            </a:endParaRPr>
          </a:p>
        </p:txBody>
      </p:sp>
      <p:sp>
        <p:nvSpPr>
          <p:cNvPr id="3" name="TextBox 3">
            <a:extLst>
              <a:ext uri="{FF2B5EF4-FFF2-40B4-BE49-F238E27FC236}">
                <a16:creationId xmlns:a16="http://schemas.microsoft.com/office/drawing/2014/main" id="{C7A86BA9-A873-C96E-EE8C-6E6343E40EDF}"/>
              </a:ext>
            </a:extLst>
          </p:cNvPr>
          <p:cNvSpPr txBox="1"/>
          <p:nvPr/>
        </p:nvSpPr>
        <p:spPr>
          <a:xfrm>
            <a:off x="521112" y="2044405"/>
            <a:ext cx="8363792" cy="564257"/>
          </a:xfrm>
          <a:prstGeom prst="rect">
            <a:avLst/>
          </a:prstGeom>
        </p:spPr>
        <p:txBody>
          <a:bodyPr wrap="square" lIns="0" tIns="0" rIns="0" bIns="0" rtlCol="0" anchor="t">
            <a:spAutoFit/>
          </a:bodyPr>
          <a:lstStyle/>
          <a:p>
            <a:pPr>
              <a:lnSpc>
                <a:spcPts val="2239"/>
              </a:lnSpc>
            </a:pPr>
            <a:endParaRPr lang="en-US" sz="1866" spc="3" dirty="0">
              <a:solidFill>
                <a:srgbClr val="898989"/>
              </a:solidFill>
              <a:cs typeface="Arial" panose="020B0604020202020204" pitchFamily="34" charset="0"/>
            </a:endParaRPr>
          </a:p>
          <a:p>
            <a:pPr>
              <a:lnSpc>
                <a:spcPts val="2239"/>
              </a:lnSpc>
            </a:pPr>
            <a:endParaRPr lang="en-US" sz="1866" spc="3" dirty="0">
              <a:solidFill>
                <a:srgbClr val="898989"/>
              </a:solidFill>
              <a:cs typeface="Arial" panose="020B0604020202020204" pitchFamily="34" charset="0"/>
            </a:endParaRPr>
          </a:p>
        </p:txBody>
      </p:sp>
      <p:grpSp>
        <p:nvGrpSpPr>
          <p:cNvPr id="6" name="Group 6">
            <a:extLst>
              <a:ext uri="{FF2B5EF4-FFF2-40B4-BE49-F238E27FC236}">
                <a16:creationId xmlns:a16="http://schemas.microsoft.com/office/drawing/2014/main" id="{F072F740-F151-791B-B935-562417C52008}"/>
              </a:ext>
            </a:extLst>
          </p:cNvPr>
          <p:cNvGrpSpPr/>
          <p:nvPr/>
        </p:nvGrpSpPr>
        <p:grpSpPr>
          <a:xfrm>
            <a:off x="-185102" y="156354"/>
            <a:ext cx="1320799" cy="1231106"/>
            <a:chOff x="0" y="0"/>
            <a:chExt cx="1898316" cy="1917700"/>
          </a:xfrm>
        </p:grpSpPr>
        <p:sp>
          <p:nvSpPr>
            <p:cNvPr id="7" name="Freeform 7">
              <a:extLst>
                <a:ext uri="{FF2B5EF4-FFF2-40B4-BE49-F238E27FC236}">
                  <a16:creationId xmlns:a16="http://schemas.microsoft.com/office/drawing/2014/main" id="{C53B36DD-9D33-38F2-FABD-D2D65851B205}"/>
                </a:ext>
              </a:extLst>
            </p:cNvPr>
            <p:cNvSpPr/>
            <p:nvPr/>
          </p:nvSpPr>
          <p:spPr>
            <a:xfrm>
              <a:off x="0" y="0"/>
              <a:ext cx="1898396" cy="1917700"/>
            </a:xfrm>
            <a:custGeom>
              <a:avLst/>
              <a:gdLst/>
              <a:ahLst/>
              <a:cxnLst/>
              <a:rect l="l" t="t" r="r" b="b"/>
              <a:pathLst>
                <a:path w="1898396" h="1917700">
                  <a:moveTo>
                    <a:pt x="0" y="958850"/>
                  </a:moveTo>
                  <a:cubicBezTo>
                    <a:pt x="0" y="429768"/>
                    <a:pt x="424434" y="0"/>
                    <a:pt x="949198" y="0"/>
                  </a:cubicBezTo>
                  <a:lnTo>
                    <a:pt x="949198" y="50800"/>
                  </a:lnTo>
                  <a:lnTo>
                    <a:pt x="949198" y="0"/>
                  </a:lnTo>
                  <a:cubicBezTo>
                    <a:pt x="1473962" y="0"/>
                    <a:pt x="1898396" y="429768"/>
                    <a:pt x="1898396" y="958850"/>
                  </a:cubicBezTo>
                  <a:cubicBezTo>
                    <a:pt x="1898396" y="1487932"/>
                    <a:pt x="1473835" y="1917700"/>
                    <a:pt x="949198" y="1917700"/>
                  </a:cubicBezTo>
                  <a:lnTo>
                    <a:pt x="949198" y="1866900"/>
                  </a:lnTo>
                  <a:lnTo>
                    <a:pt x="949198" y="1917700"/>
                  </a:lnTo>
                  <a:cubicBezTo>
                    <a:pt x="424434" y="1917700"/>
                    <a:pt x="0" y="1487932"/>
                    <a:pt x="0" y="958850"/>
                  </a:cubicBezTo>
                  <a:lnTo>
                    <a:pt x="50800" y="958850"/>
                  </a:lnTo>
                  <a:lnTo>
                    <a:pt x="93853" y="985774"/>
                  </a:lnTo>
                  <a:cubicBezTo>
                    <a:pt x="81788" y="1004951"/>
                    <a:pt x="58547" y="1013968"/>
                    <a:pt x="36830" y="1007618"/>
                  </a:cubicBezTo>
                  <a:cubicBezTo>
                    <a:pt x="15113" y="1001268"/>
                    <a:pt x="0" y="981456"/>
                    <a:pt x="0" y="958850"/>
                  </a:cubicBezTo>
                  <a:moveTo>
                    <a:pt x="101600" y="958850"/>
                  </a:moveTo>
                  <a:lnTo>
                    <a:pt x="50800" y="958850"/>
                  </a:lnTo>
                  <a:lnTo>
                    <a:pt x="7747" y="931926"/>
                  </a:lnTo>
                  <a:cubicBezTo>
                    <a:pt x="19812" y="912749"/>
                    <a:pt x="43053" y="903732"/>
                    <a:pt x="64770" y="910082"/>
                  </a:cubicBezTo>
                  <a:cubicBezTo>
                    <a:pt x="86487" y="916432"/>
                    <a:pt x="101600" y="936244"/>
                    <a:pt x="101600" y="958850"/>
                  </a:cubicBezTo>
                  <a:cubicBezTo>
                    <a:pt x="101600" y="1432814"/>
                    <a:pt x="481584" y="1816100"/>
                    <a:pt x="949198" y="1816100"/>
                  </a:cubicBezTo>
                  <a:cubicBezTo>
                    <a:pt x="1416812" y="1816100"/>
                    <a:pt x="1796796" y="1432814"/>
                    <a:pt x="1796796" y="958850"/>
                  </a:cubicBezTo>
                  <a:lnTo>
                    <a:pt x="1847596" y="958850"/>
                  </a:lnTo>
                  <a:lnTo>
                    <a:pt x="1796796" y="958850"/>
                  </a:lnTo>
                  <a:cubicBezTo>
                    <a:pt x="1796669" y="484886"/>
                    <a:pt x="1416685" y="101600"/>
                    <a:pt x="949198" y="101600"/>
                  </a:cubicBezTo>
                  <a:lnTo>
                    <a:pt x="949198" y="50800"/>
                  </a:lnTo>
                  <a:lnTo>
                    <a:pt x="949198" y="101600"/>
                  </a:lnTo>
                  <a:cubicBezTo>
                    <a:pt x="481584" y="101600"/>
                    <a:pt x="101600" y="484886"/>
                    <a:pt x="101600" y="958850"/>
                  </a:cubicBezTo>
                  <a:close/>
                </a:path>
              </a:pathLst>
            </a:custGeom>
            <a:solidFill>
              <a:srgbClr val="FFFFFF"/>
            </a:solidFill>
          </p:spPr>
          <p:txBody>
            <a:bodyPr/>
            <a:lstStyle/>
            <a:p>
              <a:endParaRPr lang="en-IE" sz="1200"/>
            </a:p>
          </p:txBody>
        </p:sp>
      </p:grpSp>
      <p:sp>
        <p:nvSpPr>
          <p:cNvPr id="8" name="Freeform 8">
            <a:extLst>
              <a:ext uri="{FF2B5EF4-FFF2-40B4-BE49-F238E27FC236}">
                <a16:creationId xmlns:a16="http://schemas.microsoft.com/office/drawing/2014/main" id="{43DB3638-968C-C6FF-DF60-7F008E826D73}"/>
              </a:ext>
            </a:extLst>
          </p:cNvPr>
          <p:cNvSpPr/>
          <p:nvPr/>
        </p:nvSpPr>
        <p:spPr>
          <a:xfrm>
            <a:off x="9895284" y="-17272"/>
            <a:ext cx="2448000" cy="1176000"/>
          </a:xfrm>
          <a:custGeom>
            <a:avLst/>
            <a:gdLst/>
            <a:ahLst/>
            <a:cxnLst/>
            <a:rect l="l" t="t" r="r" b="b"/>
            <a:pathLst>
              <a:path w="9077696" h="9077696">
                <a:moveTo>
                  <a:pt x="0" y="0"/>
                </a:moveTo>
                <a:lnTo>
                  <a:pt x="9077696" y="0"/>
                </a:lnTo>
                <a:lnTo>
                  <a:pt x="9077696" y="9077696"/>
                </a:lnTo>
                <a:lnTo>
                  <a:pt x="0" y="9077696"/>
                </a:lnTo>
                <a:lnTo>
                  <a:pt x="0" y="0"/>
                </a:lnTo>
                <a:close/>
              </a:path>
            </a:pathLst>
          </a:custGeom>
          <a:blipFill>
            <a:blip r:embed="rId2"/>
            <a:stretch>
              <a:fillRect l="-71950" t="-197026" r="-75254" b="-205026"/>
            </a:stretch>
          </a:blipFill>
        </p:spPr>
        <p:txBody>
          <a:bodyPr/>
          <a:lstStyle/>
          <a:p>
            <a:endParaRPr lang="en-IE" sz="1200"/>
          </a:p>
        </p:txBody>
      </p:sp>
      <p:grpSp>
        <p:nvGrpSpPr>
          <p:cNvPr id="11" name="Group 7">
            <a:extLst>
              <a:ext uri="{FF2B5EF4-FFF2-40B4-BE49-F238E27FC236}">
                <a16:creationId xmlns:a16="http://schemas.microsoft.com/office/drawing/2014/main" id="{79710F35-E643-5126-ED82-EA6663E6D917}"/>
              </a:ext>
            </a:extLst>
          </p:cNvPr>
          <p:cNvGrpSpPr/>
          <p:nvPr/>
        </p:nvGrpSpPr>
        <p:grpSpPr>
          <a:xfrm>
            <a:off x="436935" y="6713583"/>
            <a:ext cx="4538610" cy="8046"/>
            <a:chOff x="0" y="0"/>
            <a:chExt cx="9077220" cy="16092"/>
          </a:xfrm>
        </p:grpSpPr>
        <p:sp>
          <p:nvSpPr>
            <p:cNvPr id="12" name="Freeform 8">
              <a:extLst>
                <a:ext uri="{FF2B5EF4-FFF2-40B4-BE49-F238E27FC236}">
                  <a16:creationId xmlns:a16="http://schemas.microsoft.com/office/drawing/2014/main" id="{F749FDC4-AE3A-2069-879A-4BBCC1D2ABCA}"/>
                </a:ext>
              </a:extLst>
            </p:cNvPr>
            <p:cNvSpPr/>
            <p:nvPr/>
          </p:nvSpPr>
          <p:spPr>
            <a:xfrm>
              <a:off x="0" y="0"/>
              <a:ext cx="9077198" cy="16129"/>
            </a:xfrm>
            <a:custGeom>
              <a:avLst/>
              <a:gdLst/>
              <a:ahLst/>
              <a:cxnLst/>
              <a:rect l="l" t="t" r="r" b="b"/>
              <a:pathLst>
                <a:path w="9077198" h="16129">
                  <a:moveTo>
                    <a:pt x="0" y="0"/>
                  </a:moveTo>
                  <a:lnTo>
                    <a:pt x="9077198" y="0"/>
                  </a:lnTo>
                  <a:lnTo>
                    <a:pt x="9077198" y="16129"/>
                  </a:lnTo>
                  <a:lnTo>
                    <a:pt x="0" y="16129"/>
                  </a:lnTo>
                  <a:close/>
                </a:path>
              </a:pathLst>
            </a:custGeom>
            <a:solidFill>
              <a:srgbClr val="1DAEE5"/>
            </a:solidFill>
          </p:spPr>
          <p:txBody>
            <a:bodyPr/>
            <a:lstStyle/>
            <a:p>
              <a:endParaRPr lang="en-IE" sz="1200"/>
            </a:p>
          </p:txBody>
        </p:sp>
      </p:grpSp>
      <p:sp>
        <p:nvSpPr>
          <p:cNvPr id="5" name="Freeform 9">
            <a:extLst>
              <a:ext uri="{FF2B5EF4-FFF2-40B4-BE49-F238E27FC236}">
                <a16:creationId xmlns:a16="http://schemas.microsoft.com/office/drawing/2014/main" id="{D4FC9A3A-F279-3EC7-005A-A6F784758467}"/>
              </a:ext>
            </a:extLst>
          </p:cNvPr>
          <p:cNvSpPr/>
          <p:nvPr/>
        </p:nvSpPr>
        <p:spPr>
          <a:xfrm>
            <a:off x="8976533" y="0"/>
            <a:ext cx="3275123" cy="6858000"/>
          </a:xfrm>
          <a:custGeom>
            <a:avLst/>
            <a:gdLst/>
            <a:ahLst/>
            <a:cxnLst/>
            <a:rect l="l" t="t" r="r" b="b"/>
            <a:pathLst>
              <a:path w="4912684" h="10287000">
                <a:moveTo>
                  <a:pt x="0" y="0"/>
                </a:moveTo>
                <a:lnTo>
                  <a:pt x="4912684" y="0"/>
                </a:lnTo>
                <a:lnTo>
                  <a:pt x="4912684" y="10287000"/>
                </a:lnTo>
                <a:lnTo>
                  <a:pt x="0" y="10287000"/>
                </a:lnTo>
                <a:lnTo>
                  <a:pt x="0" y="0"/>
                </a:lnTo>
                <a:close/>
              </a:path>
            </a:pathLst>
          </a:custGeom>
          <a:blipFill>
            <a:blip r:embed="rId3"/>
            <a:stretch>
              <a:fillRect/>
            </a:stretch>
          </a:blipFill>
        </p:spPr>
        <p:txBody>
          <a:bodyPr/>
          <a:lstStyle/>
          <a:p>
            <a:endParaRPr lang="en-IE" sz="1200"/>
          </a:p>
        </p:txBody>
      </p:sp>
      <p:sp>
        <p:nvSpPr>
          <p:cNvPr id="4" name="TextBox 3">
            <a:extLst>
              <a:ext uri="{FF2B5EF4-FFF2-40B4-BE49-F238E27FC236}">
                <a16:creationId xmlns:a16="http://schemas.microsoft.com/office/drawing/2014/main" id="{BB2A3813-A4BE-8F0E-C776-C7B164FE9DFC}"/>
              </a:ext>
            </a:extLst>
          </p:cNvPr>
          <p:cNvSpPr txBox="1"/>
          <p:nvPr/>
        </p:nvSpPr>
        <p:spPr>
          <a:xfrm>
            <a:off x="657218" y="1570008"/>
            <a:ext cx="8091577" cy="6232475"/>
          </a:xfrm>
          <a:prstGeom prst="rect">
            <a:avLst/>
          </a:prstGeom>
          <a:noFill/>
        </p:spPr>
        <p:txBody>
          <a:bodyPr wrap="square" rtlCol="0">
            <a:spAutoFit/>
          </a:bodyPr>
          <a:lstStyle/>
          <a:p>
            <a:pPr marL="285750" indent="-285750">
              <a:spcBef>
                <a:spcPts val="600"/>
              </a:spcBef>
              <a:buSzPct val="100000"/>
              <a:buFont typeface="Arial" pitchFamily="34"/>
              <a:buChar char="•"/>
              <a:defRPr/>
            </a:pPr>
            <a:r>
              <a:rPr lang="en-US" dirty="0">
                <a:solidFill>
                  <a:schemeClr val="bg1">
                    <a:lumMod val="50000"/>
                  </a:schemeClr>
                </a:solidFill>
                <a:latin typeface="Arial Nova" panose="020B0504020202020204" pitchFamily="34" charset="0"/>
              </a:rPr>
              <a:t>4-week </a:t>
            </a:r>
            <a:r>
              <a:rPr lang="en-US" dirty="0" err="1">
                <a:solidFill>
                  <a:schemeClr val="bg1">
                    <a:lumMod val="50000"/>
                  </a:schemeClr>
                </a:solidFill>
                <a:latin typeface="Arial Nova" panose="020B0504020202020204" pitchFamily="34" charset="0"/>
              </a:rPr>
              <a:t>programme</a:t>
            </a:r>
            <a:r>
              <a:rPr lang="en-US" dirty="0">
                <a:solidFill>
                  <a:schemeClr val="bg1">
                    <a:lumMod val="50000"/>
                  </a:schemeClr>
                </a:solidFill>
                <a:latin typeface="Arial Nova" panose="020B0504020202020204" pitchFamily="34" charset="0"/>
              </a:rPr>
              <a:t>, with each week split into cooking healthy balanced meals along with learning about nutrition</a:t>
            </a:r>
          </a:p>
          <a:p>
            <a:pPr marL="285750" indent="-285750">
              <a:spcBef>
                <a:spcPts val="600"/>
              </a:spcBef>
              <a:buSzPct val="100000"/>
              <a:buFont typeface="Arial" pitchFamily="34"/>
              <a:buChar char="•"/>
              <a:defRPr/>
            </a:pPr>
            <a:endParaRPr lang="en-US" dirty="0">
              <a:solidFill>
                <a:schemeClr val="bg1">
                  <a:lumMod val="50000"/>
                </a:schemeClr>
              </a:solidFill>
              <a:latin typeface="Arial Nova" panose="020B0504020202020204" pitchFamily="34" charset="0"/>
            </a:endParaRPr>
          </a:p>
          <a:p>
            <a:pPr marL="285750" indent="-285750">
              <a:spcBef>
                <a:spcPts val="600"/>
              </a:spcBef>
              <a:buSzPct val="100000"/>
              <a:buFont typeface="Arial" pitchFamily="34"/>
              <a:buChar char="•"/>
              <a:defRPr/>
            </a:pPr>
            <a:r>
              <a:rPr lang="en-US" dirty="0">
                <a:solidFill>
                  <a:schemeClr val="bg1">
                    <a:lumMod val="50000"/>
                  </a:schemeClr>
                </a:solidFill>
                <a:latin typeface="Arial Nova" panose="020B0504020202020204" pitchFamily="34" charset="0"/>
              </a:rPr>
              <a:t>Meals prepared include: </a:t>
            </a:r>
          </a:p>
          <a:p>
            <a:pPr marL="742950" lvl="1" indent="-285750">
              <a:spcBef>
                <a:spcPts val="600"/>
              </a:spcBef>
              <a:buSzPct val="100000"/>
              <a:buFont typeface="Arial" pitchFamily="34"/>
              <a:buChar char="•"/>
              <a:defRPr/>
            </a:pPr>
            <a:r>
              <a:rPr lang="en-US" dirty="0">
                <a:solidFill>
                  <a:schemeClr val="bg1">
                    <a:lumMod val="50000"/>
                  </a:schemeClr>
                </a:solidFill>
                <a:latin typeface="Arial Nova" panose="020B0504020202020204" pitchFamily="34" charset="0"/>
              </a:rPr>
              <a:t>Chicken fingers, </a:t>
            </a:r>
          </a:p>
          <a:p>
            <a:pPr marL="742950" lvl="1" indent="-285750">
              <a:spcBef>
                <a:spcPts val="600"/>
              </a:spcBef>
              <a:buSzPct val="100000"/>
              <a:buFont typeface="Arial" pitchFamily="34"/>
              <a:buChar char="•"/>
              <a:defRPr/>
            </a:pPr>
            <a:r>
              <a:rPr lang="en-US" dirty="0">
                <a:solidFill>
                  <a:schemeClr val="bg1">
                    <a:lumMod val="50000"/>
                  </a:schemeClr>
                </a:solidFill>
                <a:latin typeface="Arial Nova" panose="020B0504020202020204" pitchFamily="34" charset="0"/>
              </a:rPr>
              <a:t>couscous salad, </a:t>
            </a:r>
          </a:p>
          <a:p>
            <a:pPr marL="742950" lvl="1" indent="-285750">
              <a:spcBef>
                <a:spcPts val="600"/>
              </a:spcBef>
              <a:buSzPct val="100000"/>
              <a:buFont typeface="Arial" pitchFamily="34"/>
              <a:buChar char="•"/>
              <a:defRPr/>
            </a:pPr>
            <a:r>
              <a:rPr lang="en-US" dirty="0">
                <a:solidFill>
                  <a:schemeClr val="bg1">
                    <a:lumMod val="50000"/>
                  </a:schemeClr>
                </a:solidFill>
                <a:latin typeface="Arial Nova" panose="020B0504020202020204" pitchFamily="34" charset="0"/>
              </a:rPr>
              <a:t>vegetable soup, </a:t>
            </a:r>
          </a:p>
          <a:p>
            <a:pPr marL="742950" lvl="1" indent="-285750">
              <a:spcBef>
                <a:spcPts val="600"/>
              </a:spcBef>
              <a:buSzPct val="100000"/>
              <a:buFont typeface="Arial" pitchFamily="34"/>
              <a:buChar char="•"/>
              <a:defRPr/>
            </a:pPr>
            <a:r>
              <a:rPr lang="en-US" dirty="0">
                <a:solidFill>
                  <a:schemeClr val="bg1">
                    <a:lumMod val="50000"/>
                  </a:schemeClr>
                </a:solidFill>
                <a:latin typeface="Arial Nova" panose="020B0504020202020204" pitchFamily="34" charset="0"/>
              </a:rPr>
              <a:t>spicy tomato and red lentil soup, </a:t>
            </a:r>
          </a:p>
          <a:p>
            <a:pPr marL="742950" lvl="1" indent="-285750">
              <a:spcBef>
                <a:spcPts val="600"/>
              </a:spcBef>
              <a:buSzPct val="100000"/>
              <a:buFont typeface="Arial" pitchFamily="34"/>
              <a:buChar char="•"/>
              <a:defRPr/>
            </a:pPr>
            <a:r>
              <a:rPr lang="en-US" dirty="0">
                <a:solidFill>
                  <a:schemeClr val="bg1">
                    <a:lumMod val="50000"/>
                  </a:schemeClr>
                </a:solidFill>
                <a:latin typeface="Arial Nova" panose="020B0504020202020204" pitchFamily="34" charset="0"/>
              </a:rPr>
              <a:t>spaghetti Bolognese/Chilli Con Carne, </a:t>
            </a:r>
          </a:p>
          <a:p>
            <a:pPr marL="742950" lvl="1" indent="-285750">
              <a:spcBef>
                <a:spcPts val="600"/>
              </a:spcBef>
              <a:buSzPct val="100000"/>
              <a:buFont typeface="Arial" pitchFamily="34"/>
              <a:buChar char="•"/>
              <a:defRPr/>
            </a:pPr>
            <a:r>
              <a:rPr lang="en-US" dirty="0">
                <a:solidFill>
                  <a:schemeClr val="bg1">
                    <a:lumMod val="50000"/>
                  </a:schemeClr>
                </a:solidFill>
                <a:latin typeface="Arial Nova" panose="020B0504020202020204" pitchFamily="34" charset="0"/>
              </a:rPr>
              <a:t>chicken curry, </a:t>
            </a:r>
          </a:p>
          <a:p>
            <a:pPr marL="742950" lvl="1" indent="-285750">
              <a:spcBef>
                <a:spcPts val="600"/>
              </a:spcBef>
              <a:buSzPct val="100000"/>
              <a:buFont typeface="Arial" pitchFamily="34"/>
              <a:buChar char="•"/>
              <a:defRPr/>
            </a:pPr>
            <a:r>
              <a:rPr lang="en-US" dirty="0">
                <a:solidFill>
                  <a:schemeClr val="bg1">
                    <a:lumMod val="50000"/>
                  </a:schemeClr>
                </a:solidFill>
                <a:latin typeface="Arial Nova" panose="020B0504020202020204" pitchFamily="34" charset="0"/>
              </a:rPr>
              <a:t>sweet potato satay stew,</a:t>
            </a:r>
          </a:p>
          <a:p>
            <a:pPr marL="742950" lvl="1" indent="-285750">
              <a:spcBef>
                <a:spcPts val="600"/>
              </a:spcBef>
              <a:buSzPct val="100000"/>
              <a:buFont typeface="Arial" pitchFamily="34"/>
              <a:buChar char="•"/>
              <a:defRPr/>
            </a:pPr>
            <a:r>
              <a:rPr lang="en-US" dirty="0">
                <a:solidFill>
                  <a:schemeClr val="bg1">
                    <a:lumMod val="50000"/>
                  </a:schemeClr>
                </a:solidFill>
                <a:latin typeface="Arial Nova" panose="020B0504020202020204" pitchFamily="34" charset="0"/>
              </a:rPr>
              <a:t>apple crumble</a:t>
            </a:r>
          </a:p>
          <a:p>
            <a:pPr marL="742950" lvl="1" indent="-285750">
              <a:spcBef>
                <a:spcPts val="600"/>
              </a:spcBef>
              <a:buSzPct val="100000"/>
              <a:buFont typeface="Arial" pitchFamily="34"/>
              <a:buChar char="•"/>
              <a:defRPr/>
            </a:pPr>
            <a:endParaRPr lang="en-US" dirty="0">
              <a:solidFill>
                <a:schemeClr val="bg1">
                  <a:lumMod val="50000"/>
                </a:schemeClr>
              </a:solidFill>
              <a:latin typeface="Arial Nova" panose="020B0504020202020204" pitchFamily="34" charset="0"/>
            </a:endParaRPr>
          </a:p>
          <a:p>
            <a:pPr marL="285750" indent="-285750">
              <a:spcBef>
                <a:spcPts val="600"/>
              </a:spcBef>
              <a:buSzPct val="100000"/>
              <a:buFont typeface="Arial" pitchFamily="34"/>
              <a:buChar char="•"/>
              <a:defRPr/>
            </a:pPr>
            <a:r>
              <a:rPr lang="en-US" dirty="0">
                <a:solidFill>
                  <a:schemeClr val="bg1">
                    <a:lumMod val="50000"/>
                  </a:schemeClr>
                </a:solidFill>
                <a:latin typeface="Arial Nova" panose="020B0504020202020204" pitchFamily="34" charset="0"/>
              </a:rPr>
              <a:t>After preparing the meal, the group can enjoy the food while we discuss healthy eating tips as we age. </a:t>
            </a:r>
          </a:p>
          <a:p>
            <a:pPr marL="285750" indent="-285750">
              <a:spcBef>
                <a:spcPts val="600"/>
              </a:spcBef>
              <a:buFont typeface="Arial" panose="020B0604020202020204" pitchFamily="34" charset="0"/>
              <a:buChar char="•"/>
            </a:pPr>
            <a:endParaRPr lang="en-GB" dirty="0">
              <a:latin typeface="Arial Nova" panose="020B0504020202020204" pitchFamily="34" charset="0"/>
            </a:endParaRPr>
          </a:p>
          <a:p>
            <a:pPr marL="742950" lvl="1" indent="-285750">
              <a:spcBef>
                <a:spcPts val="600"/>
              </a:spcBef>
              <a:buFont typeface="Arial" panose="020B0604020202020204" pitchFamily="34" charset="0"/>
              <a:buChar char="•"/>
            </a:pPr>
            <a:endParaRPr lang="en-GB" dirty="0">
              <a:latin typeface="Arial Nova" panose="020B0504020202020204" pitchFamily="34" charset="0"/>
            </a:endParaRPr>
          </a:p>
          <a:p>
            <a:pPr marL="285750" indent="-285750">
              <a:spcBef>
                <a:spcPts val="600"/>
              </a:spcBef>
              <a:buFont typeface="Arial" panose="020B0604020202020204" pitchFamily="34" charset="0"/>
              <a:buChar char="•"/>
            </a:pPr>
            <a:endParaRPr lang="en-IE" dirty="0">
              <a:latin typeface="Arial Nova" panose="020B0504020202020204" pitchFamily="34" charset="0"/>
            </a:endParaRPr>
          </a:p>
        </p:txBody>
      </p:sp>
    </p:spTree>
    <p:extLst>
      <p:ext uri="{BB962C8B-B14F-4D97-AF65-F5344CB8AC3E}">
        <p14:creationId xmlns:p14="http://schemas.microsoft.com/office/powerpoint/2010/main" val="2513704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6754" y="332644"/>
            <a:ext cx="6461647" cy="1231106"/>
          </a:xfrm>
          <a:prstGeom prst="rect">
            <a:avLst/>
          </a:prstGeom>
          <a:solidFill>
            <a:srgbClr val="1DAEE4"/>
          </a:solidFill>
        </p:spPr>
        <p:txBody>
          <a:bodyPr wrap="square" lIns="0" tIns="0" rIns="0" bIns="0" rtlCol="0" anchor="t">
            <a:spAutoFit/>
          </a:bodyPr>
          <a:lstStyle/>
          <a:p>
            <a:pPr algn="r">
              <a:lnSpc>
                <a:spcPts val="3200"/>
              </a:lnSpc>
            </a:pPr>
            <a:endParaRPr lang="en-US" sz="3200" spc="25" dirty="0">
              <a:solidFill>
                <a:srgbClr val="FFFFFF"/>
              </a:solidFill>
              <a:latin typeface="Foco" panose="020B0604020202020204" charset="0"/>
            </a:endParaRPr>
          </a:p>
          <a:p>
            <a:pPr algn="ctr">
              <a:lnSpc>
                <a:spcPts val="3200"/>
              </a:lnSpc>
            </a:pPr>
            <a:r>
              <a:rPr lang="en-US" sz="3200" spc="25" dirty="0">
                <a:solidFill>
                  <a:srgbClr val="FFFFFF"/>
                </a:solidFill>
                <a:latin typeface="Foco" panose="020B0604020202020204" charset="0"/>
              </a:rPr>
              <a:t>Digital Skills for Older People</a:t>
            </a:r>
          </a:p>
          <a:p>
            <a:pPr algn="just">
              <a:lnSpc>
                <a:spcPts val="3200"/>
              </a:lnSpc>
            </a:pPr>
            <a:endParaRPr lang="en-US" sz="2667" spc="25" dirty="0">
              <a:solidFill>
                <a:srgbClr val="FFFFFF"/>
              </a:solidFill>
              <a:latin typeface="TT Rounds Condensed Bold"/>
            </a:endParaRPr>
          </a:p>
        </p:txBody>
      </p:sp>
      <p:sp>
        <p:nvSpPr>
          <p:cNvPr id="3" name="TextBox 3"/>
          <p:cNvSpPr txBox="1"/>
          <p:nvPr/>
        </p:nvSpPr>
        <p:spPr>
          <a:xfrm>
            <a:off x="521113" y="1807515"/>
            <a:ext cx="9761574" cy="4161396"/>
          </a:xfrm>
          <a:prstGeom prst="rect">
            <a:avLst/>
          </a:prstGeom>
        </p:spPr>
        <p:txBody>
          <a:bodyPr wrap="square" lIns="0" tIns="0" rIns="0" bIns="0" rtlCol="0" anchor="t">
            <a:spAutoFit/>
          </a:bodyPr>
          <a:lstStyle/>
          <a:p>
            <a:pPr marL="285750" indent="-285750">
              <a:lnSpc>
                <a:spcPct val="107000"/>
              </a:lnSpc>
              <a:spcAft>
                <a:spcPts val="800"/>
              </a:spcAft>
              <a:buFont typeface="Arial" panose="020B0604020202020204" pitchFamily="34" charset="0"/>
              <a:buChar char="•"/>
            </a:pPr>
            <a:r>
              <a:rPr lang="en-US" dirty="0">
                <a:solidFill>
                  <a:schemeClr val="bg1">
                    <a:lumMod val="50000"/>
                  </a:schemeClr>
                </a:solidFill>
                <a:latin typeface="Arial Nova" panose="020B0504020202020204" pitchFamily="34" charset="0"/>
              </a:rPr>
              <a:t>Half of Irish people aged between 65 and 74 have </a:t>
            </a:r>
            <a:r>
              <a:rPr lang="en-US" u="sng" dirty="0">
                <a:solidFill>
                  <a:schemeClr val="bg1">
                    <a:lumMod val="50000"/>
                  </a:schemeClr>
                </a:solidFill>
                <a:latin typeface="Arial Nova" panose="020B0504020202020204" pitchFamily="34" charset="0"/>
              </a:rPr>
              <a:t>never</a:t>
            </a:r>
            <a:r>
              <a:rPr lang="en-US" dirty="0">
                <a:solidFill>
                  <a:schemeClr val="bg1">
                    <a:lumMod val="50000"/>
                  </a:schemeClr>
                </a:solidFill>
                <a:latin typeface="Arial Nova" panose="020B0504020202020204" pitchFamily="34" charset="0"/>
              </a:rPr>
              <a:t> used the internet</a:t>
            </a:r>
          </a:p>
          <a:p>
            <a:pPr marL="285750" indent="-285750">
              <a:lnSpc>
                <a:spcPct val="107000"/>
              </a:lnSpc>
              <a:spcAft>
                <a:spcPts val="800"/>
              </a:spcAft>
              <a:buFont typeface="Arial" panose="020B0604020202020204" pitchFamily="34" charset="0"/>
              <a:buChar char="•"/>
            </a:pPr>
            <a:endParaRPr lang="en-US" dirty="0">
              <a:solidFill>
                <a:schemeClr val="bg1">
                  <a:lumMod val="50000"/>
                </a:schemeClr>
              </a:solidFill>
              <a:latin typeface="Arial Nova" panose="020B0504020202020204" pitchFamily="34" charset="0"/>
            </a:endParaRPr>
          </a:p>
          <a:p>
            <a:pPr marL="285750" indent="-285750">
              <a:lnSpc>
                <a:spcPct val="107000"/>
              </a:lnSpc>
              <a:spcAft>
                <a:spcPts val="800"/>
              </a:spcAft>
              <a:buFont typeface="Arial" panose="020B0604020202020204" pitchFamily="34" charset="0"/>
              <a:buChar char="•"/>
            </a:pPr>
            <a:r>
              <a:rPr lang="en-US" dirty="0">
                <a:solidFill>
                  <a:schemeClr val="bg1">
                    <a:lumMod val="50000"/>
                  </a:schemeClr>
                </a:solidFill>
                <a:latin typeface="Arial Nova" panose="020B0504020202020204" pitchFamily="34" charset="0"/>
              </a:rPr>
              <a:t>Digital Skills </a:t>
            </a:r>
            <a:r>
              <a:rPr lang="en-US" dirty="0" err="1">
                <a:solidFill>
                  <a:schemeClr val="bg1">
                    <a:lumMod val="50000"/>
                  </a:schemeClr>
                </a:solidFill>
                <a:latin typeface="Arial Nova" panose="020B0504020202020204" pitchFamily="34" charset="0"/>
              </a:rPr>
              <a:t>programme</a:t>
            </a:r>
            <a:r>
              <a:rPr lang="en-US" dirty="0">
                <a:solidFill>
                  <a:schemeClr val="bg1">
                    <a:lumMod val="50000"/>
                  </a:schemeClr>
                </a:solidFill>
                <a:latin typeface="Arial Nova" panose="020B0504020202020204" pitchFamily="34" charset="0"/>
              </a:rPr>
              <a:t> runs classes that are led by the group and what they want to learn</a:t>
            </a:r>
          </a:p>
          <a:p>
            <a:pPr marL="742950" lvl="1" indent="-285750">
              <a:lnSpc>
                <a:spcPct val="107000"/>
              </a:lnSpc>
              <a:spcAft>
                <a:spcPts val="800"/>
              </a:spcAft>
              <a:buFont typeface="Arial" panose="020B0604020202020204" pitchFamily="34" charset="0"/>
              <a:buChar char="•"/>
            </a:pPr>
            <a:r>
              <a:rPr lang="en-US" dirty="0">
                <a:solidFill>
                  <a:schemeClr val="bg1">
                    <a:lumMod val="50000"/>
                  </a:schemeClr>
                </a:solidFill>
                <a:latin typeface="Arial Nova" panose="020B0504020202020204" pitchFamily="34" charset="0"/>
              </a:rPr>
              <a:t>Using Google Maps and TFI apps</a:t>
            </a:r>
          </a:p>
          <a:p>
            <a:pPr marL="742950" lvl="1" indent="-285750">
              <a:lnSpc>
                <a:spcPct val="107000"/>
              </a:lnSpc>
              <a:spcAft>
                <a:spcPts val="800"/>
              </a:spcAft>
              <a:buFont typeface="Arial" panose="020B0604020202020204" pitchFamily="34" charset="0"/>
              <a:buChar char="•"/>
            </a:pPr>
            <a:r>
              <a:rPr lang="en-US" dirty="0">
                <a:solidFill>
                  <a:schemeClr val="bg1">
                    <a:lumMod val="50000"/>
                  </a:schemeClr>
                </a:solidFill>
                <a:latin typeface="Arial Nova" panose="020B0504020202020204" pitchFamily="34" charset="0"/>
              </a:rPr>
              <a:t>Downloading podcasts</a:t>
            </a:r>
          </a:p>
          <a:p>
            <a:pPr marL="742950" lvl="1" indent="-285750">
              <a:lnSpc>
                <a:spcPct val="107000"/>
              </a:lnSpc>
              <a:spcAft>
                <a:spcPts val="800"/>
              </a:spcAft>
              <a:buFont typeface="Arial" panose="020B0604020202020204" pitchFamily="34" charset="0"/>
              <a:buChar char="•"/>
            </a:pPr>
            <a:r>
              <a:rPr lang="en-US" dirty="0">
                <a:solidFill>
                  <a:schemeClr val="bg1">
                    <a:lumMod val="50000"/>
                  </a:schemeClr>
                </a:solidFill>
                <a:latin typeface="Arial Nova" panose="020B0504020202020204" pitchFamily="34" charset="0"/>
              </a:rPr>
              <a:t>Video calling</a:t>
            </a:r>
          </a:p>
          <a:p>
            <a:pPr marL="285750" indent="-285750">
              <a:lnSpc>
                <a:spcPct val="107000"/>
              </a:lnSpc>
              <a:spcAft>
                <a:spcPts val="800"/>
              </a:spcAft>
              <a:buFont typeface="Arial" panose="020B0604020202020204" pitchFamily="34" charset="0"/>
              <a:buChar char="•"/>
            </a:pPr>
            <a:endParaRPr lang="en-US" dirty="0">
              <a:solidFill>
                <a:schemeClr val="bg1">
                  <a:lumMod val="50000"/>
                </a:schemeClr>
              </a:solidFill>
              <a:latin typeface="Arial Nova" panose="020B0504020202020204" pitchFamily="34" charset="0"/>
            </a:endParaRPr>
          </a:p>
          <a:p>
            <a:pPr marL="285750" indent="-285750">
              <a:lnSpc>
                <a:spcPct val="107000"/>
              </a:lnSpc>
              <a:spcAft>
                <a:spcPts val="800"/>
              </a:spcAft>
              <a:buFont typeface="Arial" panose="020B0604020202020204" pitchFamily="34" charset="0"/>
              <a:buChar char="•"/>
            </a:pPr>
            <a:r>
              <a:rPr lang="en-US" dirty="0">
                <a:solidFill>
                  <a:schemeClr val="bg1">
                    <a:lumMod val="50000"/>
                  </a:schemeClr>
                </a:solidFill>
                <a:latin typeface="Arial Nova" panose="020B0504020202020204" pitchFamily="34" charset="0"/>
              </a:rPr>
              <a:t>Transition Year Students Led Classes</a:t>
            </a:r>
          </a:p>
          <a:p>
            <a:pPr lvl="2">
              <a:lnSpc>
                <a:spcPct val="107000"/>
              </a:lnSpc>
              <a:spcAft>
                <a:spcPts val="800"/>
              </a:spcAft>
            </a:pPr>
            <a:r>
              <a:rPr lang="en-GB" i="1" dirty="0">
                <a:solidFill>
                  <a:schemeClr val="bg1">
                    <a:lumMod val="50000"/>
                  </a:schemeClr>
                </a:solidFill>
                <a:latin typeface="Arial Nova" panose="020B0504020202020204" pitchFamily="34" charset="0"/>
              </a:rPr>
              <a:t>‘My favourite thing is being able to use maps. That’s a real life-saver for me and makes me feel safe. It was great learning for me.’</a:t>
            </a:r>
            <a:endParaRPr lang="en-US" i="1" dirty="0">
              <a:solidFill>
                <a:schemeClr val="bg1">
                  <a:lumMod val="50000"/>
                </a:schemeClr>
              </a:solidFill>
              <a:latin typeface="Arial Nova" panose="020B0504020202020204" pitchFamily="34" charset="0"/>
            </a:endParaRPr>
          </a:p>
          <a:p>
            <a:pPr marL="285750" indent="-285750">
              <a:lnSpc>
                <a:spcPct val="107000"/>
              </a:lnSpc>
              <a:spcAft>
                <a:spcPts val="800"/>
              </a:spcAft>
              <a:buFont typeface="Arial" panose="020B0604020202020204" pitchFamily="34" charset="0"/>
              <a:buChar char="•"/>
            </a:pPr>
            <a:endParaRPr lang="en-US" dirty="0">
              <a:latin typeface="Arial Nova" panose="020B0504020202020204" pitchFamily="34" charset="0"/>
            </a:endParaRPr>
          </a:p>
        </p:txBody>
      </p:sp>
      <p:grpSp>
        <p:nvGrpSpPr>
          <p:cNvPr id="6" name="Group 6"/>
          <p:cNvGrpSpPr/>
          <p:nvPr/>
        </p:nvGrpSpPr>
        <p:grpSpPr>
          <a:xfrm>
            <a:off x="-214931" y="341666"/>
            <a:ext cx="1320799" cy="1231106"/>
            <a:chOff x="0" y="0"/>
            <a:chExt cx="1898316" cy="1917700"/>
          </a:xfrm>
        </p:grpSpPr>
        <p:sp>
          <p:nvSpPr>
            <p:cNvPr id="7" name="Freeform 7"/>
            <p:cNvSpPr/>
            <p:nvPr/>
          </p:nvSpPr>
          <p:spPr>
            <a:xfrm>
              <a:off x="0" y="0"/>
              <a:ext cx="1898396" cy="1917700"/>
            </a:xfrm>
            <a:custGeom>
              <a:avLst/>
              <a:gdLst/>
              <a:ahLst/>
              <a:cxnLst/>
              <a:rect l="l" t="t" r="r" b="b"/>
              <a:pathLst>
                <a:path w="1898396" h="1917700">
                  <a:moveTo>
                    <a:pt x="0" y="958850"/>
                  </a:moveTo>
                  <a:cubicBezTo>
                    <a:pt x="0" y="429768"/>
                    <a:pt x="424434" y="0"/>
                    <a:pt x="949198" y="0"/>
                  </a:cubicBezTo>
                  <a:lnTo>
                    <a:pt x="949198" y="50800"/>
                  </a:lnTo>
                  <a:lnTo>
                    <a:pt x="949198" y="0"/>
                  </a:lnTo>
                  <a:cubicBezTo>
                    <a:pt x="1473962" y="0"/>
                    <a:pt x="1898396" y="429768"/>
                    <a:pt x="1898396" y="958850"/>
                  </a:cubicBezTo>
                  <a:cubicBezTo>
                    <a:pt x="1898396" y="1487932"/>
                    <a:pt x="1473835" y="1917700"/>
                    <a:pt x="949198" y="1917700"/>
                  </a:cubicBezTo>
                  <a:lnTo>
                    <a:pt x="949198" y="1866900"/>
                  </a:lnTo>
                  <a:lnTo>
                    <a:pt x="949198" y="1917700"/>
                  </a:lnTo>
                  <a:cubicBezTo>
                    <a:pt x="424434" y="1917700"/>
                    <a:pt x="0" y="1487932"/>
                    <a:pt x="0" y="958850"/>
                  </a:cubicBezTo>
                  <a:lnTo>
                    <a:pt x="50800" y="958850"/>
                  </a:lnTo>
                  <a:lnTo>
                    <a:pt x="93853" y="985774"/>
                  </a:lnTo>
                  <a:cubicBezTo>
                    <a:pt x="81788" y="1004951"/>
                    <a:pt x="58547" y="1013968"/>
                    <a:pt x="36830" y="1007618"/>
                  </a:cubicBezTo>
                  <a:cubicBezTo>
                    <a:pt x="15113" y="1001268"/>
                    <a:pt x="0" y="981456"/>
                    <a:pt x="0" y="958850"/>
                  </a:cubicBezTo>
                  <a:moveTo>
                    <a:pt x="101600" y="958850"/>
                  </a:moveTo>
                  <a:lnTo>
                    <a:pt x="50800" y="958850"/>
                  </a:lnTo>
                  <a:lnTo>
                    <a:pt x="7747" y="931926"/>
                  </a:lnTo>
                  <a:cubicBezTo>
                    <a:pt x="19812" y="912749"/>
                    <a:pt x="43053" y="903732"/>
                    <a:pt x="64770" y="910082"/>
                  </a:cubicBezTo>
                  <a:cubicBezTo>
                    <a:pt x="86487" y="916432"/>
                    <a:pt x="101600" y="936244"/>
                    <a:pt x="101600" y="958850"/>
                  </a:cubicBezTo>
                  <a:cubicBezTo>
                    <a:pt x="101600" y="1432814"/>
                    <a:pt x="481584" y="1816100"/>
                    <a:pt x="949198" y="1816100"/>
                  </a:cubicBezTo>
                  <a:cubicBezTo>
                    <a:pt x="1416812" y="1816100"/>
                    <a:pt x="1796796" y="1432814"/>
                    <a:pt x="1796796" y="958850"/>
                  </a:cubicBezTo>
                  <a:lnTo>
                    <a:pt x="1847596" y="958850"/>
                  </a:lnTo>
                  <a:lnTo>
                    <a:pt x="1796796" y="958850"/>
                  </a:lnTo>
                  <a:cubicBezTo>
                    <a:pt x="1796669" y="484886"/>
                    <a:pt x="1416685" y="101600"/>
                    <a:pt x="949198" y="101600"/>
                  </a:cubicBezTo>
                  <a:lnTo>
                    <a:pt x="949198" y="50800"/>
                  </a:lnTo>
                  <a:lnTo>
                    <a:pt x="949198" y="101600"/>
                  </a:lnTo>
                  <a:cubicBezTo>
                    <a:pt x="481584" y="101600"/>
                    <a:pt x="101600" y="484886"/>
                    <a:pt x="101600" y="958850"/>
                  </a:cubicBezTo>
                  <a:close/>
                </a:path>
              </a:pathLst>
            </a:custGeom>
            <a:solidFill>
              <a:srgbClr val="FFFFFF"/>
            </a:solidFill>
          </p:spPr>
          <p:txBody>
            <a:bodyPr/>
            <a:lstStyle/>
            <a:p>
              <a:endParaRPr lang="en-IE" sz="1200"/>
            </a:p>
          </p:txBody>
        </p:sp>
      </p:grpSp>
      <p:sp>
        <p:nvSpPr>
          <p:cNvPr id="8" name="Freeform 8"/>
          <p:cNvSpPr/>
          <p:nvPr/>
        </p:nvSpPr>
        <p:spPr>
          <a:xfrm>
            <a:off x="9895284" y="-17272"/>
            <a:ext cx="2448000" cy="1176000"/>
          </a:xfrm>
          <a:custGeom>
            <a:avLst/>
            <a:gdLst/>
            <a:ahLst/>
            <a:cxnLst/>
            <a:rect l="l" t="t" r="r" b="b"/>
            <a:pathLst>
              <a:path w="9077696" h="9077696">
                <a:moveTo>
                  <a:pt x="0" y="0"/>
                </a:moveTo>
                <a:lnTo>
                  <a:pt x="9077696" y="0"/>
                </a:lnTo>
                <a:lnTo>
                  <a:pt x="9077696" y="9077696"/>
                </a:lnTo>
                <a:lnTo>
                  <a:pt x="0" y="9077696"/>
                </a:lnTo>
                <a:lnTo>
                  <a:pt x="0" y="0"/>
                </a:lnTo>
                <a:close/>
              </a:path>
            </a:pathLst>
          </a:custGeom>
          <a:blipFill>
            <a:blip r:embed="rId2"/>
            <a:stretch>
              <a:fillRect l="-71950" t="-197026" r="-75254" b="-205026"/>
            </a:stretch>
          </a:blipFill>
        </p:spPr>
        <p:txBody>
          <a:bodyPr/>
          <a:lstStyle/>
          <a:p>
            <a:endParaRPr lang="en-IE" sz="1200"/>
          </a:p>
        </p:txBody>
      </p:sp>
      <p:grpSp>
        <p:nvGrpSpPr>
          <p:cNvPr id="11" name="Group 7">
            <a:extLst>
              <a:ext uri="{FF2B5EF4-FFF2-40B4-BE49-F238E27FC236}">
                <a16:creationId xmlns:a16="http://schemas.microsoft.com/office/drawing/2014/main" id="{AD42C4BC-3CDF-BA19-201D-09EBCB672F25}"/>
              </a:ext>
            </a:extLst>
          </p:cNvPr>
          <p:cNvGrpSpPr/>
          <p:nvPr/>
        </p:nvGrpSpPr>
        <p:grpSpPr>
          <a:xfrm>
            <a:off x="436935" y="6713583"/>
            <a:ext cx="4538610" cy="8046"/>
            <a:chOff x="0" y="0"/>
            <a:chExt cx="9077220" cy="16092"/>
          </a:xfrm>
        </p:grpSpPr>
        <p:sp>
          <p:nvSpPr>
            <p:cNvPr id="12" name="Freeform 8">
              <a:extLst>
                <a:ext uri="{FF2B5EF4-FFF2-40B4-BE49-F238E27FC236}">
                  <a16:creationId xmlns:a16="http://schemas.microsoft.com/office/drawing/2014/main" id="{9207ACF3-9E05-D840-DA4A-2EBB5CE150E1}"/>
                </a:ext>
              </a:extLst>
            </p:cNvPr>
            <p:cNvSpPr/>
            <p:nvPr/>
          </p:nvSpPr>
          <p:spPr>
            <a:xfrm>
              <a:off x="0" y="0"/>
              <a:ext cx="9077198" cy="16129"/>
            </a:xfrm>
            <a:custGeom>
              <a:avLst/>
              <a:gdLst/>
              <a:ahLst/>
              <a:cxnLst/>
              <a:rect l="l" t="t" r="r" b="b"/>
              <a:pathLst>
                <a:path w="9077198" h="16129">
                  <a:moveTo>
                    <a:pt x="0" y="0"/>
                  </a:moveTo>
                  <a:lnTo>
                    <a:pt x="9077198" y="0"/>
                  </a:lnTo>
                  <a:lnTo>
                    <a:pt x="9077198" y="16129"/>
                  </a:lnTo>
                  <a:lnTo>
                    <a:pt x="0" y="16129"/>
                  </a:lnTo>
                  <a:close/>
                </a:path>
              </a:pathLst>
            </a:custGeom>
            <a:solidFill>
              <a:srgbClr val="1DAEE5"/>
            </a:solidFill>
          </p:spPr>
          <p:txBody>
            <a:bodyPr/>
            <a:lstStyle/>
            <a:p>
              <a:endParaRPr lang="en-IE" sz="1200"/>
            </a:p>
          </p:txBody>
        </p:sp>
      </p:grpSp>
    </p:spTree>
    <p:extLst>
      <p:ext uri="{BB962C8B-B14F-4D97-AF65-F5344CB8AC3E}">
        <p14:creationId xmlns:p14="http://schemas.microsoft.com/office/powerpoint/2010/main" val="1235066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6935" y="292875"/>
            <a:ext cx="8363791" cy="1231106"/>
          </a:xfrm>
          <a:prstGeom prst="rect">
            <a:avLst/>
          </a:prstGeom>
          <a:solidFill>
            <a:srgbClr val="1DAEE4"/>
          </a:solidFill>
        </p:spPr>
        <p:txBody>
          <a:bodyPr wrap="square" lIns="0" tIns="0" rIns="0" bIns="0" rtlCol="0" anchor="t">
            <a:spAutoFit/>
          </a:bodyPr>
          <a:lstStyle/>
          <a:p>
            <a:pPr algn="r">
              <a:lnSpc>
                <a:spcPts val="3200"/>
              </a:lnSpc>
            </a:pPr>
            <a:endParaRPr lang="en-US" sz="3200" spc="25" dirty="0">
              <a:solidFill>
                <a:srgbClr val="FFFFFF"/>
              </a:solidFill>
              <a:latin typeface="Foco" panose="020B0604020202020204" charset="0"/>
            </a:endParaRPr>
          </a:p>
          <a:p>
            <a:pPr algn="ctr">
              <a:lnSpc>
                <a:spcPts val="3200"/>
              </a:lnSpc>
            </a:pPr>
            <a:r>
              <a:rPr lang="en-US" sz="3200" spc="25" dirty="0">
                <a:solidFill>
                  <a:srgbClr val="FFFFFF"/>
                </a:solidFill>
                <a:latin typeface="Foco" panose="020B0604020202020204" charset="0"/>
              </a:rPr>
              <a:t>Who Are We?</a:t>
            </a:r>
          </a:p>
          <a:p>
            <a:pPr algn="just">
              <a:lnSpc>
                <a:spcPts val="3200"/>
              </a:lnSpc>
            </a:pPr>
            <a:endParaRPr lang="en-US" sz="2667" spc="25" dirty="0">
              <a:solidFill>
                <a:srgbClr val="FFFFFF"/>
              </a:solidFill>
              <a:latin typeface="TT Rounds Condensed Bold"/>
            </a:endParaRPr>
          </a:p>
        </p:txBody>
      </p:sp>
      <p:sp>
        <p:nvSpPr>
          <p:cNvPr id="3" name="TextBox 3"/>
          <p:cNvSpPr txBox="1"/>
          <p:nvPr/>
        </p:nvSpPr>
        <p:spPr>
          <a:xfrm>
            <a:off x="612741" y="2107510"/>
            <a:ext cx="8363792" cy="3385542"/>
          </a:xfrm>
          <a:prstGeom prst="rect">
            <a:avLst/>
          </a:prstGeom>
        </p:spPr>
        <p:txBody>
          <a:bodyPr wrap="square" lIns="0" tIns="0" rIns="0" bIns="0" rtlCol="0" anchor="t">
            <a:spAutoFit/>
          </a:bodyPr>
          <a:lstStyle/>
          <a:p>
            <a:pPr marL="342900" indent="-342900">
              <a:lnSpc>
                <a:spcPts val="2239"/>
              </a:lnSpc>
              <a:buFont typeface="Arial" panose="020B0604020202020204" pitchFamily="34" charset="0"/>
              <a:buChar char="•"/>
            </a:pPr>
            <a:r>
              <a:rPr lang="en-GB" sz="1866" spc="3" dirty="0">
                <a:solidFill>
                  <a:srgbClr val="898989"/>
                </a:solidFill>
                <a:cs typeface="Arial" panose="020B0604020202020204" pitchFamily="34" charset="0"/>
              </a:rPr>
              <a:t>There are 300,000 people living in 100,000 homes in this County</a:t>
            </a:r>
          </a:p>
          <a:p>
            <a:pPr marL="342900" indent="-342900">
              <a:lnSpc>
                <a:spcPts val="2239"/>
              </a:lnSpc>
              <a:buFont typeface="Arial" panose="020B0604020202020204" pitchFamily="34" charset="0"/>
              <a:buChar char="•"/>
            </a:pPr>
            <a:endParaRPr lang="en-GB" sz="1866" spc="3" dirty="0">
              <a:solidFill>
                <a:srgbClr val="898989"/>
              </a:solidFill>
              <a:cs typeface="Arial" panose="020B0604020202020204" pitchFamily="34" charset="0"/>
            </a:endParaRPr>
          </a:p>
          <a:p>
            <a:pPr marL="342900"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Of those, 64,000 </a:t>
            </a:r>
            <a:r>
              <a:rPr lang="en-GB" sz="1866" spc="3" dirty="0">
                <a:solidFill>
                  <a:srgbClr val="898989"/>
                </a:solidFill>
                <a:cs typeface="Arial" panose="020B0604020202020204" pitchFamily="34" charset="0"/>
              </a:rPr>
              <a:t>live in an area classed as disadvantaged</a:t>
            </a:r>
          </a:p>
          <a:p>
            <a:pPr marL="342900" indent="-342900">
              <a:lnSpc>
                <a:spcPts val="2239"/>
              </a:lnSpc>
              <a:buFont typeface="Arial" panose="020B0604020202020204" pitchFamily="34" charset="0"/>
              <a:buChar char="•"/>
            </a:pPr>
            <a:endParaRPr lang="en-US" sz="1866" spc="3" dirty="0">
              <a:solidFill>
                <a:srgbClr val="898989"/>
              </a:solidFill>
              <a:cs typeface="Arial" panose="020B0604020202020204" pitchFamily="34" charset="0"/>
            </a:endParaRPr>
          </a:p>
          <a:p>
            <a:pPr marL="342900"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We work and partner with </a:t>
            </a:r>
            <a:r>
              <a:rPr lang="en-US" sz="1866" spc="3" dirty="0" err="1">
                <a:solidFill>
                  <a:srgbClr val="898989"/>
                </a:solidFill>
                <a:cs typeface="Arial" panose="020B0604020202020204" pitchFamily="34" charset="0"/>
              </a:rPr>
              <a:t>organisations</a:t>
            </a:r>
            <a:r>
              <a:rPr lang="en-US" sz="1866" spc="3" dirty="0">
                <a:solidFill>
                  <a:srgbClr val="898989"/>
                </a:solidFill>
                <a:cs typeface="Arial" panose="020B0604020202020204" pitchFamily="34" charset="0"/>
              </a:rPr>
              <a:t> to tackle poverty and social exclusion</a:t>
            </a:r>
          </a:p>
          <a:p>
            <a:pPr marL="342900" indent="-342900">
              <a:lnSpc>
                <a:spcPts val="2239"/>
              </a:lnSpc>
              <a:buFont typeface="Arial" panose="020B0604020202020204" pitchFamily="34" charset="0"/>
              <a:buChar char="•"/>
            </a:pPr>
            <a:endParaRPr lang="en-US" sz="1866" spc="3" dirty="0">
              <a:solidFill>
                <a:srgbClr val="898989"/>
              </a:solidFill>
              <a:cs typeface="Arial" panose="020B0604020202020204" pitchFamily="34" charset="0"/>
            </a:endParaRPr>
          </a:p>
          <a:p>
            <a:pPr marL="342900"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Social Inclusion and Community Activation Programme Target Groups </a:t>
            </a:r>
          </a:p>
          <a:p>
            <a:pPr marL="1257300" lvl="2"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People living in Disadvantaged Communities</a:t>
            </a:r>
          </a:p>
          <a:p>
            <a:pPr marL="1257300" lvl="2"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People living in jobless households or households where primary income is low-paid and/or precarious</a:t>
            </a:r>
          </a:p>
          <a:p>
            <a:pPr marL="1257300" lvl="2"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International Protection Applicants</a:t>
            </a:r>
          </a:p>
          <a:p>
            <a:pPr marL="342900" indent="-342900">
              <a:lnSpc>
                <a:spcPts val="2239"/>
              </a:lnSpc>
              <a:buFont typeface="Arial" panose="020B0604020202020204" pitchFamily="34" charset="0"/>
              <a:buChar char="•"/>
            </a:pPr>
            <a:endParaRPr lang="en-US" sz="1866" spc="3" dirty="0">
              <a:solidFill>
                <a:srgbClr val="898989"/>
              </a:solidFill>
              <a:cs typeface="Arial" panose="020B0604020202020204" pitchFamily="34" charset="0"/>
            </a:endParaRPr>
          </a:p>
        </p:txBody>
      </p:sp>
      <p:grpSp>
        <p:nvGrpSpPr>
          <p:cNvPr id="6" name="Group 6"/>
          <p:cNvGrpSpPr/>
          <p:nvPr/>
        </p:nvGrpSpPr>
        <p:grpSpPr>
          <a:xfrm>
            <a:off x="-223465" y="292875"/>
            <a:ext cx="1320799" cy="1231106"/>
            <a:chOff x="0" y="0"/>
            <a:chExt cx="1898316" cy="1917700"/>
          </a:xfrm>
        </p:grpSpPr>
        <p:sp>
          <p:nvSpPr>
            <p:cNvPr id="7" name="Freeform 7"/>
            <p:cNvSpPr/>
            <p:nvPr/>
          </p:nvSpPr>
          <p:spPr>
            <a:xfrm>
              <a:off x="0" y="0"/>
              <a:ext cx="1898396" cy="1917700"/>
            </a:xfrm>
            <a:custGeom>
              <a:avLst/>
              <a:gdLst/>
              <a:ahLst/>
              <a:cxnLst/>
              <a:rect l="l" t="t" r="r" b="b"/>
              <a:pathLst>
                <a:path w="1898396" h="1917700">
                  <a:moveTo>
                    <a:pt x="0" y="958850"/>
                  </a:moveTo>
                  <a:cubicBezTo>
                    <a:pt x="0" y="429768"/>
                    <a:pt x="424434" y="0"/>
                    <a:pt x="949198" y="0"/>
                  </a:cubicBezTo>
                  <a:lnTo>
                    <a:pt x="949198" y="50800"/>
                  </a:lnTo>
                  <a:lnTo>
                    <a:pt x="949198" y="0"/>
                  </a:lnTo>
                  <a:cubicBezTo>
                    <a:pt x="1473962" y="0"/>
                    <a:pt x="1898396" y="429768"/>
                    <a:pt x="1898396" y="958850"/>
                  </a:cubicBezTo>
                  <a:cubicBezTo>
                    <a:pt x="1898396" y="1487932"/>
                    <a:pt x="1473835" y="1917700"/>
                    <a:pt x="949198" y="1917700"/>
                  </a:cubicBezTo>
                  <a:lnTo>
                    <a:pt x="949198" y="1866900"/>
                  </a:lnTo>
                  <a:lnTo>
                    <a:pt x="949198" y="1917700"/>
                  </a:lnTo>
                  <a:cubicBezTo>
                    <a:pt x="424434" y="1917700"/>
                    <a:pt x="0" y="1487932"/>
                    <a:pt x="0" y="958850"/>
                  </a:cubicBezTo>
                  <a:lnTo>
                    <a:pt x="50800" y="958850"/>
                  </a:lnTo>
                  <a:lnTo>
                    <a:pt x="93853" y="985774"/>
                  </a:lnTo>
                  <a:cubicBezTo>
                    <a:pt x="81788" y="1004951"/>
                    <a:pt x="58547" y="1013968"/>
                    <a:pt x="36830" y="1007618"/>
                  </a:cubicBezTo>
                  <a:cubicBezTo>
                    <a:pt x="15113" y="1001268"/>
                    <a:pt x="0" y="981456"/>
                    <a:pt x="0" y="958850"/>
                  </a:cubicBezTo>
                  <a:moveTo>
                    <a:pt x="101600" y="958850"/>
                  </a:moveTo>
                  <a:lnTo>
                    <a:pt x="50800" y="958850"/>
                  </a:lnTo>
                  <a:lnTo>
                    <a:pt x="7747" y="931926"/>
                  </a:lnTo>
                  <a:cubicBezTo>
                    <a:pt x="19812" y="912749"/>
                    <a:pt x="43053" y="903732"/>
                    <a:pt x="64770" y="910082"/>
                  </a:cubicBezTo>
                  <a:cubicBezTo>
                    <a:pt x="86487" y="916432"/>
                    <a:pt x="101600" y="936244"/>
                    <a:pt x="101600" y="958850"/>
                  </a:cubicBezTo>
                  <a:cubicBezTo>
                    <a:pt x="101600" y="1432814"/>
                    <a:pt x="481584" y="1816100"/>
                    <a:pt x="949198" y="1816100"/>
                  </a:cubicBezTo>
                  <a:cubicBezTo>
                    <a:pt x="1416812" y="1816100"/>
                    <a:pt x="1796796" y="1432814"/>
                    <a:pt x="1796796" y="958850"/>
                  </a:cubicBezTo>
                  <a:lnTo>
                    <a:pt x="1847596" y="958850"/>
                  </a:lnTo>
                  <a:lnTo>
                    <a:pt x="1796796" y="958850"/>
                  </a:lnTo>
                  <a:cubicBezTo>
                    <a:pt x="1796669" y="484886"/>
                    <a:pt x="1416685" y="101600"/>
                    <a:pt x="949198" y="101600"/>
                  </a:cubicBezTo>
                  <a:lnTo>
                    <a:pt x="949198" y="50800"/>
                  </a:lnTo>
                  <a:lnTo>
                    <a:pt x="949198" y="101600"/>
                  </a:lnTo>
                  <a:cubicBezTo>
                    <a:pt x="481584" y="101600"/>
                    <a:pt x="101600" y="484886"/>
                    <a:pt x="101600" y="958850"/>
                  </a:cubicBezTo>
                  <a:close/>
                </a:path>
              </a:pathLst>
            </a:custGeom>
            <a:solidFill>
              <a:srgbClr val="FFFFFF"/>
            </a:solidFill>
          </p:spPr>
          <p:txBody>
            <a:bodyPr/>
            <a:lstStyle/>
            <a:p>
              <a:endParaRPr lang="en-IE" sz="1200"/>
            </a:p>
          </p:txBody>
        </p:sp>
      </p:grpSp>
      <p:sp>
        <p:nvSpPr>
          <p:cNvPr id="8" name="Freeform 8"/>
          <p:cNvSpPr/>
          <p:nvPr/>
        </p:nvSpPr>
        <p:spPr>
          <a:xfrm>
            <a:off x="9895284" y="-17272"/>
            <a:ext cx="2448000" cy="1176000"/>
          </a:xfrm>
          <a:custGeom>
            <a:avLst/>
            <a:gdLst/>
            <a:ahLst/>
            <a:cxnLst/>
            <a:rect l="l" t="t" r="r" b="b"/>
            <a:pathLst>
              <a:path w="9077696" h="9077696">
                <a:moveTo>
                  <a:pt x="0" y="0"/>
                </a:moveTo>
                <a:lnTo>
                  <a:pt x="9077696" y="0"/>
                </a:lnTo>
                <a:lnTo>
                  <a:pt x="9077696" y="9077696"/>
                </a:lnTo>
                <a:lnTo>
                  <a:pt x="0" y="9077696"/>
                </a:lnTo>
                <a:lnTo>
                  <a:pt x="0" y="0"/>
                </a:lnTo>
                <a:close/>
              </a:path>
            </a:pathLst>
          </a:custGeom>
          <a:blipFill>
            <a:blip r:embed="rId2"/>
            <a:stretch>
              <a:fillRect l="-71950" t="-197026" r="-75254" b="-205026"/>
            </a:stretch>
          </a:blipFill>
        </p:spPr>
        <p:txBody>
          <a:bodyPr/>
          <a:lstStyle/>
          <a:p>
            <a:endParaRPr lang="en-IE" sz="1200"/>
          </a:p>
        </p:txBody>
      </p:sp>
      <p:grpSp>
        <p:nvGrpSpPr>
          <p:cNvPr id="11" name="Group 7">
            <a:extLst>
              <a:ext uri="{FF2B5EF4-FFF2-40B4-BE49-F238E27FC236}">
                <a16:creationId xmlns:a16="http://schemas.microsoft.com/office/drawing/2014/main" id="{AD42C4BC-3CDF-BA19-201D-09EBCB672F25}"/>
              </a:ext>
            </a:extLst>
          </p:cNvPr>
          <p:cNvGrpSpPr/>
          <p:nvPr/>
        </p:nvGrpSpPr>
        <p:grpSpPr>
          <a:xfrm>
            <a:off x="436935" y="6713583"/>
            <a:ext cx="4538610" cy="8046"/>
            <a:chOff x="0" y="0"/>
            <a:chExt cx="9077220" cy="16092"/>
          </a:xfrm>
        </p:grpSpPr>
        <p:sp>
          <p:nvSpPr>
            <p:cNvPr id="12" name="Freeform 8">
              <a:extLst>
                <a:ext uri="{FF2B5EF4-FFF2-40B4-BE49-F238E27FC236}">
                  <a16:creationId xmlns:a16="http://schemas.microsoft.com/office/drawing/2014/main" id="{9207ACF3-9E05-D840-DA4A-2EBB5CE150E1}"/>
                </a:ext>
              </a:extLst>
            </p:cNvPr>
            <p:cNvSpPr/>
            <p:nvPr/>
          </p:nvSpPr>
          <p:spPr>
            <a:xfrm>
              <a:off x="0" y="0"/>
              <a:ext cx="9077198" cy="16129"/>
            </a:xfrm>
            <a:custGeom>
              <a:avLst/>
              <a:gdLst/>
              <a:ahLst/>
              <a:cxnLst/>
              <a:rect l="l" t="t" r="r" b="b"/>
              <a:pathLst>
                <a:path w="9077198" h="16129">
                  <a:moveTo>
                    <a:pt x="0" y="0"/>
                  </a:moveTo>
                  <a:lnTo>
                    <a:pt x="9077198" y="0"/>
                  </a:lnTo>
                  <a:lnTo>
                    <a:pt x="9077198" y="16129"/>
                  </a:lnTo>
                  <a:lnTo>
                    <a:pt x="0" y="16129"/>
                  </a:lnTo>
                  <a:close/>
                </a:path>
              </a:pathLst>
            </a:custGeom>
            <a:solidFill>
              <a:srgbClr val="1DAEE5"/>
            </a:solidFill>
          </p:spPr>
          <p:txBody>
            <a:bodyPr/>
            <a:lstStyle/>
            <a:p>
              <a:endParaRPr lang="en-IE" sz="1200"/>
            </a:p>
          </p:txBody>
        </p:sp>
      </p:grpSp>
      <p:sp>
        <p:nvSpPr>
          <p:cNvPr id="5" name="Freeform 9">
            <a:extLst>
              <a:ext uri="{FF2B5EF4-FFF2-40B4-BE49-F238E27FC236}">
                <a16:creationId xmlns:a16="http://schemas.microsoft.com/office/drawing/2014/main" id="{D371038D-6ADD-1B58-62B9-C37D5F393C00}"/>
              </a:ext>
            </a:extLst>
          </p:cNvPr>
          <p:cNvSpPr/>
          <p:nvPr/>
        </p:nvSpPr>
        <p:spPr>
          <a:xfrm>
            <a:off x="8976533" y="0"/>
            <a:ext cx="3275123" cy="6858000"/>
          </a:xfrm>
          <a:custGeom>
            <a:avLst/>
            <a:gdLst/>
            <a:ahLst/>
            <a:cxnLst/>
            <a:rect l="l" t="t" r="r" b="b"/>
            <a:pathLst>
              <a:path w="4912684" h="10287000">
                <a:moveTo>
                  <a:pt x="0" y="0"/>
                </a:moveTo>
                <a:lnTo>
                  <a:pt x="4912684" y="0"/>
                </a:lnTo>
                <a:lnTo>
                  <a:pt x="4912684" y="10287000"/>
                </a:lnTo>
                <a:lnTo>
                  <a:pt x="0" y="10287000"/>
                </a:lnTo>
                <a:lnTo>
                  <a:pt x="0" y="0"/>
                </a:lnTo>
                <a:close/>
              </a:path>
            </a:pathLst>
          </a:custGeom>
          <a:blipFill>
            <a:blip r:embed="rId3"/>
            <a:stretch>
              <a:fillRect/>
            </a:stretch>
          </a:blipFill>
        </p:spPr>
        <p:txBody>
          <a:bodyPr/>
          <a:lstStyle/>
          <a:p>
            <a:endParaRPr lang="en-IE" sz="1200"/>
          </a:p>
        </p:txBody>
      </p:sp>
    </p:spTree>
    <p:extLst>
      <p:ext uri="{BB962C8B-B14F-4D97-AF65-F5344CB8AC3E}">
        <p14:creationId xmlns:p14="http://schemas.microsoft.com/office/powerpoint/2010/main" val="3768279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1090F-0995-B798-C5AD-56134525DFF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F3B1DF8-14BF-0DDA-C4E1-1D663231B456}"/>
              </a:ext>
            </a:extLst>
          </p:cNvPr>
          <p:cNvSpPr txBox="1"/>
          <p:nvPr/>
        </p:nvSpPr>
        <p:spPr>
          <a:xfrm>
            <a:off x="521113" y="278501"/>
            <a:ext cx="8363791" cy="1231106"/>
          </a:xfrm>
          <a:prstGeom prst="rect">
            <a:avLst/>
          </a:prstGeom>
          <a:solidFill>
            <a:srgbClr val="1DAEE4"/>
          </a:solidFill>
        </p:spPr>
        <p:txBody>
          <a:bodyPr wrap="square" lIns="0" tIns="0" rIns="0" bIns="0" rtlCol="0" anchor="t">
            <a:spAutoFit/>
          </a:bodyPr>
          <a:lstStyle/>
          <a:p>
            <a:pPr algn="r">
              <a:lnSpc>
                <a:spcPts val="3200"/>
              </a:lnSpc>
            </a:pPr>
            <a:endParaRPr lang="en-US" sz="3200" spc="25" dirty="0">
              <a:solidFill>
                <a:srgbClr val="FFFFFF"/>
              </a:solidFill>
              <a:latin typeface="Foco" panose="020B0604020202020204" charset="0"/>
            </a:endParaRPr>
          </a:p>
          <a:p>
            <a:pPr algn="ctr">
              <a:lnSpc>
                <a:spcPts val="3200"/>
              </a:lnSpc>
            </a:pPr>
            <a:r>
              <a:rPr lang="en-US" sz="3200" spc="25" dirty="0">
                <a:solidFill>
                  <a:srgbClr val="FFFFFF"/>
                </a:solidFill>
                <a:latin typeface="Foco" panose="020B0604020202020204" charset="0"/>
              </a:rPr>
              <a:t>What That Means?</a:t>
            </a:r>
          </a:p>
          <a:p>
            <a:pPr algn="just">
              <a:lnSpc>
                <a:spcPts val="3200"/>
              </a:lnSpc>
            </a:pPr>
            <a:endParaRPr lang="en-US" sz="2667" spc="25" dirty="0">
              <a:solidFill>
                <a:srgbClr val="FFFFFF"/>
              </a:solidFill>
              <a:latin typeface="TT Rounds Condensed Bold"/>
            </a:endParaRPr>
          </a:p>
        </p:txBody>
      </p:sp>
      <p:sp>
        <p:nvSpPr>
          <p:cNvPr id="3" name="TextBox 3">
            <a:extLst>
              <a:ext uri="{FF2B5EF4-FFF2-40B4-BE49-F238E27FC236}">
                <a16:creationId xmlns:a16="http://schemas.microsoft.com/office/drawing/2014/main" id="{B71C32C0-5501-2722-F052-98F5FF2E180A}"/>
              </a:ext>
            </a:extLst>
          </p:cNvPr>
          <p:cNvSpPr txBox="1"/>
          <p:nvPr/>
        </p:nvSpPr>
        <p:spPr>
          <a:xfrm>
            <a:off x="521112" y="1785612"/>
            <a:ext cx="8363792" cy="4514056"/>
          </a:xfrm>
          <a:prstGeom prst="rect">
            <a:avLst/>
          </a:prstGeom>
        </p:spPr>
        <p:txBody>
          <a:bodyPr wrap="square" lIns="0" tIns="0" rIns="0" bIns="0" rtlCol="0" anchor="t">
            <a:spAutoFit/>
          </a:bodyPr>
          <a:lstStyle/>
          <a:p>
            <a:pPr marL="342900" indent="-342900">
              <a:lnSpc>
                <a:spcPts val="2239"/>
              </a:lnSpc>
              <a:buFont typeface="Arial" panose="020B0604020202020204" pitchFamily="34" charset="0"/>
              <a:buChar char="•"/>
            </a:pPr>
            <a:r>
              <a:rPr lang="en-GB" sz="1866" spc="3" dirty="0">
                <a:solidFill>
                  <a:srgbClr val="898989"/>
                </a:solidFill>
                <a:cs typeface="Arial" panose="020B0604020202020204" pitchFamily="34" charset="0"/>
              </a:rPr>
              <a:t>Unapologetically an Anti-Poverty Organisation</a:t>
            </a:r>
          </a:p>
          <a:p>
            <a:pPr marL="342900" indent="-342900">
              <a:lnSpc>
                <a:spcPts val="2239"/>
              </a:lnSpc>
              <a:buFont typeface="Arial" panose="020B0604020202020204" pitchFamily="34" charset="0"/>
              <a:buChar char="•"/>
            </a:pPr>
            <a:endParaRPr lang="en-GB" sz="1866" spc="3" dirty="0">
              <a:solidFill>
                <a:srgbClr val="898989"/>
              </a:solidFill>
              <a:cs typeface="Arial" panose="020B0604020202020204" pitchFamily="34" charset="0"/>
            </a:endParaRPr>
          </a:p>
          <a:p>
            <a:pPr marL="342900" indent="-342900">
              <a:lnSpc>
                <a:spcPts val="2239"/>
              </a:lnSpc>
              <a:buFont typeface="Arial" panose="020B0604020202020204" pitchFamily="34" charset="0"/>
              <a:buChar char="•"/>
            </a:pPr>
            <a:r>
              <a:rPr lang="en-GB" sz="1866" spc="3" dirty="0">
                <a:solidFill>
                  <a:srgbClr val="898989"/>
                </a:solidFill>
                <a:cs typeface="Arial" panose="020B0604020202020204" pitchFamily="34" charset="0"/>
              </a:rPr>
              <a:t>Recognise that there are serious needs in all areas across the SDCC region</a:t>
            </a:r>
          </a:p>
          <a:p>
            <a:pPr marL="342900" indent="-342900">
              <a:lnSpc>
                <a:spcPts val="2239"/>
              </a:lnSpc>
              <a:buFont typeface="Arial" panose="020B0604020202020204" pitchFamily="34" charset="0"/>
              <a:buChar char="•"/>
            </a:pPr>
            <a:endParaRPr lang="en-GB" sz="1866" spc="3" dirty="0">
              <a:solidFill>
                <a:srgbClr val="898989"/>
              </a:solidFill>
              <a:cs typeface="Arial" panose="020B0604020202020204" pitchFamily="34" charset="0"/>
            </a:endParaRPr>
          </a:p>
          <a:p>
            <a:pPr marL="342900" indent="-342900">
              <a:lnSpc>
                <a:spcPts val="2239"/>
              </a:lnSpc>
              <a:buFont typeface="Arial" panose="020B0604020202020204" pitchFamily="34" charset="0"/>
              <a:buChar char="•"/>
            </a:pPr>
            <a:r>
              <a:rPr lang="en-GB" sz="1866" spc="3" dirty="0">
                <a:solidFill>
                  <a:srgbClr val="898989"/>
                </a:solidFill>
                <a:cs typeface="Arial" panose="020B0604020202020204" pitchFamily="34" charset="0"/>
              </a:rPr>
              <a:t>However, we direct our resources to those that are most disadvantaged.</a:t>
            </a:r>
          </a:p>
          <a:p>
            <a:pPr marL="342900" indent="-342900">
              <a:lnSpc>
                <a:spcPts val="2239"/>
              </a:lnSpc>
              <a:buFont typeface="Arial" panose="020B0604020202020204" pitchFamily="34" charset="0"/>
              <a:buChar char="•"/>
            </a:pPr>
            <a:endParaRPr lang="en-GB" sz="1866" spc="3" dirty="0">
              <a:solidFill>
                <a:srgbClr val="898989"/>
              </a:solidFill>
              <a:cs typeface="Arial" panose="020B0604020202020204" pitchFamily="34" charset="0"/>
            </a:endParaRPr>
          </a:p>
          <a:p>
            <a:pPr marL="800100" lvl="1" indent="-342900">
              <a:lnSpc>
                <a:spcPts val="2239"/>
              </a:lnSpc>
              <a:buFont typeface="Arial" panose="020B0604020202020204" pitchFamily="34" charset="0"/>
              <a:buChar char="•"/>
            </a:pPr>
            <a:r>
              <a:rPr lang="en-GB" sz="1866" spc="3" dirty="0">
                <a:solidFill>
                  <a:srgbClr val="898989"/>
                </a:solidFill>
                <a:cs typeface="Arial" panose="020B0604020202020204" pitchFamily="34" charset="0"/>
              </a:rPr>
              <a:t>North Clondalkin</a:t>
            </a:r>
          </a:p>
          <a:p>
            <a:pPr marL="800100" lvl="1" indent="-342900">
              <a:lnSpc>
                <a:spcPts val="2239"/>
              </a:lnSpc>
              <a:buFont typeface="Arial" panose="020B0604020202020204" pitchFamily="34" charset="0"/>
              <a:buChar char="•"/>
            </a:pPr>
            <a:r>
              <a:rPr lang="en-GB" sz="1866" spc="3" dirty="0">
                <a:solidFill>
                  <a:srgbClr val="898989"/>
                </a:solidFill>
                <a:cs typeface="Arial" panose="020B0604020202020204" pitchFamily="34" charset="0"/>
              </a:rPr>
              <a:t>West Tallaght</a:t>
            </a:r>
          </a:p>
          <a:p>
            <a:pPr marL="800100" lvl="1" indent="-342900">
              <a:lnSpc>
                <a:spcPts val="2239"/>
              </a:lnSpc>
              <a:buFont typeface="Arial" panose="020B0604020202020204" pitchFamily="34" charset="0"/>
              <a:buChar char="•"/>
            </a:pPr>
            <a:r>
              <a:rPr lang="en-GB" sz="1866" spc="3" dirty="0" err="1">
                <a:solidFill>
                  <a:srgbClr val="898989"/>
                </a:solidFill>
                <a:cs typeface="Arial" panose="020B0604020202020204" pitchFamily="34" charset="0"/>
              </a:rPr>
              <a:t>Balgaddy</a:t>
            </a:r>
            <a:endParaRPr lang="en-GB" sz="1866" spc="3" dirty="0">
              <a:solidFill>
                <a:srgbClr val="898989"/>
              </a:solidFill>
              <a:cs typeface="Arial" panose="020B0604020202020204" pitchFamily="34" charset="0"/>
            </a:endParaRPr>
          </a:p>
          <a:p>
            <a:pPr lvl="1">
              <a:lnSpc>
                <a:spcPts val="2239"/>
              </a:lnSpc>
            </a:pPr>
            <a:endParaRPr lang="en-GB" sz="1866" spc="3" dirty="0">
              <a:solidFill>
                <a:srgbClr val="898989"/>
              </a:solidFill>
              <a:cs typeface="Arial" panose="020B0604020202020204" pitchFamily="34" charset="0"/>
            </a:endParaRPr>
          </a:p>
          <a:p>
            <a:pPr marL="342900"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We are sometimes better known by the </a:t>
            </a:r>
            <a:r>
              <a:rPr lang="en-US" sz="1866" spc="3" dirty="0" err="1">
                <a:solidFill>
                  <a:srgbClr val="898989"/>
                </a:solidFill>
                <a:cs typeface="Arial" panose="020B0604020202020204" pitchFamily="34" charset="0"/>
              </a:rPr>
              <a:t>programmes</a:t>
            </a:r>
            <a:r>
              <a:rPr lang="en-US" sz="1866" spc="3" dirty="0">
                <a:solidFill>
                  <a:srgbClr val="898989"/>
                </a:solidFill>
                <a:cs typeface="Arial" panose="020B0604020202020204" pitchFamily="34" charset="0"/>
              </a:rPr>
              <a:t> we deliver</a:t>
            </a:r>
          </a:p>
          <a:p>
            <a:pPr marL="800100" lvl="1"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Local Area Employment Service</a:t>
            </a:r>
          </a:p>
          <a:p>
            <a:pPr marL="800100" lvl="1"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SICAP</a:t>
            </a:r>
          </a:p>
          <a:p>
            <a:pPr marL="800100" lvl="1" indent="-342900">
              <a:lnSpc>
                <a:spcPts val="2239"/>
              </a:lnSpc>
              <a:buFont typeface="Arial" panose="020B0604020202020204" pitchFamily="34" charset="0"/>
              <a:buChar char="•"/>
            </a:pPr>
            <a:r>
              <a:rPr lang="en-US" sz="1866" spc="3" dirty="0" err="1">
                <a:solidFill>
                  <a:srgbClr val="898989"/>
                </a:solidFill>
                <a:cs typeface="Arial" panose="020B0604020202020204" pitchFamily="34" charset="0"/>
              </a:rPr>
              <a:t>Slaintecare</a:t>
            </a:r>
            <a:endParaRPr lang="en-US" sz="1866" spc="3" dirty="0">
              <a:solidFill>
                <a:srgbClr val="898989"/>
              </a:solidFill>
              <a:cs typeface="Arial" panose="020B0604020202020204" pitchFamily="34" charset="0"/>
            </a:endParaRPr>
          </a:p>
          <a:p>
            <a:pPr marL="800100" lvl="1"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Connect 4</a:t>
            </a:r>
          </a:p>
          <a:p>
            <a:pPr marL="342900" indent="-342900">
              <a:lnSpc>
                <a:spcPts val="2239"/>
              </a:lnSpc>
              <a:buFont typeface="Arial" panose="020B0604020202020204" pitchFamily="34" charset="0"/>
              <a:buChar char="•"/>
            </a:pPr>
            <a:endParaRPr lang="en-US" sz="1866" spc="3" dirty="0">
              <a:solidFill>
                <a:srgbClr val="898989"/>
              </a:solidFill>
              <a:cs typeface="Arial" panose="020B0604020202020204" pitchFamily="34" charset="0"/>
            </a:endParaRPr>
          </a:p>
        </p:txBody>
      </p:sp>
      <p:grpSp>
        <p:nvGrpSpPr>
          <p:cNvPr id="6" name="Group 6">
            <a:extLst>
              <a:ext uri="{FF2B5EF4-FFF2-40B4-BE49-F238E27FC236}">
                <a16:creationId xmlns:a16="http://schemas.microsoft.com/office/drawing/2014/main" id="{C66BC7A6-F28A-70C5-8E99-86CD57EF16DC}"/>
              </a:ext>
            </a:extLst>
          </p:cNvPr>
          <p:cNvGrpSpPr/>
          <p:nvPr/>
        </p:nvGrpSpPr>
        <p:grpSpPr>
          <a:xfrm>
            <a:off x="-185129" y="278501"/>
            <a:ext cx="1320855" cy="1231106"/>
            <a:chOff x="55137" y="-662148"/>
            <a:chExt cx="1898396" cy="1917700"/>
          </a:xfrm>
        </p:grpSpPr>
        <p:sp>
          <p:nvSpPr>
            <p:cNvPr id="7" name="Freeform 7">
              <a:extLst>
                <a:ext uri="{FF2B5EF4-FFF2-40B4-BE49-F238E27FC236}">
                  <a16:creationId xmlns:a16="http://schemas.microsoft.com/office/drawing/2014/main" id="{A9082C26-6863-94E7-CFD1-FC90E1B843A5}"/>
                </a:ext>
              </a:extLst>
            </p:cNvPr>
            <p:cNvSpPr/>
            <p:nvPr/>
          </p:nvSpPr>
          <p:spPr>
            <a:xfrm>
              <a:off x="55137" y="-662148"/>
              <a:ext cx="1898396" cy="1917700"/>
            </a:xfrm>
            <a:custGeom>
              <a:avLst/>
              <a:gdLst/>
              <a:ahLst/>
              <a:cxnLst/>
              <a:rect l="l" t="t" r="r" b="b"/>
              <a:pathLst>
                <a:path w="1898396" h="1917700">
                  <a:moveTo>
                    <a:pt x="0" y="958850"/>
                  </a:moveTo>
                  <a:cubicBezTo>
                    <a:pt x="0" y="429768"/>
                    <a:pt x="424434" y="0"/>
                    <a:pt x="949198" y="0"/>
                  </a:cubicBezTo>
                  <a:lnTo>
                    <a:pt x="949198" y="50800"/>
                  </a:lnTo>
                  <a:lnTo>
                    <a:pt x="949198" y="0"/>
                  </a:lnTo>
                  <a:cubicBezTo>
                    <a:pt x="1473962" y="0"/>
                    <a:pt x="1898396" y="429768"/>
                    <a:pt x="1898396" y="958850"/>
                  </a:cubicBezTo>
                  <a:cubicBezTo>
                    <a:pt x="1898396" y="1487932"/>
                    <a:pt x="1473835" y="1917700"/>
                    <a:pt x="949198" y="1917700"/>
                  </a:cubicBezTo>
                  <a:lnTo>
                    <a:pt x="949198" y="1866900"/>
                  </a:lnTo>
                  <a:lnTo>
                    <a:pt x="949198" y="1917700"/>
                  </a:lnTo>
                  <a:cubicBezTo>
                    <a:pt x="424434" y="1917700"/>
                    <a:pt x="0" y="1487932"/>
                    <a:pt x="0" y="958850"/>
                  </a:cubicBezTo>
                  <a:lnTo>
                    <a:pt x="50800" y="958850"/>
                  </a:lnTo>
                  <a:lnTo>
                    <a:pt x="93853" y="985774"/>
                  </a:lnTo>
                  <a:cubicBezTo>
                    <a:pt x="81788" y="1004951"/>
                    <a:pt x="58547" y="1013968"/>
                    <a:pt x="36830" y="1007618"/>
                  </a:cubicBezTo>
                  <a:cubicBezTo>
                    <a:pt x="15113" y="1001268"/>
                    <a:pt x="0" y="981456"/>
                    <a:pt x="0" y="958850"/>
                  </a:cubicBezTo>
                  <a:moveTo>
                    <a:pt x="101600" y="958850"/>
                  </a:moveTo>
                  <a:lnTo>
                    <a:pt x="50800" y="958850"/>
                  </a:lnTo>
                  <a:lnTo>
                    <a:pt x="7747" y="931926"/>
                  </a:lnTo>
                  <a:cubicBezTo>
                    <a:pt x="19812" y="912749"/>
                    <a:pt x="43053" y="903732"/>
                    <a:pt x="64770" y="910082"/>
                  </a:cubicBezTo>
                  <a:cubicBezTo>
                    <a:pt x="86487" y="916432"/>
                    <a:pt x="101600" y="936244"/>
                    <a:pt x="101600" y="958850"/>
                  </a:cubicBezTo>
                  <a:cubicBezTo>
                    <a:pt x="101600" y="1432814"/>
                    <a:pt x="481584" y="1816100"/>
                    <a:pt x="949198" y="1816100"/>
                  </a:cubicBezTo>
                  <a:cubicBezTo>
                    <a:pt x="1416812" y="1816100"/>
                    <a:pt x="1796796" y="1432814"/>
                    <a:pt x="1796796" y="958850"/>
                  </a:cubicBezTo>
                  <a:lnTo>
                    <a:pt x="1847596" y="958850"/>
                  </a:lnTo>
                  <a:lnTo>
                    <a:pt x="1796796" y="958850"/>
                  </a:lnTo>
                  <a:cubicBezTo>
                    <a:pt x="1796669" y="484886"/>
                    <a:pt x="1416685" y="101600"/>
                    <a:pt x="949198" y="101600"/>
                  </a:cubicBezTo>
                  <a:lnTo>
                    <a:pt x="949198" y="50800"/>
                  </a:lnTo>
                  <a:lnTo>
                    <a:pt x="949198" y="101600"/>
                  </a:lnTo>
                  <a:cubicBezTo>
                    <a:pt x="481584" y="101600"/>
                    <a:pt x="101600" y="484886"/>
                    <a:pt x="101600" y="958850"/>
                  </a:cubicBezTo>
                  <a:close/>
                </a:path>
              </a:pathLst>
            </a:custGeom>
            <a:solidFill>
              <a:srgbClr val="FFFFFF"/>
            </a:solidFill>
          </p:spPr>
          <p:txBody>
            <a:bodyPr/>
            <a:lstStyle/>
            <a:p>
              <a:endParaRPr lang="en-IE" sz="1200" dirty="0"/>
            </a:p>
          </p:txBody>
        </p:sp>
      </p:grpSp>
      <p:sp>
        <p:nvSpPr>
          <p:cNvPr id="8" name="Freeform 8">
            <a:extLst>
              <a:ext uri="{FF2B5EF4-FFF2-40B4-BE49-F238E27FC236}">
                <a16:creationId xmlns:a16="http://schemas.microsoft.com/office/drawing/2014/main" id="{464CDD62-BA02-2681-53EC-36D9BCF0BB6F}"/>
              </a:ext>
            </a:extLst>
          </p:cNvPr>
          <p:cNvSpPr/>
          <p:nvPr/>
        </p:nvSpPr>
        <p:spPr>
          <a:xfrm>
            <a:off x="9895284" y="-17272"/>
            <a:ext cx="2448000" cy="1176000"/>
          </a:xfrm>
          <a:custGeom>
            <a:avLst/>
            <a:gdLst/>
            <a:ahLst/>
            <a:cxnLst/>
            <a:rect l="l" t="t" r="r" b="b"/>
            <a:pathLst>
              <a:path w="9077696" h="9077696">
                <a:moveTo>
                  <a:pt x="0" y="0"/>
                </a:moveTo>
                <a:lnTo>
                  <a:pt x="9077696" y="0"/>
                </a:lnTo>
                <a:lnTo>
                  <a:pt x="9077696" y="9077696"/>
                </a:lnTo>
                <a:lnTo>
                  <a:pt x="0" y="9077696"/>
                </a:lnTo>
                <a:lnTo>
                  <a:pt x="0" y="0"/>
                </a:lnTo>
                <a:close/>
              </a:path>
            </a:pathLst>
          </a:custGeom>
          <a:blipFill>
            <a:blip r:embed="rId2"/>
            <a:stretch>
              <a:fillRect l="-71950" t="-197026" r="-75254" b="-205026"/>
            </a:stretch>
          </a:blipFill>
        </p:spPr>
        <p:txBody>
          <a:bodyPr/>
          <a:lstStyle/>
          <a:p>
            <a:endParaRPr lang="en-IE" sz="1200"/>
          </a:p>
        </p:txBody>
      </p:sp>
      <p:grpSp>
        <p:nvGrpSpPr>
          <p:cNvPr id="11" name="Group 7">
            <a:extLst>
              <a:ext uri="{FF2B5EF4-FFF2-40B4-BE49-F238E27FC236}">
                <a16:creationId xmlns:a16="http://schemas.microsoft.com/office/drawing/2014/main" id="{EE384C2E-A96F-FA1F-042E-EAEA40CCD27F}"/>
              </a:ext>
            </a:extLst>
          </p:cNvPr>
          <p:cNvGrpSpPr/>
          <p:nvPr/>
        </p:nvGrpSpPr>
        <p:grpSpPr>
          <a:xfrm>
            <a:off x="436935" y="6713583"/>
            <a:ext cx="4538610" cy="8046"/>
            <a:chOff x="0" y="0"/>
            <a:chExt cx="9077220" cy="16092"/>
          </a:xfrm>
        </p:grpSpPr>
        <p:sp>
          <p:nvSpPr>
            <p:cNvPr id="12" name="Freeform 8">
              <a:extLst>
                <a:ext uri="{FF2B5EF4-FFF2-40B4-BE49-F238E27FC236}">
                  <a16:creationId xmlns:a16="http://schemas.microsoft.com/office/drawing/2014/main" id="{9A1FF574-724D-DED0-43C7-64BB0F800348}"/>
                </a:ext>
              </a:extLst>
            </p:cNvPr>
            <p:cNvSpPr/>
            <p:nvPr/>
          </p:nvSpPr>
          <p:spPr>
            <a:xfrm>
              <a:off x="0" y="0"/>
              <a:ext cx="9077198" cy="16129"/>
            </a:xfrm>
            <a:custGeom>
              <a:avLst/>
              <a:gdLst/>
              <a:ahLst/>
              <a:cxnLst/>
              <a:rect l="l" t="t" r="r" b="b"/>
              <a:pathLst>
                <a:path w="9077198" h="16129">
                  <a:moveTo>
                    <a:pt x="0" y="0"/>
                  </a:moveTo>
                  <a:lnTo>
                    <a:pt x="9077198" y="0"/>
                  </a:lnTo>
                  <a:lnTo>
                    <a:pt x="9077198" y="16129"/>
                  </a:lnTo>
                  <a:lnTo>
                    <a:pt x="0" y="16129"/>
                  </a:lnTo>
                  <a:close/>
                </a:path>
              </a:pathLst>
            </a:custGeom>
            <a:solidFill>
              <a:srgbClr val="1DAEE5"/>
            </a:solidFill>
          </p:spPr>
          <p:txBody>
            <a:bodyPr/>
            <a:lstStyle/>
            <a:p>
              <a:endParaRPr lang="en-IE" sz="1200"/>
            </a:p>
          </p:txBody>
        </p:sp>
      </p:grpSp>
      <p:sp>
        <p:nvSpPr>
          <p:cNvPr id="5" name="Freeform 9">
            <a:extLst>
              <a:ext uri="{FF2B5EF4-FFF2-40B4-BE49-F238E27FC236}">
                <a16:creationId xmlns:a16="http://schemas.microsoft.com/office/drawing/2014/main" id="{04D05B45-2C88-76C1-255A-23D5E42AED70}"/>
              </a:ext>
            </a:extLst>
          </p:cNvPr>
          <p:cNvSpPr/>
          <p:nvPr/>
        </p:nvSpPr>
        <p:spPr>
          <a:xfrm>
            <a:off x="8976533" y="0"/>
            <a:ext cx="3275123" cy="6858000"/>
          </a:xfrm>
          <a:custGeom>
            <a:avLst/>
            <a:gdLst/>
            <a:ahLst/>
            <a:cxnLst/>
            <a:rect l="l" t="t" r="r" b="b"/>
            <a:pathLst>
              <a:path w="4912684" h="10287000">
                <a:moveTo>
                  <a:pt x="0" y="0"/>
                </a:moveTo>
                <a:lnTo>
                  <a:pt x="4912684" y="0"/>
                </a:lnTo>
                <a:lnTo>
                  <a:pt x="4912684" y="10287000"/>
                </a:lnTo>
                <a:lnTo>
                  <a:pt x="0" y="10287000"/>
                </a:lnTo>
                <a:lnTo>
                  <a:pt x="0" y="0"/>
                </a:lnTo>
                <a:close/>
              </a:path>
            </a:pathLst>
          </a:custGeom>
          <a:blipFill>
            <a:blip r:embed="rId3"/>
            <a:stretch>
              <a:fillRect/>
            </a:stretch>
          </a:blipFill>
        </p:spPr>
        <p:txBody>
          <a:bodyPr/>
          <a:lstStyle/>
          <a:p>
            <a:endParaRPr lang="en-IE" sz="1200"/>
          </a:p>
        </p:txBody>
      </p:sp>
    </p:spTree>
    <p:extLst>
      <p:ext uri="{BB962C8B-B14F-4D97-AF65-F5344CB8AC3E}">
        <p14:creationId xmlns:p14="http://schemas.microsoft.com/office/powerpoint/2010/main" val="3739066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7E3F8-CDFA-E15F-7304-951298DA9DB8}"/>
            </a:ext>
          </a:extLst>
        </p:cNvPr>
        <p:cNvGrpSpPr/>
        <p:nvPr/>
      </p:nvGrpSpPr>
      <p:grpSpPr>
        <a:xfrm>
          <a:off x="0" y="0"/>
          <a:ext cx="0" cy="0"/>
          <a:chOff x="0" y="0"/>
          <a:chExt cx="0" cy="0"/>
        </a:xfrm>
      </p:grpSpPr>
      <p:sp>
        <p:nvSpPr>
          <p:cNvPr id="8" name="Freeform 8">
            <a:extLst>
              <a:ext uri="{FF2B5EF4-FFF2-40B4-BE49-F238E27FC236}">
                <a16:creationId xmlns:a16="http://schemas.microsoft.com/office/drawing/2014/main" id="{55EEA610-4AA4-FCB3-47B5-17FFD217B3D5}"/>
              </a:ext>
            </a:extLst>
          </p:cNvPr>
          <p:cNvSpPr/>
          <p:nvPr/>
        </p:nvSpPr>
        <p:spPr>
          <a:xfrm>
            <a:off x="9895284" y="-17272"/>
            <a:ext cx="2448000" cy="1176000"/>
          </a:xfrm>
          <a:custGeom>
            <a:avLst/>
            <a:gdLst/>
            <a:ahLst/>
            <a:cxnLst/>
            <a:rect l="l" t="t" r="r" b="b"/>
            <a:pathLst>
              <a:path w="9077696" h="9077696">
                <a:moveTo>
                  <a:pt x="0" y="0"/>
                </a:moveTo>
                <a:lnTo>
                  <a:pt x="9077696" y="0"/>
                </a:lnTo>
                <a:lnTo>
                  <a:pt x="9077696" y="9077696"/>
                </a:lnTo>
                <a:lnTo>
                  <a:pt x="0" y="9077696"/>
                </a:lnTo>
                <a:lnTo>
                  <a:pt x="0" y="0"/>
                </a:lnTo>
                <a:close/>
              </a:path>
            </a:pathLst>
          </a:custGeom>
          <a:blipFill>
            <a:blip r:embed="rId2"/>
            <a:stretch>
              <a:fillRect l="-71950" t="-197026" r="-75254" b="-205026"/>
            </a:stretch>
          </a:blipFill>
        </p:spPr>
        <p:txBody>
          <a:bodyPr/>
          <a:lstStyle/>
          <a:p>
            <a:endParaRPr lang="en-IE" sz="1200"/>
          </a:p>
        </p:txBody>
      </p:sp>
      <p:sp>
        <p:nvSpPr>
          <p:cNvPr id="5" name="Freeform 9">
            <a:extLst>
              <a:ext uri="{FF2B5EF4-FFF2-40B4-BE49-F238E27FC236}">
                <a16:creationId xmlns:a16="http://schemas.microsoft.com/office/drawing/2014/main" id="{41939A58-BDA7-FE51-AF9A-FAD9893C7B09}"/>
              </a:ext>
            </a:extLst>
          </p:cNvPr>
          <p:cNvSpPr/>
          <p:nvPr/>
        </p:nvSpPr>
        <p:spPr>
          <a:xfrm>
            <a:off x="8976533" y="0"/>
            <a:ext cx="3275123" cy="6858000"/>
          </a:xfrm>
          <a:custGeom>
            <a:avLst/>
            <a:gdLst/>
            <a:ahLst/>
            <a:cxnLst/>
            <a:rect l="l" t="t" r="r" b="b"/>
            <a:pathLst>
              <a:path w="4912684" h="10287000">
                <a:moveTo>
                  <a:pt x="0" y="0"/>
                </a:moveTo>
                <a:lnTo>
                  <a:pt x="4912684" y="0"/>
                </a:lnTo>
                <a:lnTo>
                  <a:pt x="4912684" y="10287000"/>
                </a:lnTo>
                <a:lnTo>
                  <a:pt x="0" y="10287000"/>
                </a:lnTo>
                <a:lnTo>
                  <a:pt x="0" y="0"/>
                </a:lnTo>
                <a:close/>
              </a:path>
            </a:pathLst>
          </a:custGeom>
          <a:blipFill>
            <a:blip r:embed="rId3"/>
            <a:stretch>
              <a:fillRect/>
            </a:stretch>
          </a:blipFill>
        </p:spPr>
        <p:txBody>
          <a:bodyPr/>
          <a:lstStyle/>
          <a:p>
            <a:endParaRPr lang="en-IE" sz="1200"/>
          </a:p>
        </p:txBody>
      </p:sp>
      <p:pic>
        <p:nvPicPr>
          <p:cNvPr id="13" name="Picture 12">
            <a:extLst>
              <a:ext uri="{FF2B5EF4-FFF2-40B4-BE49-F238E27FC236}">
                <a16:creationId xmlns:a16="http://schemas.microsoft.com/office/drawing/2014/main" id="{28FBE6E1-3AB8-5C88-F1B1-AF6994FF1F4D}"/>
              </a:ext>
            </a:extLst>
          </p:cNvPr>
          <p:cNvPicPr>
            <a:picLocks noChangeAspect="1"/>
          </p:cNvPicPr>
          <p:nvPr/>
        </p:nvPicPr>
        <p:blipFill>
          <a:blip r:embed="rId4"/>
          <a:stretch>
            <a:fillRect/>
          </a:stretch>
        </p:blipFill>
        <p:spPr>
          <a:xfrm>
            <a:off x="952179" y="0"/>
            <a:ext cx="6716306" cy="6858000"/>
          </a:xfrm>
          <a:prstGeom prst="rect">
            <a:avLst/>
          </a:prstGeom>
        </p:spPr>
      </p:pic>
    </p:spTree>
    <p:extLst>
      <p:ext uri="{BB962C8B-B14F-4D97-AF65-F5344CB8AC3E}">
        <p14:creationId xmlns:p14="http://schemas.microsoft.com/office/powerpoint/2010/main" val="3968936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00BD0-EC2C-743C-2BE3-3BD3BC64F080}"/>
            </a:ext>
          </a:extLst>
        </p:cNvPr>
        <p:cNvGrpSpPr/>
        <p:nvPr/>
      </p:nvGrpSpPr>
      <p:grpSpPr>
        <a:xfrm>
          <a:off x="0" y="0"/>
          <a:ext cx="0" cy="0"/>
          <a:chOff x="0" y="0"/>
          <a:chExt cx="0" cy="0"/>
        </a:xfrm>
      </p:grpSpPr>
      <p:sp>
        <p:nvSpPr>
          <p:cNvPr id="8" name="Freeform 8">
            <a:extLst>
              <a:ext uri="{FF2B5EF4-FFF2-40B4-BE49-F238E27FC236}">
                <a16:creationId xmlns:a16="http://schemas.microsoft.com/office/drawing/2014/main" id="{D6ECA2A6-A667-D054-2DA6-595C384D8007}"/>
              </a:ext>
            </a:extLst>
          </p:cNvPr>
          <p:cNvSpPr/>
          <p:nvPr/>
        </p:nvSpPr>
        <p:spPr>
          <a:xfrm>
            <a:off x="9895284" y="-17272"/>
            <a:ext cx="2448000" cy="1176000"/>
          </a:xfrm>
          <a:custGeom>
            <a:avLst/>
            <a:gdLst/>
            <a:ahLst/>
            <a:cxnLst/>
            <a:rect l="l" t="t" r="r" b="b"/>
            <a:pathLst>
              <a:path w="9077696" h="9077696">
                <a:moveTo>
                  <a:pt x="0" y="0"/>
                </a:moveTo>
                <a:lnTo>
                  <a:pt x="9077696" y="0"/>
                </a:lnTo>
                <a:lnTo>
                  <a:pt x="9077696" y="9077696"/>
                </a:lnTo>
                <a:lnTo>
                  <a:pt x="0" y="9077696"/>
                </a:lnTo>
                <a:lnTo>
                  <a:pt x="0" y="0"/>
                </a:lnTo>
                <a:close/>
              </a:path>
            </a:pathLst>
          </a:custGeom>
          <a:blipFill>
            <a:blip r:embed="rId2"/>
            <a:stretch>
              <a:fillRect l="-71950" t="-197026" r="-75254" b="-205026"/>
            </a:stretch>
          </a:blipFill>
        </p:spPr>
        <p:txBody>
          <a:bodyPr/>
          <a:lstStyle/>
          <a:p>
            <a:endParaRPr lang="en-IE" sz="1200"/>
          </a:p>
        </p:txBody>
      </p:sp>
      <p:sp>
        <p:nvSpPr>
          <p:cNvPr id="5" name="Freeform 9">
            <a:extLst>
              <a:ext uri="{FF2B5EF4-FFF2-40B4-BE49-F238E27FC236}">
                <a16:creationId xmlns:a16="http://schemas.microsoft.com/office/drawing/2014/main" id="{C4FE922D-8E1C-C7FC-9526-C2283EB6296A}"/>
              </a:ext>
            </a:extLst>
          </p:cNvPr>
          <p:cNvSpPr/>
          <p:nvPr/>
        </p:nvSpPr>
        <p:spPr>
          <a:xfrm>
            <a:off x="8976533" y="0"/>
            <a:ext cx="3275123" cy="6858000"/>
          </a:xfrm>
          <a:custGeom>
            <a:avLst/>
            <a:gdLst/>
            <a:ahLst/>
            <a:cxnLst/>
            <a:rect l="l" t="t" r="r" b="b"/>
            <a:pathLst>
              <a:path w="4912684" h="10287000">
                <a:moveTo>
                  <a:pt x="0" y="0"/>
                </a:moveTo>
                <a:lnTo>
                  <a:pt x="4912684" y="0"/>
                </a:lnTo>
                <a:lnTo>
                  <a:pt x="4912684" y="10287000"/>
                </a:lnTo>
                <a:lnTo>
                  <a:pt x="0" y="10287000"/>
                </a:lnTo>
                <a:lnTo>
                  <a:pt x="0" y="0"/>
                </a:lnTo>
                <a:close/>
              </a:path>
            </a:pathLst>
          </a:custGeom>
          <a:blipFill>
            <a:blip r:embed="rId3"/>
            <a:stretch>
              <a:fillRect/>
            </a:stretch>
          </a:blipFill>
        </p:spPr>
        <p:txBody>
          <a:bodyPr/>
          <a:lstStyle/>
          <a:p>
            <a:endParaRPr lang="en-IE" sz="1200"/>
          </a:p>
        </p:txBody>
      </p:sp>
      <p:pic>
        <p:nvPicPr>
          <p:cNvPr id="4" name="Picture 3" descr="A logo for a social inclusion program&#10;&#10;Description automatically generated">
            <a:extLst>
              <a:ext uri="{FF2B5EF4-FFF2-40B4-BE49-F238E27FC236}">
                <a16:creationId xmlns:a16="http://schemas.microsoft.com/office/drawing/2014/main" id="{4394B664-853D-4B2D-B02E-5EE6F0852D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8362" y="1841593"/>
            <a:ext cx="939978" cy="1027418"/>
          </a:xfrm>
          <a:prstGeom prst="rect">
            <a:avLst/>
          </a:prstGeom>
        </p:spPr>
      </p:pic>
      <p:pic>
        <p:nvPicPr>
          <p:cNvPr id="14" name="Picture 13">
            <a:extLst>
              <a:ext uri="{FF2B5EF4-FFF2-40B4-BE49-F238E27FC236}">
                <a16:creationId xmlns:a16="http://schemas.microsoft.com/office/drawing/2014/main" id="{39571D45-91B4-37EC-CDA2-5CBA68A9C9D2}"/>
              </a:ext>
            </a:extLst>
          </p:cNvPr>
          <p:cNvPicPr>
            <a:picLocks noChangeAspect="1"/>
          </p:cNvPicPr>
          <p:nvPr/>
        </p:nvPicPr>
        <p:blipFill>
          <a:blip r:embed="rId5"/>
          <a:stretch>
            <a:fillRect/>
          </a:stretch>
        </p:blipFill>
        <p:spPr>
          <a:xfrm>
            <a:off x="4720375" y="327817"/>
            <a:ext cx="3143689" cy="1200318"/>
          </a:xfrm>
          <a:prstGeom prst="rect">
            <a:avLst/>
          </a:prstGeom>
        </p:spPr>
      </p:pic>
      <p:sp>
        <p:nvSpPr>
          <p:cNvPr id="15" name="TextBox 14">
            <a:extLst>
              <a:ext uri="{FF2B5EF4-FFF2-40B4-BE49-F238E27FC236}">
                <a16:creationId xmlns:a16="http://schemas.microsoft.com/office/drawing/2014/main" id="{FE9234C9-7C2E-5E26-9EA5-0AFF51607A7F}"/>
              </a:ext>
            </a:extLst>
          </p:cNvPr>
          <p:cNvSpPr txBox="1"/>
          <p:nvPr/>
        </p:nvSpPr>
        <p:spPr>
          <a:xfrm>
            <a:off x="1097363" y="479037"/>
            <a:ext cx="3680740" cy="1200329"/>
          </a:xfrm>
          <a:prstGeom prst="rect">
            <a:avLst/>
          </a:prstGeom>
          <a:noFill/>
        </p:spPr>
        <p:txBody>
          <a:bodyPr wrap="square" rtlCol="0">
            <a:spAutoFit/>
          </a:bodyPr>
          <a:lstStyle/>
          <a:p>
            <a:r>
              <a:rPr lang="en-GB" dirty="0"/>
              <a:t>Dept. of Social Protection: €6.3m</a:t>
            </a:r>
          </a:p>
          <a:p>
            <a:pPr marL="285750" indent="-285750">
              <a:buFont typeface="Arial" panose="020B0604020202020204" pitchFamily="34" charset="0"/>
              <a:buChar char="•"/>
            </a:pPr>
            <a:r>
              <a:rPr lang="en-GB" dirty="0"/>
              <a:t>Local Area Employment Service</a:t>
            </a:r>
          </a:p>
          <a:p>
            <a:pPr marL="285750" indent="-285750">
              <a:buFont typeface="Arial" panose="020B0604020202020204" pitchFamily="34" charset="0"/>
              <a:buChar char="•"/>
            </a:pPr>
            <a:r>
              <a:rPr lang="en-GB" dirty="0" err="1"/>
              <a:t>Tús</a:t>
            </a:r>
            <a:endParaRPr lang="en-GB" dirty="0"/>
          </a:p>
          <a:p>
            <a:pPr marL="285750" indent="-285750">
              <a:buFont typeface="Arial" panose="020B0604020202020204" pitchFamily="34" charset="0"/>
              <a:buChar char="•"/>
            </a:pPr>
            <a:r>
              <a:rPr lang="en-GB" dirty="0"/>
              <a:t>Community Employment</a:t>
            </a:r>
            <a:endParaRPr lang="en-IE" dirty="0"/>
          </a:p>
        </p:txBody>
      </p:sp>
      <p:sp>
        <p:nvSpPr>
          <p:cNvPr id="16" name="TextBox 15">
            <a:extLst>
              <a:ext uri="{FF2B5EF4-FFF2-40B4-BE49-F238E27FC236}">
                <a16:creationId xmlns:a16="http://schemas.microsoft.com/office/drawing/2014/main" id="{9378FE95-00C0-8463-E466-BCB2575EEBCC}"/>
              </a:ext>
            </a:extLst>
          </p:cNvPr>
          <p:cNvSpPr txBox="1"/>
          <p:nvPr/>
        </p:nvSpPr>
        <p:spPr>
          <a:xfrm>
            <a:off x="1097363" y="1945681"/>
            <a:ext cx="3519578" cy="923330"/>
          </a:xfrm>
          <a:prstGeom prst="rect">
            <a:avLst/>
          </a:prstGeom>
          <a:noFill/>
        </p:spPr>
        <p:txBody>
          <a:bodyPr wrap="square" rtlCol="0">
            <a:spAutoFit/>
          </a:bodyPr>
          <a:lstStyle/>
          <a:p>
            <a:r>
              <a:rPr lang="en-GB" dirty="0"/>
              <a:t>DRCDG and LCDC: €3.4m</a:t>
            </a:r>
          </a:p>
          <a:p>
            <a:pPr marL="285750" indent="-285750">
              <a:buFont typeface="Arial" panose="020B0604020202020204" pitchFamily="34" charset="0"/>
              <a:buChar char="•"/>
            </a:pPr>
            <a:r>
              <a:rPr lang="en-GB" dirty="0"/>
              <a:t>SICAP</a:t>
            </a:r>
          </a:p>
          <a:p>
            <a:pPr marL="285750" indent="-285750">
              <a:buFont typeface="Arial" panose="020B0604020202020204" pitchFamily="34" charset="0"/>
              <a:buChar char="•"/>
            </a:pPr>
            <a:r>
              <a:rPr lang="en-GB" dirty="0"/>
              <a:t>New Arrivals Programme</a:t>
            </a:r>
            <a:endParaRPr lang="en-IE" dirty="0"/>
          </a:p>
        </p:txBody>
      </p:sp>
      <p:pic>
        <p:nvPicPr>
          <p:cNvPr id="18" name="Picture 17">
            <a:extLst>
              <a:ext uri="{FF2B5EF4-FFF2-40B4-BE49-F238E27FC236}">
                <a16:creationId xmlns:a16="http://schemas.microsoft.com/office/drawing/2014/main" id="{65499905-6254-E916-E83B-133EC7B65A07}"/>
              </a:ext>
            </a:extLst>
          </p:cNvPr>
          <p:cNvPicPr>
            <a:picLocks noChangeAspect="1"/>
          </p:cNvPicPr>
          <p:nvPr/>
        </p:nvPicPr>
        <p:blipFill>
          <a:blip r:embed="rId6"/>
          <a:stretch>
            <a:fillRect/>
          </a:stretch>
        </p:blipFill>
        <p:spPr>
          <a:xfrm>
            <a:off x="4907593" y="3234049"/>
            <a:ext cx="1188407" cy="1090085"/>
          </a:xfrm>
          <a:prstGeom prst="rect">
            <a:avLst/>
          </a:prstGeom>
        </p:spPr>
      </p:pic>
      <p:sp>
        <p:nvSpPr>
          <p:cNvPr id="19" name="TextBox 18">
            <a:extLst>
              <a:ext uri="{FF2B5EF4-FFF2-40B4-BE49-F238E27FC236}">
                <a16:creationId xmlns:a16="http://schemas.microsoft.com/office/drawing/2014/main" id="{C88B7D83-FAB1-C0E0-45C1-4924BE387895}"/>
              </a:ext>
            </a:extLst>
          </p:cNvPr>
          <p:cNvSpPr txBox="1"/>
          <p:nvPr/>
        </p:nvSpPr>
        <p:spPr>
          <a:xfrm>
            <a:off x="1097363" y="3313106"/>
            <a:ext cx="4000999" cy="1200329"/>
          </a:xfrm>
          <a:prstGeom prst="rect">
            <a:avLst/>
          </a:prstGeom>
          <a:noFill/>
        </p:spPr>
        <p:txBody>
          <a:bodyPr wrap="square" rtlCol="0">
            <a:spAutoFit/>
          </a:bodyPr>
          <a:lstStyle/>
          <a:p>
            <a:r>
              <a:rPr lang="en-GB" dirty="0"/>
              <a:t>HSE: €1.5m</a:t>
            </a:r>
          </a:p>
          <a:p>
            <a:pPr marL="285750" indent="-285750">
              <a:buFont typeface="Arial" panose="020B0604020202020204" pitchFamily="34" charset="0"/>
              <a:buChar char="•"/>
            </a:pPr>
            <a:r>
              <a:rPr lang="en-GB" dirty="0" err="1"/>
              <a:t>Slaintecare</a:t>
            </a:r>
            <a:endParaRPr lang="en-GB" dirty="0"/>
          </a:p>
          <a:p>
            <a:pPr marL="285750" indent="-285750">
              <a:buFont typeface="Arial" panose="020B0604020202020204" pitchFamily="34" charset="0"/>
              <a:buChar char="•"/>
            </a:pPr>
            <a:r>
              <a:rPr lang="en-GB" dirty="0"/>
              <a:t>Mental Health </a:t>
            </a:r>
          </a:p>
          <a:p>
            <a:pPr marL="285750" indent="-285750">
              <a:buFont typeface="Arial" panose="020B0604020202020204" pitchFamily="34" charset="0"/>
              <a:buChar char="•"/>
            </a:pPr>
            <a:r>
              <a:rPr lang="en-GB" dirty="0"/>
              <a:t>Tallaght Drugs and Alcohol Task Force</a:t>
            </a:r>
            <a:endParaRPr lang="en-IE" dirty="0"/>
          </a:p>
        </p:txBody>
      </p:sp>
      <p:pic>
        <p:nvPicPr>
          <p:cNvPr id="21" name="Picture 20">
            <a:extLst>
              <a:ext uri="{FF2B5EF4-FFF2-40B4-BE49-F238E27FC236}">
                <a16:creationId xmlns:a16="http://schemas.microsoft.com/office/drawing/2014/main" id="{4F7F1A5B-6257-E316-8D7D-E9C0B287E539}"/>
              </a:ext>
            </a:extLst>
          </p:cNvPr>
          <p:cNvPicPr>
            <a:picLocks noChangeAspect="1"/>
          </p:cNvPicPr>
          <p:nvPr/>
        </p:nvPicPr>
        <p:blipFill>
          <a:blip r:embed="rId7"/>
          <a:stretch>
            <a:fillRect/>
          </a:stretch>
        </p:blipFill>
        <p:spPr>
          <a:xfrm>
            <a:off x="4975534" y="4796158"/>
            <a:ext cx="1389690" cy="670885"/>
          </a:xfrm>
          <a:prstGeom prst="rect">
            <a:avLst/>
          </a:prstGeom>
        </p:spPr>
      </p:pic>
      <p:sp>
        <p:nvSpPr>
          <p:cNvPr id="22" name="TextBox 21">
            <a:extLst>
              <a:ext uri="{FF2B5EF4-FFF2-40B4-BE49-F238E27FC236}">
                <a16:creationId xmlns:a16="http://schemas.microsoft.com/office/drawing/2014/main" id="{A94D40A6-9D06-2BB9-B487-B243DFC2CA75}"/>
              </a:ext>
            </a:extLst>
          </p:cNvPr>
          <p:cNvSpPr txBox="1"/>
          <p:nvPr/>
        </p:nvSpPr>
        <p:spPr>
          <a:xfrm>
            <a:off x="1134665" y="4714725"/>
            <a:ext cx="3680740" cy="923330"/>
          </a:xfrm>
          <a:prstGeom prst="rect">
            <a:avLst/>
          </a:prstGeom>
          <a:noFill/>
        </p:spPr>
        <p:txBody>
          <a:bodyPr wrap="square" rtlCol="0">
            <a:spAutoFit/>
          </a:bodyPr>
          <a:lstStyle/>
          <a:p>
            <a:r>
              <a:rPr lang="en-GB" dirty="0"/>
              <a:t>South Dublin County Council: €160k</a:t>
            </a:r>
          </a:p>
          <a:p>
            <a:pPr marL="285750" indent="-285750">
              <a:buFont typeface="Arial" panose="020B0604020202020204" pitchFamily="34" charset="0"/>
              <a:buChar char="•"/>
            </a:pPr>
            <a:r>
              <a:rPr lang="en-IE" dirty="0"/>
              <a:t>Connect4</a:t>
            </a:r>
          </a:p>
          <a:p>
            <a:pPr marL="285750" indent="-285750">
              <a:buFont typeface="Arial" panose="020B0604020202020204" pitchFamily="34" charset="0"/>
              <a:buChar char="•"/>
            </a:pPr>
            <a:r>
              <a:rPr lang="en-IE" dirty="0" err="1"/>
              <a:t>Rowlagh</a:t>
            </a:r>
            <a:r>
              <a:rPr lang="en-IE" dirty="0"/>
              <a:t> Community Centre</a:t>
            </a:r>
          </a:p>
        </p:txBody>
      </p:sp>
      <p:pic>
        <p:nvPicPr>
          <p:cNvPr id="24" name="Picture 23">
            <a:extLst>
              <a:ext uri="{FF2B5EF4-FFF2-40B4-BE49-F238E27FC236}">
                <a16:creationId xmlns:a16="http://schemas.microsoft.com/office/drawing/2014/main" id="{B441E8AC-CB89-54D3-2033-20E18BBBC54C}"/>
              </a:ext>
            </a:extLst>
          </p:cNvPr>
          <p:cNvPicPr>
            <a:picLocks noChangeAspect="1"/>
          </p:cNvPicPr>
          <p:nvPr/>
        </p:nvPicPr>
        <p:blipFill>
          <a:blip r:embed="rId8"/>
          <a:stretch>
            <a:fillRect/>
          </a:stretch>
        </p:blipFill>
        <p:spPr>
          <a:xfrm>
            <a:off x="4975534" y="5939067"/>
            <a:ext cx="2636200" cy="574106"/>
          </a:xfrm>
          <a:prstGeom prst="rect">
            <a:avLst/>
          </a:prstGeom>
        </p:spPr>
      </p:pic>
      <p:sp>
        <p:nvSpPr>
          <p:cNvPr id="25" name="TextBox 24">
            <a:extLst>
              <a:ext uri="{FF2B5EF4-FFF2-40B4-BE49-F238E27FC236}">
                <a16:creationId xmlns:a16="http://schemas.microsoft.com/office/drawing/2014/main" id="{FFFA9C48-039A-A932-226D-564DF5929492}"/>
              </a:ext>
            </a:extLst>
          </p:cNvPr>
          <p:cNvSpPr txBox="1"/>
          <p:nvPr/>
        </p:nvSpPr>
        <p:spPr>
          <a:xfrm>
            <a:off x="1196079" y="5865962"/>
            <a:ext cx="3779455" cy="646331"/>
          </a:xfrm>
          <a:prstGeom prst="rect">
            <a:avLst/>
          </a:prstGeom>
          <a:noFill/>
        </p:spPr>
        <p:txBody>
          <a:bodyPr wrap="square" rtlCol="0">
            <a:spAutoFit/>
          </a:bodyPr>
          <a:lstStyle/>
          <a:p>
            <a:r>
              <a:rPr lang="en-GB" dirty="0"/>
              <a:t>Tusla: €145k</a:t>
            </a:r>
          </a:p>
          <a:p>
            <a:pPr marL="285750" indent="-285750">
              <a:buFont typeface="Arial" panose="020B0604020202020204" pitchFamily="34" charset="0"/>
              <a:buChar char="•"/>
            </a:pPr>
            <a:r>
              <a:rPr lang="en-GB" dirty="0" err="1"/>
              <a:t>Balgaddy</a:t>
            </a:r>
            <a:r>
              <a:rPr lang="en-GB" dirty="0"/>
              <a:t> Child and Family Centre</a:t>
            </a:r>
            <a:endParaRPr lang="en-IE" dirty="0"/>
          </a:p>
        </p:txBody>
      </p:sp>
      <p:grpSp>
        <p:nvGrpSpPr>
          <p:cNvPr id="26" name="Group 7">
            <a:extLst>
              <a:ext uri="{FF2B5EF4-FFF2-40B4-BE49-F238E27FC236}">
                <a16:creationId xmlns:a16="http://schemas.microsoft.com/office/drawing/2014/main" id="{118DB67C-E66E-98A1-8D7B-C8C1DC44584B}"/>
              </a:ext>
            </a:extLst>
          </p:cNvPr>
          <p:cNvGrpSpPr/>
          <p:nvPr/>
        </p:nvGrpSpPr>
        <p:grpSpPr>
          <a:xfrm>
            <a:off x="436924" y="1775823"/>
            <a:ext cx="4538610" cy="8046"/>
            <a:chOff x="0" y="0"/>
            <a:chExt cx="9077220" cy="16092"/>
          </a:xfrm>
        </p:grpSpPr>
        <p:sp>
          <p:nvSpPr>
            <p:cNvPr id="27" name="Freeform 8">
              <a:extLst>
                <a:ext uri="{FF2B5EF4-FFF2-40B4-BE49-F238E27FC236}">
                  <a16:creationId xmlns:a16="http://schemas.microsoft.com/office/drawing/2014/main" id="{864F68EE-D2B4-3039-CE89-0C231DB7383B}"/>
                </a:ext>
              </a:extLst>
            </p:cNvPr>
            <p:cNvSpPr/>
            <p:nvPr/>
          </p:nvSpPr>
          <p:spPr>
            <a:xfrm>
              <a:off x="0" y="0"/>
              <a:ext cx="9077198" cy="16129"/>
            </a:xfrm>
            <a:custGeom>
              <a:avLst/>
              <a:gdLst/>
              <a:ahLst/>
              <a:cxnLst/>
              <a:rect l="l" t="t" r="r" b="b"/>
              <a:pathLst>
                <a:path w="9077198" h="16129">
                  <a:moveTo>
                    <a:pt x="0" y="0"/>
                  </a:moveTo>
                  <a:lnTo>
                    <a:pt x="9077198" y="0"/>
                  </a:lnTo>
                  <a:lnTo>
                    <a:pt x="9077198" y="16129"/>
                  </a:lnTo>
                  <a:lnTo>
                    <a:pt x="0" y="16129"/>
                  </a:lnTo>
                  <a:close/>
                </a:path>
              </a:pathLst>
            </a:custGeom>
            <a:solidFill>
              <a:srgbClr val="1DAEE5"/>
            </a:solidFill>
          </p:spPr>
          <p:txBody>
            <a:bodyPr/>
            <a:lstStyle/>
            <a:p>
              <a:endParaRPr lang="en-IE" sz="1200" dirty="0"/>
            </a:p>
          </p:txBody>
        </p:sp>
      </p:grpSp>
      <p:grpSp>
        <p:nvGrpSpPr>
          <p:cNvPr id="28" name="Group 7">
            <a:extLst>
              <a:ext uri="{FF2B5EF4-FFF2-40B4-BE49-F238E27FC236}">
                <a16:creationId xmlns:a16="http://schemas.microsoft.com/office/drawing/2014/main" id="{A0005458-83EA-424B-F533-616FD50F1BD0}"/>
              </a:ext>
            </a:extLst>
          </p:cNvPr>
          <p:cNvGrpSpPr/>
          <p:nvPr/>
        </p:nvGrpSpPr>
        <p:grpSpPr>
          <a:xfrm>
            <a:off x="436913" y="4723053"/>
            <a:ext cx="4538610" cy="8046"/>
            <a:chOff x="0" y="0"/>
            <a:chExt cx="9077220" cy="16092"/>
          </a:xfrm>
        </p:grpSpPr>
        <p:sp>
          <p:nvSpPr>
            <p:cNvPr id="29" name="Freeform 8">
              <a:extLst>
                <a:ext uri="{FF2B5EF4-FFF2-40B4-BE49-F238E27FC236}">
                  <a16:creationId xmlns:a16="http://schemas.microsoft.com/office/drawing/2014/main" id="{2BE43A95-A9DA-EE80-DF17-6716FD888636}"/>
                </a:ext>
              </a:extLst>
            </p:cNvPr>
            <p:cNvSpPr/>
            <p:nvPr/>
          </p:nvSpPr>
          <p:spPr>
            <a:xfrm>
              <a:off x="0" y="0"/>
              <a:ext cx="9077198" cy="16129"/>
            </a:xfrm>
            <a:custGeom>
              <a:avLst/>
              <a:gdLst/>
              <a:ahLst/>
              <a:cxnLst/>
              <a:rect l="l" t="t" r="r" b="b"/>
              <a:pathLst>
                <a:path w="9077198" h="16129">
                  <a:moveTo>
                    <a:pt x="0" y="0"/>
                  </a:moveTo>
                  <a:lnTo>
                    <a:pt x="9077198" y="0"/>
                  </a:lnTo>
                  <a:lnTo>
                    <a:pt x="9077198" y="16129"/>
                  </a:lnTo>
                  <a:lnTo>
                    <a:pt x="0" y="16129"/>
                  </a:lnTo>
                  <a:close/>
                </a:path>
              </a:pathLst>
            </a:custGeom>
            <a:solidFill>
              <a:srgbClr val="1DAEE5"/>
            </a:solidFill>
          </p:spPr>
          <p:txBody>
            <a:bodyPr/>
            <a:lstStyle/>
            <a:p>
              <a:endParaRPr lang="en-IE" sz="1200"/>
            </a:p>
          </p:txBody>
        </p:sp>
      </p:grpSp>
      <p:grpSp>
        <p:nvGrpSpPr>
          <p:cNvPr id="30" name="Group 7">
            <a:extLst>
              <a:ext uri="{FF2B5EF4-FFF2-40B4-BE49-F238E27FC236}">
                <a16:creationId xmlns:a16="http://schemas.microsoft.com/office/drawing/2014/main" id="{9E4444DB-9ACF-0406-A232-4E18834F0D51}"/>
              </a:ext>
            </a:extLst>
          </p:cNvPr>
          <p:cNvGrpSpPr/>
          <p:nvPr/>
        </p:nvGrpSpPr>
        <p:grpSpPr>
          <a:xfrm>
            <a:off x="436913" y="3081176"/>
            <a:ext cx="4538610" cy="8046"/>
            <a:chOff x="0" y="0"/>
            <a:chExt cx="9077220" cy="16092"/>
          </a:xfrm>
        </p:grpSpPr>
        <p:sp>
          <p:nvSpPr>
            <p:cNvPr id="31" name="Freeform 8">
              <a:extLst>
                <a:ext uri="{FF2B5EF4-FFF2-40B4-BE49-F238E27FC236}">
                  <a16:creationId xmlns:a16="http://schemas.microsoft.com/office/drawing/2014/main" id="{CA8D7BD4-E142-5F3F-B17D-BB67BFEB835B}"/>
                </a:ext>
              </a:extLst>
            </p:cNvPr>
            <p:cNvSpPr/>
            <p:nvPr/>
          </p:nvSpPr>
          <p:spPr>
            <a:xfrm>
              <a:off x="0" y="0"/>
              <a:ext cx="9077198" cy="16129"/>
            </a:xfrm>
            <a:custGeom>
              <a:avLst/>
              <a:gdLst/>
              <a:ahLst/>
              <a:cxnLst/>
              <a:rect l="l" t="t" r="r" b="b"/>
              <a:pathLst>
                <a:path w="9077198" h="16129">
                  <a:moveTo>
                    <a:pt x="0" y="0"/>
                  </a:moveTo>
                  <a:lnTo>
                    <a:pt x="9077198" y="0"/>
                  </a:lnTo>
                  <a:lnTo>
                    <a:pt x="9077198" y="16129"/>
                  </a:lnTo>
                  <a:lnTo>
                    <a:pt x="0" y="16129"/>
                  </a:lnTo>
                  <a:close/>
                </a:path>
              </a:pathLst>
            </a:custGeom>
            <a:solidFill>
              <a:srgbClr val="1DAEE5"/>
            </a:solidFill>
          </p:spPr>
          <p:txBody>
            <a:bodyPr/>
            <a:lstStyle/>
            <a:p>
              <a:endParaRPr lang="en-IE" sz="1200"/>
            </a:p>
          </p:txBody>
        </p:sp>
      </p:grpSp>
      <p:grpSp>
        <p:nvGrpSpPr>
          <p:cNvPr id="32" name="Group 7">
            <a:extLst>
              <a:ext uri="{FF2B5EF4-FFF2-40B4-BE49-F238E27FC236}">
                <a16:creationId xmlns:a16="http://schemas.microsoft.com/office/drawing/2014/main" id="{3BA9C548-A966-659E-A779-8F65623E645B}"/>
              </a:ext>
            </a:extLst>
          </p:cNvPr>
          <p:cNvGrpSpPr/>
          <p:nvPr/>
        </p:nvGrpSpPr>
        <p:grpSpPr>
          <a:xfrm>
            <a:off x="436913" y="5833491"/>
            <a:ext cx="4538610" cy="8046"/>
            <a:chOff x="0" y="0"/>
            <a:chExt cx="9077220" cy="16092"/>
          </a:xfrm>
        </p:grpSpPr>
        <p:sp>
          <p:nvSpPr>
            <p:cNvPr id="33" name="Freeform 8">
              <a:extLst>
                <a:ext uri="{FF2B5EF4-FFF2-40B4-BE49-F238E27FC236}">
                  <a16:creationId xmlns:a16="http://schemas.microsoft.com/office/drawing/2014/main" id="{1A8C9E80-BBE4-C266-D2A3-B999FE797335}"/>
                </a:ext>
              </a:extLst>
            </p:cNvPr>
            <p:cNvSpPr/>
            <p:nvPr/>
          </p:nvSpPr>
          <p:spPr>
            <a:xfrm>
              <a:off x="0" y="0"/>
              <a:ext cx="9077198" cy="16129"/>
            </a:xfrm>
            <a:custGeom>
              <a:avLst/>
              <a:gdLst/>
              <a:ahLst/>
              <a:cxnLst/>
              <a:rect l="l" t="t" r="r" b="b"/>
              <a:pathLst>
                <a:path w="9077198" h="16129">
                  <a:moveTo>
                    <a:pt x="0" y="0"/>
                  </a:moveTo>
                  <a:lnTo>
                    <a:pt x="9077198" y="0"/>
                  </a:lnTo>
                  <a:lnTo>
                    <a:pt x="9077198" y="16129"/>
                  </a:lnTo>
                  <a:lnTo>
                    <a:pt x="0" y="16129"/>
                  </a:lnTo>
                  <a:close/>
                </a:path>
              </a:pathLst>
            </a:custGeom>
            <a:solidFill>
              <a:srgbClr val="1DAEE5"/>
            </a:solidFill>
          </p:spPr>
          <p:txBody>
            <a:bodyPr/>
            <a:lstStyle/>
            <a:p>
              <a:endParaRPr lang="en-IE" sz="1200"/>
            </a:p>
          </p:txBody>
        </p:sp>
      </p:grpSp>
    </p:spTree>
    <p:extLst>
      <p:ext uri="{BB962C8B-B14F-4D97-AF65-F5344CB8AC3E}">
        <p14:creationId xmlns:p14="http://schemas.microsoft.com/office/powerpoint/2010/main" val="3919899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1113" y="0"/>
            <a:ext cx="5059680" cy="1231106"/>
          </a:xfrm>
          <a:prstGeom prst="rect">
            <a:avLst/>
          </a:prstGeom>
          <a:solidFill>
            <a:srgbClr val="1DAEE4"/>
          </a:solidFill>
        </p:spPr>
        <p:txBody>
          <a:bodyPr lIns="0" tIns="0" rIns="0" bIns="0" rtlCol="0" anchor="t">
            <a:spAutoFit/>
          </a:bodyPr>
          <a:lstStyle/>
          <a:p>
            <a:pPr algn="r">
              <a:lnSpc>
                <a:spcPts val="3200"/>
              </a:lnSpc>
            </a:pPr>
            <a:endParaRPr lang="en-US" sz="3200" spc="25" dirty="0">
              <a:solidFill>
                <a:srgbClr val="FFFFFF"/>
              </a:solidFill>
              <a:latin typeface="Foco" panose="020B0604020202020204" charset="0"/>
            </a:endParaRPr>
          </a:p>
          <a:p>
            <a:pPr algn="ctr">
              <a:lnSpc>
                <a:spcPts val="3200"/>
              </a:lnSpc>
            </a:pPr>
            <a:r>
              <a:rPr lang="en-US" sz="3200" spc="25" dirty="0">
                <a:solidFill>
                  <a:srgbClr val="FFFFFF"/>
                </a:solidFill>
                <a:latin typeface="Foco" panose="020B0604020202020204" charset="0"/>
              </a:rPr>
              <a:t>   90+ </a:t>
            </a:r>
            <a:r>
              <a:rPr lang="en-US" sz="3200" spc="25" dirty="0" err="1">
                <a:solidFill>
                  <a:srgbClr val="FFFFFF"/>
                </a:solidFill>
                <a:latin typeface="Foco" panose="020B0604020202020204" charset="0"/>
              </a:rPr>
              <a:t>Programmes</a:t>
            </a:r>
            <a:r>
              <a:rPr lang="en-US" sz="3200" spc="25" dirty="0">
                <a:solidFill>
                  <a:srgbClr val="FFFFFF"/>
                </a:solidFill>
                <a:latin typeface="Foco" panose="020B0604020202020204" charset="0"/>
              </a:rPr>
              <a:t> </a:t>
            </a:r>
          </a:p>
          <a:p>
            <a:pPr algn="just">
              <a:lnSpc>
                <a:spcPts val="3200"/>
              </a:lnSpc>
            </a:pPr>
            <a:endParaRPr lang="en-US" sz="2667" spc="25" dirty="0">
              <a:solidFill>
                <a:srgbClr val="FFFFFF"/>
              </a:solidFill>
              <a:latin typeface="TT Rounds Condensed Bold"/>
            </a:endParaRPr>
          </a:p>
        </p:txBody>
      </p:sp>
      <p:sp>
        <p:nvSpPr>
          <p:cNvPr id="3" name="TextBox 3"/>
          <p:cNvSpPr txBox="1"/>
          <p:nvPr/>
        </p:nvSpPr>
        <p:spPr>
          <a:xfrm>
            <a:off x="521113" y="1699760"/>
            <a:ext cx="3580370" cy="292837"/>
          </a:xfrm>
          <a:prstGeom prst="rect">
            <a:avLst/>
          </a:prstGeom>
        </p:spPr>
        <p:txBody>
          <a:bodyPr wrap="square" lIns="0" tIns="0" rIns="0" bIns="0" rtlCol="0" anchor="t">
            <a:spAutoFit/>
          </a:bodyPr>
          <a:lstStyle/>
          <a:p>
            <a:pPr>
              <a:lnSpc>
                <a:spcPts val="2239"/>
              </a:lnSpc>
            </a:pPr>
            <a:r>
              <a:rPr lang="en-US" sz="2400" spc="3" dirty="0">
                <a:solidFill>
                  <a:srgbClr val="898989"/>
                </a:solidFill>
                <a:cs typeface="Arial" panose="020B0604020202020204" pitchFamily="34" charset="0"/>
              </a:rPr>
              <a:t>Community Development </a:t>
            </a:r>
          </a:p>
        </p:txBody>
      </p:sp>
      <p:sp>
        <p:nvSpPr>
          <p:cNvPr id="4" name="Freeform 4"/>
          <p:cNvSpPr/>
          <p:nvPr/>
        </p:nvSpPr>
        <p:spPr>
          <a:xfrm>
            <a:off x="5664972" y="-17272"/>
            <a:ext cx="9752214" cy="6936399"/>
          </a:xfrm>
          <a:custGeom>
            <a:avLst/>
            <a:gdLst/>
            <a:ahLst/>
            <a:cxnLst/>
            <a:rect l="l" t="t" r="r" b="b"/>
            <a:pathLst>
              <a:path w="14362777" h="10287000">
                <a:moveTo>
                  <a:pt x="0" y="0"/>
                </a:moveTo>
                <a:lnTo>
                  <a:pt x="14362777" y="0"/>
                </a:lnTo>
                <a:lnTo>
                  <a:pt x="14362777" y="10287000"/>
                </a:lnTo>
                <a:lnTo>
                  <a:pt x="0" y="10287000"/>
                </a:lnTo>
                <a:lnTo>
                  <a:pt x="0" y="0"/>
                </a:lnTo>
                <a:close/>
              </a:path>
            </a:pathLst>
          </a:custGeom>
          <a:blipFill>
            <a:blip r:embed="rId2"/>
            <a:stretch>
              <a:fillRect l="-30113" r="30109"/>
            </a:stretch>
          </a:blipFill>
        </p:spPr>
        <p:txBody>
          <a:bodyPr/>
          <a:lstStyle/>
          <a:p>
            <a:endParaRPr lang="en-IE" sz="1200"/>
          </a:p>
        </p:txBody>
      </p:sp>
      <p:grpSp>
        <p:nvGrpSpPr>
          <p:cNvPr id="6" name="Group 6"/>
          <p:cNvGrpSpPr/>
          <p:nvPr/>
        </p:nvGrpSpPr>
        <p:grpSpPr>
          <a:xfrm>
            <a:off x="-193690" y="0"/>
            <a:ext cx="1320799" cy="1231106"/>
            <a:chOff x="0" y="0"/>
            <a:chExt cx="1898316" cy="1917700"/>
          </a:xfrm>
        </p:grpSpPr>
        <p:sp>
          <p:nvSpPr>
            <p:cNvPr id="7" name="Freeform 7"/>
            <p:cNvSpPr/>
            <p:nvPr/>
          </p:nvSpPr>
          <p:spPr>
            <a:xfrm>
              <a:off x="0" y="0"/>
              <a:ext cx="1898396" cy="1917700"/>
            </a:xfrm>
            <a:custGeom>
              <a:avLst/>
              <a:gdLst/>
              <a:ahLst/>
              <a:cxnLst/>
              <a:rect l="l" t="t" r="r" b="b"/>
              <a:pathLst>
                <a:path w="1898396" h="1917700">
                  <a:moveTo>
                    <a:pt x="0" y="958850"/>
                  </a:moveTo>
                  <a:cubicBezTo>
                    <a:pt x="0" y="429768"/>
                    <a:pt x="424434" y="0"/>
                    <a:pt x="949198" y="0"/>
                  </a:cubicBezTo>
                  <a:lnTo>
                    <a:pt x="949198" y="50800"/>
                  </a:lnTo>
                  <a:lnTo>
                    <a:pt x="949198" y="0"/>
                  </a:lnTo>
                  <a:cubicBezTo>
                    <a:pt x="1473962" y="0"/>
                    <a:pt x="1898396" y="429768"/>
                    <a:pt x="1898396" y="958850"/>
                  </a:cubicBezTo>
                  <a:cubicBezTo>
                    <a:pt x="1898396" y="1487932"/>
                    <a:pt x="1473835" y="1917700"/>
                    <a:pt x="949198" y="1917700"/>
                  </a:cubicBezTo>
                  <a:lnTo>
                    <a:pt x="949198" y="1866900"/>
                  </a:lnTo>
                  <a:lnTo>
                    <a:pt x="949198" y="1917700"/>
                  </a:lnTo>
                  <a:cubicBezTo>
                    <a:pt x="424434" y="1917700"/>
                    <a:pt x="0" y="1487932"/>
                    <a:pt x="0" y="958850"/>
                  </a:cubicBezTo>
                  <a:lnTo>
                    <a:pt x="50800" y="958850"/>
                  </a:lnTo>
                  <a:lnTo>
                    <a:pt x="93853" y="985774"/>
                  </a:lnTo>
                  <a:cubicBezTo>
                    <a:pt x="81788" y="1004951"/>
                    <a:pt x="58547" y="1013968"/>
                    <a:pt x="36830" y="1007618"/>
                  </a:cubicBezTo>
                  <a:cubicBezTo>
                    <a:pt x="15113" y="1001268"/>
                    <a:pt x="0" y="981456"/>
                    <a:pt x="0" y="958850"/>
                  </a:cubicBezTo>
                  <a:moveTo>
                    <a:pt x="101600" y="958850"/>
                  </a:moveTo>
                  <a:lnTo>
                    <a:pt x="50800" y="958850"/>
                  </a:lnTo>
                  <a:lnTo>
                    <a:pt x="7747" y="931926"/>
                  </a:lnTo>
                  <a:cubicBezTo>
                    <a:pt x="19812" y="912749"/>
                    <a:pt x="43053" y="903732"/>
                    <a:pt x="64770" y="910082"/>
                  </a:cubicBezTo>
                  <a:cubicBezTo>
                    <a:pt x="86487" y="916432"/>
                    <a:pt x="101600" y="936244"/>
                    <a:pt x="101600" y="958850"/>
                  </a:cubicBezTo>
                  <a:cubicBezTo>
                    <a:pt x="101600" y="1432814"/>
                    <a:pt x="481584" y="1816100"/>
                    <a:pt x="949198" y="1816100"/>
                  </a:cubicBezTo>
                  <a:cubicBezTo>
                    <a:pt x="1416812" y="1816100"/>
                    <a:pt x="1796796" y="1432814"/>
                    <a:pt x="1796796" y="958850"/>
                  </a:cubicBezTo>
                  <a:lnTo>
                    <a:pt x="1847596" y="958850"/>
                  </a:lnTo>
                  <a:lnTo>
                    <a:pt x="1796796" y="958850"/>
                  </a:lnTo>
                  <a:cubicBezTo>
                    <a:pt x="1796669" y="484886"/>
                    <a:pt x="1416685" y="101600"/>
                    <a:pt x="949198" y="101600"/>
                  </a:cubicBezTo>
                  <a:lnTo>
                    <a:pt x="949198" y="50800"/>
                  </a:lnTo>
                  <a:lnTo>
                    <a:pt x="949198" y="101600"/>
                  </a:lnTo>
                  <a:cubicBezTo>
                    <a:pt x="481584" y="101600"/>
                    <a:pt x="101600" y="484886"/>
                    <a:pt x="101600" y="958850"/>
                  </a:cubicBezTo>
                  <a:close/>
                </a:path>
              </a:pathLst>
            </a:custGeom>
            <a:solidFill>
              <a:srgbClr val="FFFFFF"/>
            </a:solidFill>
          </p:spPr>
          <p:txBody>
            <a:bodyPr/>
            <a:lstStyle/>
            <a:p>
              <a:endParaRPr lang="en-IE" sz="1200" dirty="0"/>
            </a:p>
          </p:txBody>
        </p:sp>
      </p:grpSp>
      <p:sp>
        <p:nvSpPr>
          <p:cNvPr id="8" name="Freeform 8"/>
          <p:cNvSpPr/>
          <p:nvPr/>
        </p:nvSpPr>
        <p:spPr>
          <a:xfrm>
            <a:off x="9895284" y="-17272"/>
            <a:ext cx="2448000" cy="1176000"/>
          </a:xfrm>
          <a:custGeom>
            <a:avLst/>
            <a:gdLst/>
            <a:ahLst/>
            <a:cxnLst/>
            <a:rect l="l" t="t" r="r" b="b"/>
            <a:pathLst>
              <a:path w="9077696" h="9077696">
                <a:moveTo>
                  <a:pt x="0" y="0"/>
                </a:moveTo>
                <a:lnTo>
                  <a:pt x="9077696" y="0"/>
                </a:lnTo>
                <a:lnTo>
                  <a:pt x="9077696" y="9077696"/>
                </a:lnTo>
                <a:lnTo>
                  <a:pt x="0" y="9077696"/>
                </a:lnTo>
                <a:lnTo>
                  <a:pt x="0" y="0"/>
                </a:lnTo>
                <a:close/>
              </a:path>
            </a:pathLst>
          </a:custGeom>
          <a:blipFill>
            <a:blip r:embed="rId3"/>
            <a:stretch>
              <a:fillRect l="-71950" t="-197026" r="-75254" b="-205026"/>
            </a:stretch>
          </a:blipFill>
        </p:spPr>
        <p:txBody>
          <a:bodyPr/>
          <a:lstStyle/>
          <a:p>
            <a:endParaRPr lang="en-IE" sz="1200"/>
          </a:p>
        </p:txBody>
      </p:sp>
      <p:grpSp>
        <p:nvGrpSpPr>
          <p:cNvPr id="11" name="Group 7">
            <a:extLst>
              <a:ext uri="{FF2B5EF4-FFF2-40B4-BE49-F238E27FC236}">
                <a16:creationId xmlns:a16="http://schemas.microsoft.com/office/drawing/2014/main" id="{AD42C4BC-3CDF-BA19-201D-09EBCB672F25}"/>
              </a:ext>
            </a:extLst>
          </p:cNvPr>
          <p:cNvGrpSpPr/>
          <p:nvPr/>
        </p:nvGrpSpPr>
        <p:grpSpPr>
          <a:xfrm>
            <a:off x="436935" y="6713583"/>
            <a:ext cx="4538610" cy="8046"/>
            <a:chOff x="0" y="0"/>
            <a:chExt cx="9077220" cy="16092"/>
          </a:xfrm>
        </p:grpSpPr>
        <p:sp>
          <p:nvSpPr>
            <p:cNvPr id="12" name="Freeform 8">
              <a:extLst>
                <a:ext uri="{FF2B5EF4-FFF2-40B4-BE49-F238E27FC236}">
                  <a16:creationId xmlns:a16="http://schemas.microsoft.com/office/drawing/2014/main" id="{9207ACF3-9E05-D840-DA4A-2EBB5CE150E1}"/>
                </a:ext>
              </a:extLst>
            </p:cNvPr>
            <p:cNvSpPr/>
            <p:nvPr/>
          </p:nvSpPr>
          <p:spPr>
            <a:xfrm>
              <a:off x="0" y="0"/>
              <a:ext cx="9077198" cy="16129"/>
            </a:xfrm>
            <a:custGeom>
              <a:avLst/>
              <a:gdLst/>
              <a:ahLst/>
              <a:cxnLst/>
              <a:rect l="l" t="t" r="r" b="b"/>
              <a:pathLst>
                <a:path w="9077198" h="16129">
                  <a:moveTo>
                    <a:pt x="0" y="0"/>
                  </a:moveTo>
                  <a:lnTo>
                    <a:pt x="9077198" y="0"/>
                  </a:lnTo>
                  <a:lnTo>
                    <a:pt x="9077198" y="16129"/>
                  </a:lnTo>
                  <a:lnTo>
                    <a:pt x="0" y="16129"/>
                  </a:lnTo>
                  <a:close/>
                </a:path>
              </a:pathLst>
            </a:custGeom>
            <a:solidFill>
              <a:srgbClr val="1DAEE5"/>
            </a:solidFill>
          </p:spPr>
          <p:txBody>
            <a:bodyPr/>
            <a:lstStyle/>
            <a:p>
              <a:endParaRPr lang="en-IE" sz="1200"/>
            </a:p>
          </p:txBody>
        </p:sp>
      </p:grpSp>
      <p:pic>
        <p:nvPicPr>
          <p:cNvPr id="9" name="Picture 8">
            <a:extLst>
              <a:ext uri="{FF2B5EF4-FFF2-40B4-BE49-F238E27FC236}">
                <a16:creationId xmlns:a16="http://schemas.microsoft.com/office/drawing/2014/main" id="{6B94931F-B3F6-DAE7-99A4-9ED9DED53858}"/>
              </a:ext>
            </a:extLst>
          </p:cNvPr>
          <p:cNvPicPr>
            <a:picLocks noChangeAspect="1"/>
          </p:cNvPicPr>
          <p:nvPr/>
        </p:nvPicPr>
        <p:blipFill>
          <a:blip r:embed="rId4"/>
          <a:stretch>
            <a:fillRect/>
          </a:stretch>
        </p:blipFill>
        <p:spPr>
          <a:xfrm>
            <a:off x="4124077" y="1310027"/>
            <a:ext cx="1063392" cy="922899"/>
          </a:xfrm>
          <a:prstGeom prst="rect">
            <a:avLst/>
          </a:prstGeom>
        </p:spPr>
      </p:pic>
      <p:pic>
        <p:nvPicPr>
          <p:cNvPr id="13" name="Picture 12">
            <a:extLst>
              <a:ext uri="{FF2B5EF4-FFF2-40B4-BE49-F238E27FC236}">
                <a16:creationId xmlns:a16="http://schemas.microsoft.com/office/drawing/2014/main" id="{AA62B69E-CB95-25B0-2349-A1057F0F6306}"/>
              </a:ext>
            </a:extLst>
          </p:cNvPr>
          <p:cNvPicPr>
            <a:picLocks noChangeAspect="1"/>
          </p:cNvPicPr>
          <p:nvPr/>
        </p:nvPicPr>
        <p:blipFill>
          <a:blip r:embed="rId5"/>
          <a:stretch>
            <a:fillRect/>
          </a:stretch>
        </p:blipFill>
        <p:spPr>
          <a:xfrm>
            <a:off x="436935" y="2316203"/>
            <a:ext cx="1063392" cy="910787"/>
          </a:xfrm>
          <a:prstGeom prst="rect">
            <a:avLst/>
          </a:prstGeom>
        </p:spPr>
      </p:pic>
      <p:sp>
        <p:nvSpPr>
          <p:cNvPr id="14" name="TextBox 3">
            <a:extLst>
              <a:ext uri="{FF2B5EF4-FFF2-40B4-BE49-F238E27FC236}">
                <a16:creationId xmlns:a16="http://schemas.microsoft.com/office/drawing/2014/main" id="{5A32C547-F176-46C0-1F55-A648569CB98C}"/>
              </a:ext>
            </a:extLst>
          </p:cNvPr>
          <p:cNvSpPr txBox="1"/>
          <p:nvPr/>
        </p:nvSpPr>
        <p:spPr>
          <a:xfrm>
            <a:off x="543707" y="3451126"/>
            <a:ext cx="3580370" cy="292837"/>
          </a:xfrm>
          <a:prstGeom prst="rect">
            <a:avLst/>
          </a:prstGeom>
        </p:spPr>
        <p:txBody>
          <a:bodyPr wrap="square" lIns="0" tIns="0" rIns="0" bIns="0" rtlCol="0" anchor="t">
            <a:spAutoFit/>
          </a:bodyPr>
          <a:lstStyle/>
          <a:p>
            <a:pPr>
              <a:lnSpc>
                <a:spcPts val="2239"/>
              </a:lnSpc>
            </a:pPr>
            <a:r>
              <a:rPr lang="en-US" sz="2400" spc="3" dirty="0">
                <a:solidFill>
                  <a:srgbClr val="898989"/>
                </a:solidFill>
                <a:cs typeface="Arial" panose="020B0604020202020204" pitchFamily="34" charset="0"/>
              </a:rPr>
              <a:t>Health and Wellbeing</a:t>
            </a:r>
          </a:p>
        </p:txBody>
      </p:sp>
      <p:sp>
        <p:nvSpPr>
          <p:cNvPr id="15" name="TextBox 3">
            <a:extLst>
              <a:ext uri="{FF2B5EF4-FFF2-40B4-BE49-F238E27FC236}">
                <a16:creationId xmlns:a16="http://schemas.microsoft.com/office/drawing/2014/main" id="{EBB6443D-B922-7854-73E1-B22F9ADEBE7D}"/>
              </a:ext>
            </a:extLst>
          </p:cNvPr>
          <p:cNvSpPr txBox="1"/>
          <p:nvPr/>
        </p:nvSpPr>
        <p:spPr>
          <a:xfrm>
            <a:off x="2189765" y="2625177"/>
            <a:ext cx="3580370" cy="292837"/>
          </a:xfrm>
          <a:prstGeom prst="rect">
            <a:avLst/>
          </a:prstGeom>
        </p:spPr>
        <p:txBody>
          <a:bodyPr wrap="square" lIns="0" tIns="0" rIns="0" bIns="0" rtlCol="0" anchor="t">
            <a:spAutoFit/>
          </a:bodyPr>
          <a:lstStyle/>
          <a:p>
            <a:pPr>
              <a:lnSpc>
                <a:spcPts val="2239"/>
              </a:lnSpc>
            </a:pPr>
            <a:r>
              <a:rPr lang="en-US" sz="2400" spc="3" dirty="0">
                <a:solidFill>
                  <a:srgbClr val="898989"/>
                </a:solidFill>
                <a:cs typeface="Arial" panose="020B0604020202020204" pitchFamily="34" charset="0"/>
              </a:rPr>
              <a:t>Lifelong Learning</a:t>
            </a:r>
          </a:p>
        </p:txBody>
      </p:sp>
      <p:pic>
        <p:nvPicPr>
          <p:cNvPr id="17" name="Picture 16">
            <a:extLst>
              <a:ext uri="{FF2B5EF4-FFF2-40B4-BE49-F238E27FC236}">
                <a16:creationId xmlns:a16="http://schemas.microsoft.com/office/drawing/2014/main" id="{5140C9EB-4B14-9510-0EE8-7A18BE7ECE30}"/>
              </a:ext>
            </a:extLst>
          </p:cNvPr>
          <p:cNvPicPr>
            <a:picLocks noChangeAspect="1"/>
          </p:cNvPicPr>
          <p:nvPr/>
        </p:nvPicPr>
        <p:blipFill>
          <a:blip r:embed="rId6"/>
          <a:stretch>
            <a:fillRect/>
          </a:stretch>
        </p:blipFill>
        <p:spPr>
          <a:xfrm>
            <a:off x="4300928" y="3061813"/>
            <a:ext cx="881303" cy="894656"/>
          </a:xfrm>
          <a:prstGeom prst="rect">
            <a:avLst/>
          </a:prstGeom>
        </p:spPr>
      </p:pic>
      <p:sp>
        <p:nvSpPr>
          <p:cNvPr id="18" name="TextBox 3">
            <a:extLst>
              <a:ext uri="{FF2B5EF4-FFF2-40B4-BE49-F238E27FC236}">
                <a16:creationId xmlns:a16="http://schemas.microsoft.com/office/drawing/2014/main" id="{2ACC4C7E-8436-0A91-40E2-5C05539BAB8C}"/>
              </a:ext>
            </a:extLst>
          </p:cNvPr>
          <p:cNvSpPr txBox="1"/>
          <p:nvPr/>
        </p:nvSpPr>
        <p:spPr>
          <a:xfrm>
            <a:off x="2189765" y="4277075"/>
            <a:ext cx="3580370" cy="292837"/>
          </a:xfrm>
          <a:prstGeom prst="rect">
            <a:avLst/>
          </a:prstGeom>
        </p:spPr>
        <p:txBody>
          <a:bodyPr wrap="square" lIns="0" tIns="0" rIns="0" bIns="0" rtlCol="0" anchor="t">
            <a:spAutoFit/>
          </a:bodyPr>
          <a:lstStyle/>
          <a:p>
            <a:pPr>
              <a:lnSpc>
                <a:spcPts val="2239"/>
              </a:lnSpc>
            </a:pPr>
            <a:r>
              <a:rPr lang="en-US" sz="2400" spc="3" dirty="0">
                <a:solidFill>
                  <a:srgbClr val="898989"/>
                </a:solidFill>
                <a:cs typeface="Arial" panose="020B0604020202020204" pitchFamily="34" charset="0"/>
              </a:rPr>
              <a:t>Enterprise &amp; Employment</a:t>
            </a:r>
          </a:p>
        </p:txBody>
      </p:sp>
      <p:sp>
        <p:nvSpPr>
          <p:cNvPr id="19" name="TextBox 3">
            <a:extLst>
              <a:ext uri="{FF2B5EF4-FFF2-40B4-BE49-F238E27FC236}">
                <a16:creationId xmlns:a16="http://schemas.microsoft.com/office/drawing/2014/main" id="{BE3531B0-1B9F-BE58-4305-5F3184556EDC}"/>
              </a:ext>
            </a:extLst>
          </p:cNvPr>
          <p:cNvSpPr txBox="1"/>
          <p:nvPr/>
        </p:nvSpPr>
        <p:spPr>
          <a:xfrm>
            <a:off x="543707" y="5202492"/>
            <a:ext cx="3580370" cy="292837"/>
          </a:xfrm>
          <a:prstGeom prst="rect">
            <a:avLst/>
          </a:prstGeom>
        </p:spPr>
        <p:txBody>
          <a:bodyPr wrap="square" lIns="0" tIns="0" rIns="0" bIns="0" rtlCol="0" anchor="t">
            <a:spAutoFit/>
          </a:bodyPr>
          <a:lstStyle/>
          <a:p>
            <a:pPr>
              <a:lnSpc>
                <a:spcPts val="2239"/>
              </a:lnSpc>
            </a:pPr>
            <a:r>
              <a:rPr lang="en-US" sz="2400" spc="3" dirty="0">
                <a:solidFill>
                  <a:srgbClr val="898989"/>
                </a:solidFill>
                <a:cs typeface="Arial" panose="020B0604020202020204" pitchFamily="34" charset="0"/>
              </a:rPr>
              <a:t>Integration and Placement</a:t>
            </a:r>
          </a:p>
        </p:txBody>
      </p:sp>
      <p:pic>
        <p:nvPicPr>
          <p:cNvPr id="21" name="Picture 20">
            <a:extLst>
              <a:ext uri="{FF2B5EF4-FFF2-40B4-BE49-F238E27FC236}">
                <a16:creationId xmlns:a16="http://schemas.microsoft.com/office/drawing/2014/main" id="{65E92495-49CB-943B-2133-7D873FE61447}"/>
              </a:ext>
            </a:extLst>
          </p:cNvPr>
          <p:cNvPicPr>
            <a:picLocks noChangeAspect="1"/>
          </p:cNvPicPr>
          <p:nvPr/>
        </p:nvPicPr>
        <p:blipFill>
          <a:blip r:embed="rId7"/>
          <a:stretch>
            <a:fillRect/>
          </a:stretch>
        </p:blipFill>
        <p:spPr>
          <a:xfrm>
            <a:off x="466737" y="3858407"/>
            <a:ext cx="1154550" cy="1161789"/>
          </a:xfrm>
          <a:prstGeom prst="rect">
            <a:avLst/>
          </a:prstGeom>
        </p:spPr>
      </p:pic>
      <p:pic>
        <p:nvPicPr>
          <p:cNvPr id="23" name="Picture 22">
            <a:extLst>
              <a:ext uri="{FF2B5EF4-FFF2-40B4-BE49-F238E27FC236}">
                <a16:creationId xmlns:a16="http://schemas.microsoft.com/office/drawing/2014/main" id="{B7610DA2-AFE0-8DF3-4E7E-95431B793A97}"/>
              </a:ext>
            </a:extLst>
          </p:cNvPr>
          <p:cNvPicPr>
            <a:picLocks noChangeAspect="1"/>
          </p:cNvPicPr>
          <p:nvPr/>
        </p:nvPicPr>
        <p:blipFill>
          <a:blip r:embed="rId8"/>
          <a:stretch>
            <a:fillRect/>
          </a:stretch>
        </p:blipFill>
        <p:spPr>
          <a:xfrm>
            <a:off x="4209389" y="4799686"/>
            <a:ext cx="1064379" cy="953702"/>
          </a:xfrm>
          <a:prstGeom prst="rect">
            <a:avLst/>
          </a:prstGeom>
        </p:spPr>
      </p:pic>
      <p:sp>
        <p:nvSpPr>
          <p:cNvPr id="24" name="TextBox 3">
            <a:extLst>
              <a:ext uri="{FF2B5EF4-FFF2-40B4-BE49-F238E27FC236}">
                <a16:creationId xmlns:a16="http://schemas.microsoft.com/office/drawing/2014/main" id="{07E4F117-F6F2-36AA-2534-D47247354D14}"/>
              </a:ext>
            </a:extLst>
          </p:cNvPr>
          <p:cNvSpPr txBox="1"/>
          <p:nvPr/>
        </p:nvSpPr>
        <p:spPr>
          <a:xfrm>
            <a:off x="2189765" y="5981490"/>
            <a:ext cx="3580370" cy="292837"/>
          </a:xfrm>
          <a:prstGeom prst="rect">
            <a:avLst/>
          </a:prstGeom>
        </p:spPr>
        <p:txBody>
          <a:bodyPr wrap="square" lIns="0" tIns="0" rIns="0" bIns="0" rtlCol="0" anchor="t">
            <a:spAutoFit/>
          </a:bodyPr>
          <a:lstStyle/>
          <a:p>
            <a:pPr>
              <a:lnSpc>
                <a:spcPts val="2239"/>
              </a:lnSpc>
            </a:pPr>
            <a:r>
              <a:rPr lang="en-US" sz="2400" spc="3" dirty="0">
                <a:solidFill>
                  <a:srgbClr val="898989"/>
                </a:solidFill>
                <a:cs typeface="Arial" panose="020B0604020202020204" pitchFamily="34" charset="0"/>
              </a:rPr>
              <a:t>Children &amp; Families</a:t>
            </a:r>
          </a:p>
        </p:txBody>
      </p:sp>
      <p:pic>
        <p:nvPicPr>
          <p:cNvPr id="26" name="Picture 25">
            <a:extLst>
              <a:ext uri="{FF2B5EF4-FFF2-40B4-BE49-F238E27FC236}">
                <a16:creationId xmlns:a16="http://schemas.microsoft.com/office/drawing/2014/main" id="{DA201E09-5DB8-A797-5FB0-7275A6F56B4F}"/>
              </a:ext>
            </a:extLst>
          </p:cNvPr>
          <p:cNvPicPr>
            <a:picLocks noChangeAspect="1"/>
          </p:cNvPicPr>
          <p:nvPr/>
        </p:nvPicPr>
        <p:blipFill>
          <a:blip r:embed="rId9"/>
          <a:stretch>
            <a:fillRect/>
          </a:stretch>
        </p:blipFill>
        <p:spPr>
          <a:xfrm>
            <a:off x="668665" y="5613683"/>
            <a:ext cx="917000" cy="98154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40289" y="585235"/>
            <a:ext cx="8691900" cy="1231106"/>
          </a:xfrm>
          <a:prstGeom prst="rect">
            <a:avLst/>
          </a:prstGeom>
          <a:solidFill>
            <a:srgbClr val="1DAEE4"/>
          </a:solidFill>
        </p:spPr>
        <p:txBody>
          <a:bodyPr wrap="square" lIns="0" tIns="0" rIns="0" bIns="0" rtlCol="0" anchor="t">
            <a:spAutoFit/>
          </a:bodyPr>
          <a:lstStyle/>
          <a:p>
            <a:pPr algn="r">
              <a:lnSpc>
                <a:spcPts val="3200"/>
              </a:lnSpc>
            </a:pPr>
            <a:endParaRPr lang="en-US" sz="3200" spc="25" dirty="0">
              <a:solidFill>
                <a:srgbClr val="FFFFFF"/>
              </a:solidFill>
              <a:latin typeface="Foco" panose="020B0604020202020204" charset="0"/>
            </a:endParaRPr>
          </a:p>
          <a:p>
            <a:pPr algn="ctr">
              <a:lnSpc>
                <a:spcPts val="3200"/>
              </a:lnSpc>
            </a:pPr>
            <a:r>
              <a:rPr lang="en-US" sz="3200" spc="25" dirty="0">
                <a:solidFill>
                  <a:srgbClr val="FFFFFF"/>
                </a:solidFill>
                <a:latin typeface="Foco" panose="020B0604020202020204" charset="0"/>
              </a:rPr>
              <a:t>Heads Up</a:t>
            </a:r>
          </a:p>
          <a:p>
            <a:pPr algn="just">
              <a:lnSpc>
                <a:spcPts val="3200"/>
              </a:lnSpc>
            </a:pPr>
            <a:endParaRPr lang="en-US" sz="2667" spc="25" dirty="0">
              <a:solidFill>
                <a:srgbClr val="FFFFFF"/>
              </a:solidFill>
              <a:latin typeface="TT Rounds Condensed Bold"/>
            </a:endParaRPr>
          </a:p>
        </p:txBody>
      </p:sp>
      <p:sp>
        <p:nvSpPr>
          <p:cNvPr id="3" name="TextBox 3"/>
          <p:cNvSpPr txBox="1"/>
          <p:nvPr/>
        </p:nvSpPr>
        <p:spPr>
          <a:xfrm>
            <a:off x="1116335" y="2510231"/>
            <a:ext cx="5646775" cy="4514056"/>
          </a:xfrm>
          <a:prstGeom prst="rect">
            <a:avLst/>
          </a:prstGeom>
        </p:spPr>
        <p:txBody>
          <a:bodyPr wrap="square" lIns="0" tIns="0" rIns="0" bIns="0" rtlCol="0" anchor="t">
            <a:spAutoFit/>
          </a:bodyPr>
          <a:lstStyle/>
          <a:p>
            <a:pPr marL="342900"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Mental Health education, training and support </a:t>
            </a:r>
            <a:r>
              <a:rPr lang="en-US" sz="1866" spc="3" dirty="0" err="1">
                <a:solidFill>
                  <a:srgbClr val="898989"/>
                </a:solidFill>
                <a:cs typeface="Arial" panose="020B0604020202020204" pitchFamily="34" charset="0"/>
              </a:rPr>
              <a:t>programme</a:t>
            </a:r>
            <a:endParaRPr lang="en-US" sz="1866" spc="3" dirty="0">
              <a:solidFill>
                <a:srgbClr val="898989"/>
              </a:solidFill>
              <a:cs typeface="Arial" panose="020B0604020202020204" pitchFamily="34" charset="0"/>
            </a:endParaRPr>
          </a:p>
          <a:p>
            <a:pPr marL="342900" indent="-342900">
              <a:lnSpc>
                <a:spcPts val="2239"/>
              </a:lnSpc>
              <a:buFont typeface="Arial" panose="020B0604020202020204" pitchFamily="34" charset="0"/>
              <a:buChar char="•"/>
            </a:pPr>
            <a:endParaRPr lang="en-US" sz="1866" spc="3" dirty="0">
              <a:solidFill>
                <a:srgbClr val="898989"/>
              </a:solidFill>
              <a:cs typeface="Arial" panose="020B0604020202020204" pitchFamily="34" charset="0"/>
            </a:endParaRPr>
          </a:p>
          <a:p>
            <a:pPr marL="342900"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Profile: Aged over 18 and from Tallaght and Clondalkin and available to attend 2 mornings per week over 12 weeks</a:t>
            </a:r>
          </a:p>
          <a:p>
            <a:pPr marL="342900" indent="-342900">
              <a:lnSpc>
                <a:spcPts val="2239"/>
              </a:lnSpc>
              <a:buFont typeface="Arial" panose="020B0604020202020204" pitchFamily="34" charset="0"/>
              <a:buChar char="•"/>
            </a:pPr>
            <a:endParaRPr lang="en-US" sz="1866" spc="3" dirty="0">
              <a:solidFill>
                <a:srgbClr val="898989"/>
              </a:solidFill>
              <a:cs typeface="Arial" panose="020B0604020202020204" pitchFamily="34" charset="0"/>
            </a:endParaRPr>
          </a:p>
          <a:p>
            <a:pPr marL="342900" indent="-342900">
              <a:lnSpc>
                <a:spcPts val="2239"/>
              </a:lnSpc>
              <a:buFont typeface="Arial" panose="020B0604020202020204" pitchFamily="34" charset="0"/>
              <a:buChar char="•"/>
            </a:pPr>
            <a:r>
              <a:rPr lang="en-GB" sz="1866" spc="3" dirty="0">
                <a:solidFill>
                  <a:srgbClr val="898989"/>
                </a:solidFill>
                <a:cs typeface="Arial" panose="020B0604020202020204" pitchFamily="34" charset="0"/>
              </a:rPr>
              <a:t>Evidence based mental health education, physical education, life planning and linking with positive social supports.</a:t>
            </a:r>
          </a:p>
          <a:p>
            <a:pPr marL="342900" indent="-342900">
              <a:lnSpc>
                <a:spcPts val="2239"/>
              </a:lnSpc>
              <a:buFont typeface="Arial" panose="020B0604020202020204" pitchFamily="34" charset="0"/>
              <a:buChar char="•"/>
            </a:pPr>
            <a:endParaRPr lang="en-GB" sz="1866" spc="3" dirty="0">
              <a:solidFill>
                <a:srgbClr val="898989"/>
              </a:solidFill>
              <a:cs typeface="Arial" panose="020B0604020202020204" pitchFamily="34" charset="0"/>
            </a:endParaRPr>
          </a:p>
          <a:p>
            <a:pPr marL="342900" indent="-342900">
              <a:lnSpc>
                <a:spcPts val="2239"/>
              </a:lnSpc>
              <a:buFont typeface="Arial" panose="020B0604020202020204" pitchFamily="34" charset="0"/>
              <a:buChar char="•"/>
            </a:pPr>
            <a:r>
              <a:rPr lang="en-GB" sz="1866" spc="3" dirty="0">
                <a:solidFill>
                  <a:srgbClr val="898989"/>
                </a:solidFill>
                <a:cs typeface="Arial" panose="020B0604020202020204" pitchFamily="34" charset="0"/>
              </a:rPr>
              <a:t>Separate programmes for Men (mainstreamed) and Women (pilot)</a:t>
            </a:r>
          </a:p>
          <a:p>
            <a:pPr marL="342900" indent="-342900">
              <a:lnSpc>
                <a:spcPts val="2239"/>
              </a:lnSpc>
              <a:buFont typeface="Arial" panose="020B0604020202020204" pitchFamily="34" charset="0"/>
              <a:buChar char="•"/>
            </a:pPr>
            <a:endParaRPr lang="en-US" sz="1866" spc="3" dirty="0">
              <a:solidFill>
                <a:srgbClr val="898989"/>
              </a:solidFill>
              <a:cs typeface="Arial" panose="020B0604020202020204" pitchFamily="34" charset="0"/>
            </a:endParaRPr>
          </a:p>
          <a:p>
            <a:pPr marL="342900" indent="-342900">
              <a:lnSpc>
                <a:spcPts val="2239"/>
              </a:lnSpc>
              <a:buFont typeface="Arial" panose="020B0604020202020204" pitchFamily="34" charset="0"/>
              <a:buChar char="•"/>
            </a:pPr>
            <a:endParaRPr lang="en-US" sz="1866" spc="3" dirty="0">
              <a:solidFill>
                <a:srgbClr val="898989"/>
              </a:solidFill>
              <a:cs typeface="Arial" panose="020B0604020202020204" pitchFamily="34" charset="0"/>
            </a:endParaRPr>
          </a:p>
          <a:p>
            <a:pPr>
              <a:lnSpc>
                <a:spcPts val="2239"/>
              </a:lnSpc>
            </a:pPr>
            <a:endParaRPr lang="en-US" sz="1866" spc="3" dirty="0">
              <a:solidFill>
                <a:srgbClr val="898989"/>
              </a:solidFill>
              <a:cs typeface="Arial" panose="020B0604020202020204" pitchFamily="34" charset="0"/>
            </a:endParaRPr>
          </a:p>
        </p:txBody>
      </p:sp>
      <p:grpSp>
        <p:nvGrpSpPr>
          <p:cNvPr id="6" name="Group 6"/>
          <p:cNvGrpSpPr/>
          <p:nvPr/>
        </p:nvGrpSpPr>
        <p:grpSpPr>
          <a:xfrm>
            <a:off x="182023" y="585235"/>
            <a:ext cx="1320799" cy="1231106"/>
            <a:chOff x="0" y="0"/>
            <a:chExt cx="1898316" cy="1917700"/>
          </a:xfrm>
        </p:grpSpPr>
        <p:sp>
          <p:nvSpPr>
            <p:cNvPr id="7" name="Freeform 7"/>
            <p:cNvSpPr/>
            <p:nvPr/>
          </p:nvSpPr>
          <p:spPr>
            <a:xfrm>
              <a:off x="0" y="0"/>
              <a:ext cx="1898396" cy="1917700"/>
            </a:xfrm>
            <a:custGeom>
              <a:avLst/>
              <a:gdLst/>
              <a:ahLst/>
              <a:cxnLst/>
              <a:rect l="l" t="t" r="r" b="b"/>
              <a:pathLst>
                <a:path w="1898396" h="1917700">
                  <a:moveTo>
                    <a:pt x="0" y="958850"/>
                  </a:moveTo>
                  <a:cubicBezTo>
                    <a:pt x="0" y="429768"/>
                    <a:pt x="424434" y="0"/>
                    <a:pt x="949198" y="0"/>
                  </a:cubicBezTo>
                  <a:lnTo>
                    <a:pt x="949198" y="50800"/>
                  </a:lnTo>
                  <a:lnTo>
                    <a:pt x="949198" y="0"/>
                  </a:lnTo>
                  <a:cubicBezTo>
                    <a:pt x="1473962" y="0"/>
                    <a:pt x="1898396" y="429768"/>
                    <a:pt x="1898396" y="958850"/>
                  </a:cubicBezTo>
                  <a:cubicBezTo>
                    <a:pt x="1898396" y="1487932"/>
                    <a:pt x="1473835" y="1917700"/>
                    <a:pt x="949198" y="1917700"/>
                  </a:cubicBezTo>
                  <a:lnTo>
                    <a:pt x="949198" y="1866900"/>
                  </a:lnTo>
                  <a:lnTo>
                    <a:pt x="949198" y="1917700"/>
                  </a:lnTo>
                  <a:cubicBezTo>
                    <a:pt x="424434" y="1917700"/>
                    <a:pt x="0" y="1487932"/>
                    <a:pt x="0" y="958850"/>
                  </a:cubicBezTo>
                  <a:lnTo>
                    <a:pt x="50800" y="958850"/>
                  </a:lnTo>
                  <a:lnTo>
                    <a:pt x="93853" y="985774"/>
                  </a:lnTo>
                  <a:cubicBezTo>
                    <a:pt x="81788" y="1004951"/>
                    <a:pt x="58547" y="1013968"/>
                    <a:pt x="36830" y="1007618"/>
                  </a:cubicBezTo>
                  <a:cubicBezTo>
                    <a:pt x="15113" y="1001268"/>
                    <a:pt x="0" y="981456"/>
                    <a:pt x="0" y="958850"/>
                  </a:cubicBezTo>
                  <a:moveTo>
                    <a:pt x="101600" y="958850"/>
                  </a:moveTo>
                  <a:lnTo>
                    <a:pt x="50800" y="958850"/>
                  </a:lnTo>
                  <a:lnTo>
                    <a:pt x="7747" y="931926"/>
                  </a:lnTo>
                  <a:cubicBezTo>
                    <a:pt x="19812" y="912749"/>
                    <a:pt x="43053" y="903732"/>
                    <a:pt x="64770" y="910082"/>
                  </a:cubicBezTo>
                  <a:cubicBezTo>
                    <a:pt x="86487" y="916432"/>
                    <a:pt x="101600" y="936244"/>
                    <a:pt x="101600" y="958850"/>
                  </a:cubicBezTo>
                  <a:cubicBezTo>
                    <a:pt x="101600" y="1432814"/>
                    <a:pt x="481584" y="1816100"/>
                    <a:pt x="949198" y="1816100"/>
                  </a:cubicBezTo>
                  <a:cubicBezTo>
                    <a:pt x="1416812" y="1816100"/>
                    <a:pt x="1796796" y="1432814"/>
                    <a:pt x="1796796" y="958850"/>
                  </a:cubicBezTo>
                  <a:lnTo>
                    <a:pt x="1847596" y="958850"/>
                  </a:lnTo>
                  <a:lnTo>
                    <a:pt x="1796796" y="958850"/>
                  </a:lnTo>
                  <a:cubicBezTo>
                    <a:pt x="1796669" y="484886"/>
                    <a:pt x="1416685" y="101600"/>
                    <a:pt x="949198" y="101600"/>
                  </a:cubicBezTo>
                  <a:lnTo>
                    <a:pt x="949198" y="50800"/>
                  </a:lnTo>
                  <a:lnTo>
                    <a:pt x="949198" y="101600"/>
                  </a:lnTo>
                  <a:cubicBezTo>
                    <a:pt x="481584" y="101600"/>
                    <a:pt x="101600" y="484886"/>
                    <a:pt x="101600" y="958850"/>
                  </a:cubicBezTo>
                  <a:close/>
                </a:path>
              </a:pathLst>
            </a:custGeom>
            <a:solidFill>
              <a:srgbClr val="FFFFFF"/>
            </a:solidFill>
          </p:spPr>
          <p:txBody>
            <a:bodyPr/>
            <a:lstStyle/>
            <a:p>
              <a:endParaRPr lang="en-IE" sz="1200" dirty="0"/>
            </a:p>
          </p:txBody>
        </p:sp>
      </p:grpSp>
      <p:sp>
        <p:nvSpPr>
          <p:cNvPr id="8" name="Freeform 8"/>
          <p:cNvSpPr/>
          <p:nvPr/>
        </p:nvSpPr>
        <p:spPr>
          <a:xfrm>
            <a:off x="9895284" y="-17272"/>
            <a:ext cx="2448000" cy="1176000"/>
          </a:xfrm>
          <a:custGeom>
            <a:avLst/>
            <a:gdLst/>
            <a:ahLst/>
            <a:cxnLst/>
            <a:rect l="l" t="t" r="r" b="b"/>
            <a:pathLst>
              <a:path w="9077696" h="9077696">
                <a:moveTo>
                  <a:pt x="0" y="0"/>
                </a:moveTo>
                <a:lnTo>
                  <a:pt x="9077696" y="0"/>
                </a:lnTo>
                <a:lnTo>
                  <a:pt x="9077696" y="9077696"/>
                </a:lnTo>
                <a:lnTo>
                  <a:pt x="0" y="9077696"/>
                </a:lnTo>
                <a:lnTo>
                  <a:pt x="0" y="0"/>
                </a:lnTo>
                <a:close/>
              </a:path>
            </a:pathLst>
          </a:custGeom>
          <a:blipFill>
            <a:blip r:embed="rId2"/>
            <a:stretch>
              <a:fillRect l="-71950" t="-197026" r="-75254" b="-205026"/>
            </a:stretch>
          </a:blipFill>
        </p:spPr>
        <p:txBody>
          <a:bodyPr/>
          <a:lstStyle/>
          <a:p>
            <a:endParaRPr lang="en-IE" sz="1200"/>
          </a:p>
        </p:txBody>
      </p:sp>
      <p:grpSp>
        <p:nvGrpSpPr>
          <p:cNvPr id="11" name="Group 7">
            <a:extLst>
              <a:ext uri="{FF2B5EF4-FFF2-40B4-BE49-F238E27FC236}">
                <a16:creationId xmlns:a16="http://schemas.microsoft.com/office/drawing/2014/main" id="{AD42C4BC-3CDF-BA19-201D-09EBCB672F25}"/>
              </a:ext>
            </a:extLst>
          </p:cNvPr>
          <p:cNvGrpSpPr/>
          <p:nvPr/>
        </p:nvGrpSpPr>
        <p:grpSpPr>
          <a:xfrm>
            <a:off x="436935" y="6713583"/>
            <a:ext cx="4538610" cy="8046"/>
            <a:chOff x="0" y="0"/>
            <a:chExt cx="9077220" cy="16092"/>
          </a:xfrm>
        </p:grpSpPr>
        <p:sp>
          <p:nvSpPr>
            <p:cNvPr id="12" name="Freeform 8">
              <a:extLst>
                <a:ext uri="{FF2B5EF4-FFF2-40B4-BE49-F238E27FC236}">
                  <a16:creationId xmlns:a16="http://schemas.microsoft.com/office/drawing/2014/main" id="{9207ACF3-9E05-D840-DA4A-2EBB5CE150E1}"/>
                </a:ext>
              </a:extLst>
            </p:cNvPr>
            <p:cNvSpPr/>
            <p:nvPr/>
          </p:nvSpPr>
          <p:spPr>
            <a:xfrm>
              <a:off x="0" y="0"/>
              <a:ext cx="9077198" cy="16129"/>
            </a:xfrm>
            <a:custGeom>
              <a:avLst/>
              <a:gdLst/>
              <a:ahLst/>
              <a:cxnLst/>
              <a:rect l="l" t="t" r="r" b="b"/>
              <a:pathLst>
                <a:path w="9077198" h="16129">
                  <a:moveTo>
                    <a:pt x="0" y="0"/>
                  </a:moveTo>
                  <a:lnTo>
                    <a:pt x="9077198" y="0"/>
                  </a:lnTo>
                  <a:lnTo>
                    <a:pt x="9077198" y="16129"/>
                  </a:lnTo>
                  <a:lnTo>
                    <a:pt x="0" y="16129"/>
                  </a:lnTo>
                  <a:close/>
                </a:path>
              </a:pathLst>
            </a:custGeom>
            <a:solidFill>
              <a:srgbClr val="1DAEE5"/>
            </a:solidFill>
          </p:spPr>
          <p:txBody>
            <a:bodyPr/>
            <a:lstStyle/>
            <a:p>
              <a:endParaRPr lang="en-IE" sz="1200"/>
            </a:p>
          </p:txBody>
        </p:sp>
      </p:grpSp>
      <p:sp>
        <p:nvSpPr>
          <p:cNvPr id="10" name="TextBox 9">
            <a:extLst>
              <a:ext uri="{FF2B5EF4-FFF2-40B4-BE49-F238E27FC236}">
                <a16:creationId xmlns:a16="http://schemas.microsoft.com/office/drawing/2014/main" id="{6AF56D49-9685-2A9D-75DB-A2D7D653BD05}"/>
              </a:ext>
            </a:extLst>
          </p:cNvPr>
          <p:cNvSpPr txBox="1"/>
          <p:nvPr/>
        </p:nvSpPr>
        <p:spPr>
          <a:xfrm>
            <a:off x="7584491" y="2409538"/>
            <a:ext cx="4320965" cy="1477328"/>
          </a:xfrm>
          <a:prstGeom prst="rect">
            <a:avLst/>
          </a:prstGeom>
          <a:noFill/>
        </p:spPr>
        <p:txBody>
          <a:bodyPr wrap="square" rtlCol="0">
            <a:spAutoFit/>
          </a:bodyPr>
          <a:lstStyle/>
          <a:p>
            <a:r>
              <a:rPr lang="en-GB" i="1" dirty="0">
                <a:solidFill>
                  <a:schemeClr val="bg1">
                    <a:lumMod val="50000"/>
                  </a:schemeClr>
                </a:solidFill>
              </a:rPr>
              <a:t>“Heads Up has given me a language to help describe how I feel. That has been </a:t>
            </a:r>
            <a:r>
              <a:rPr lang="en-GB" i="1" dirty="0" err="1">
                <a:solidFill>
                  <a:schemeClr val="bg1">
                    <a:lumMod val="50000"/>
                  </a:schemeClr>
                </a:solidFill>
              </a:rPr>
              <a:t>great.I</a:t>
            </a:r>
            <a:r>
              <a:rPr lang="en-GB" i="1" dirty="0">
                <a:solidFill>
                  <a:schemeClr val="bg1">
                    <a:lumMod val="50000"/>
                  </a:schemeClr>
                </a:solidFill>
              </a:rPr>
              <a:t> didn’t have that before and didn’t really know what was going on, and what to </a:t>
            </a:r>
            <a:r>
              <a:rPr lang="en-GB" i="1" dirty="0" err="1">
                <a:solidFill>
                  <a:schemeClr val="bg1">
                    <a:lumMod val="50000"/>
                  </a:schemeClr>
                </a:solidFill>
              </a:rPr>
              <a:t>do.I</a:t>
            </a:r>
            <a:r>
              <a:rPr lang="en-GB" i="1" dirty="0">
                <a:solidFill>
                  <a:schemeClr val="bg1">
                    <a:lumMod val="50000"/>
                  </a:schemeClr>
                </a:solidFill>
              </a:rPr>
              <a:t> feel much more in control.”</a:t>
            </a:r>
            <a:endParaRPr lang="en-IE" i="1" dirty="0">
              <a:solidFill>
                <a:schemeClr val="bg1">
                  <a:lumMod val="50000"/>
                </a:schemeClr>
              </a:solidFill>
            </a:endParaRPr>
          </a:p>
        </p:txBody>
      </p:sp>
    </p:spTree>
    <p:extLst>
      <p:ext uri="{BB962C8B-B14F-4D97-AF65-F5344CB8AC3E}">
        <p14:creationId xmlns:p14="http://schemas.microsoft.com/office/powerpoint/2010/main" val="2398713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1113" y="0"/>
            <a:ext cx="5059680" cy="1231106"/>
          </a:xfrm>
          <a:prstGeom prst="rect">
            <a:avLst/>
          </a:prstGeom>
          <a:solidFill>
            <a:srgbClr val="1DAEE4"/>
          </a:solidFill>
        </p:spPr>
        <p:txBody>
          <a:bodyPr wrap="square" lIns="0" tIns="0" rIns="0" bIns="0" rtlCol="0" anchor="t">
            <a:spAutoFit/>
          </a:bodyPr>
          <a:lstStyle/>
          <a:p>
            <a:pPr algn="r">
              <a:lnSpc>
                <a:spcPts val="3200"/>
              </a:lnSpc>
            </a:pPr>
            <a:endParaRPr lang="en-US" sz="3200" spc="25" dirty="0">
              <a:solidFill>
                <a:srgbClr val="FFFFFF"/>
              </a:solidFill>
              <a:latin typeface="Foco" panose="020B0604020202020204" charset="0"/>
            </a:endParaRPr>
          </a:p>
          <a:p>
            <a:pPr algn="ctr">
              <a:lnSpc>
                <a:spcPts val="3200"/>
              </a:lnSpc>
            </a:pPr>
            <a:r>
              <a:rPr lang="en-US" sz="3200" spc="25" dirty="0">
                <a:solidFill>
                  <a:srgbClr val="FFFFFF"/>
                </a:solidFill>
                <a:latin typeface="Foco" panose="020B0604020202020204" charset="0"/>
              </a:rPr>
              <a:t>Connect 4</a:t>
            </a:r>
          </a:p>
          <a:p>
            <a:pPr algn="just">
              <a:lnSpc>
                <a:spcPts val="3200"/>
              </a:lnSpc>
            </a:pPr>
            <a:endParaRPr lang="en-US" sz="2667" spc="25" dirty="0">
              <a:solidFill>
                <a:srgbClr val="FFFFFF"/>
              </a:solidFill>
              <a:latin typeface="TT Rounds Condensed Bold"/>
            </a:endParaRPr>
          </a:p>
        </p:txBody>
      </p:sp>
      <p:sp>
        <p:nvSpPr>
          <p:cNvPr id="3" name="TextBox 3"/>
          <p:cNvSpPr txBox="1"/>
          <p:nvPr/>
        </p:nvSpPr>
        <p:spPr>
          <a:xfrm>
            <a:off x="521113" y="1276557"/>
            <a:ext cx="5059680" cy="4796185"/>
          </a:xfrm>
          <a:prstGeom prst="rect">
            <a:avLst/>
          </a:prstGeom>
        </p:spPr>
        <p:txBody>
          <a:bodyPr lIns="0" tIns="0" rIns="0" bIns="0" rtlCol="0" anchor="t">
            <a:spAutoFit/>
          </a:bodyPr>
          <a:lstStyle/>
          <a:p>
            <a:pPr marL="342900"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Pilot Project responding to needs community identified.</a:t>
            </a:r>
          </a:p>
          <a:p>
            <a:pPr marL="342900" indent="-342900">
              <a:lnSpc>
                <a:spcPts val="2239"/>
              </a:lnSpc>
              <a:buFont typeface="Arial" panose="020B0604020202020204" pitchFamily="34" charset="0"/>
              <a:buChar char="•"/>
            </a:pPr>
            <a:endParaRPr lang="en-US" sz="1866" spc="3" dirty="0">
              <a:solidFill>
                <a:srgbClr val="898989"/>
              </a:solidFill>
              <a:cs typeface="Arial" panose="020B0604020202020204" pitchFamily="34" charset="0"/>
            </a:endParaRPr>
          </a:p>
          <a:p>
            <a:pPr marL="342900"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Detached street work model in West Tallaght</a:t>
            </a:r>
          </a:p>
          <a:p>
            <a:pPr marL="342900" indent="-342900">
              <a:lnSpc>
                <a:spcPts val="2239"/>
              </a:lnSpc>
              <a:buFont typeface="Arial" panose="020B0604020202020204" pitchFamily="34" charset="0"/>
              <a:buChar char="•"/>
            </a:pPr>
            <a:endParaRPr lang="en-US" sz="1866" spc="3" dirty="0">
              <a:solidFill>
                <a:srgbClr val="898989"/>
              </a:solidFill>
              <a:cs typeface="Arial" panose="020B0604020202020204" pitchFamily="34" charset="0"/>
            </a:endParaRPr>
          </a:p>
          <a:p>
            <a:pPr marL="342900"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Working with young people not engaged with services and engaged in risky </a:t>
            </a:r>
            <a:r>
              <a:rPr lang="en-US" sz="1866" spc="3" dirty="0" err="1">
                <a:solidFill>
                  <a:srgbClr val="898989"/>
                </a:solidFill>
                <a:cs typeface="Arial" panose="020B0604020202020204" pitchFamily="34" charset="0"/>
              </a:rPr>
              <a:t>behaviour</a:t>
            </a:r>
            <a:endParaRPr lang="en-US" sz="1866" spc="3" dirty="0">
              <a:solidFill>
                <a:srgbClr val="898989"/>
              </a:solidFill>
              <a:cs typeface="Arial" panose="020B0604020202020204" pitchFamily="34" charset="0"/>
            </a:endParaRPr>
          </a:p>
          <a:p>
            <a:pPr marL="800100" lvl="1"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Friday night football (100+ children)</a:t>
            </a:r>
          </a:p>
          <a:p>
            <a:pPr marL="800100" lvl="1"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Gym </a:t>
            </a:r>
            <a:r>
              <a:rPr lang="en-US" sz="1866" spc="3" dirty="0" err="1">
                <a:solidFill>
                  <a:srgbClr val="898989"/>
                </a:solidFill>
                <a:cs typeface="Arial" panose="020B0604020202020204" pitchFamily="34" charset="0"/>
              </a:rPr>
              <a:t>Programmes</a:t>
            </a:r>
            <a:endParaRPr lang="en-US" sz="1866" spc="3" dirty="0">
              <a:solidFill>
                <a:srgbClr val="898989"/>
              </a:solidFill>
              <a:cs typeface="Arial" panose="020B0604020202020204" pitchFamily="34" charset="0"/>
            </a:endParaRPr>
          </a:p>
          <a:p>
            <a:pPr marL="800100" lvl="1"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Community Events</a:t>
            </a:r>
          </a:p>
          <a:p>
            <a:pPr marL="800100" lvl="1" indent="-342900">
              <a:lnSpc>
                <a:spcPts val="2239"/>
              </a:lnSpc>
              <a:buFont typeface="Arial" panose="020B0604020202020204" pitchFamily="34" charset="0"/>
              <a:buChar char="•"/>
            </a:pPr>
            <a:endParaRPr lang="en-US" sz="1866" spc="3" dirty="0">
              <a:solidFill>
                <a:srgbClr val="898989"/>
              </a:solidFill>
              <a:cs typeface="Arial" panose="020B0604020202020204" pitchFamily="34" charset="0"/>
            </a:endParaRPr>
          </a:p>
          <a:p>
            <a:pPr marL="342900"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Trust and Relationships</a:t>
            </a:r>
          </a:p>
          <a:p>
            <a:pPr marL="342900" indent="-342900">
              <a:lnSpc>
                <a:spcPts val="2239"/>
              </a:lnSpc>
              <a:buFont typeface="Arial" panose="020B0604020202020204" pitchFamily="34" charset="0"/>
              <a:buChar char="•"/>
            </a:pPr>
            <a:endParaRPr lang="en-US" sz="1866" spc="3" dirty="0">
              <a:solidFill>
                <a:srgbClr val="898989"/>
              </a:solidFill>
              <a:cs typeface="Arial" panose="020B0604020202020204" pitchFamily="34" charset="0"/>
            </a:endParaRPr>
          </a:p>
          <a:p>
            <a:pPr marL="342900"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Reducing Anti-Social </a:t>
            </a:r>
            <a:r>
              <a:rPr lang="en-US" sz="1866" spc="3" dirty="0" err="1">
                <a:solidFill>
                  <a:srgbClr val="898989"/>
                </a:solidFill>
                <a:cs typeface="Arial" panose="020B0604020202020204" pitchFamily="34" charset="0"/>
              </a:rPr>
              <a:t>Behaviour</a:t>
            </a:r>
            <a:endParaRPr lang="en-US" sz="1866" spc="3" dirty="0">
              <a:solidFill>
                <a:srgbClr val="898989"/>
              </a:solidFill>
              <a:cs typeface="Arial" panose="020B0604020202020204" pitchFamily="34" charset="0"/>
            </a:endParaRPr>
          </a:p>
          <a:p>
            <a:pPr marL="342900" indent="-342900">
              <a:lnSpc>
                <a:spcPts val="2239"/>
              </a:lnSpc>
              <a:buFont typeface="Arial" panose="020B0604020202020204" pitchFamily="34" charset="0"/>
              <a:buChar char="•"/>
            </a:pPr>
            <a:endParaRPr lang="en-US" sz="1866" spc="3" dirty="0">
              <a:solidFill>
                <a:srgbClr val="898989"/>
              </a:solidFill>
              <a:cs typeface="Arial" panose="020B0604020202020204" pitchFamily="34" charset="0"/>
            </a:endParaRPr>
          </a:p>
          <a:p>
            <a:pPr marL="342900" indent="-342900">
              <a:lnSpc>
                <a:spcPts val="2239"/>
              </a:lnSpc>
              <a:buFont typeface="Arial" panose="020B0604020202020204" pitchFamily="34" charset="0"/>
              <a:buChar char="•"/>
            </a:pPr>
            <a:r>
              <a:rPr lang="en-US" sz="1866" spc="3" dirty="0">
                <a:solidFill>
                  <a:srgbClr val="898989"/>
                </a:solidFill>
                <a:cs typeface="Arial" panose="020B0604020202020204" pitchFamily="34" charset="0"/>
              </a:rPr>
              <a:t>Improving Mental and Physical Health</a:t>
            </a:r>
          </a:p>
          <a:p>
            <a:pPr>
              <a:lnSpc>
                <a:spcPts val="2239"/>
              </a:lnSpc>
            </a:pPr>
            <a:endParaRPr lang="en-US" sz="1866" spc="3" dirty="0">
              <a:solidFill>
                <a:srgbClr val="898989"/>
              </a:solidFill>
              <a:cs typeface="Arial" panose="020B0604020202020204" pitchFamily="34" charset="0"/>
            </a:endParaRPr>
          </a:p>
        </p:txBody>
      </p:sp>
      <p:sp>
        <p:nvSpPr>
          <p:cNvPr id="4" name="Freeform 4"/>
          <p:cNvSpPr/>
          <p:nvPr/>
        </p:nvSpPr>
        <p:spPr>
          <a:xfrm>
            <a:off x="5664972" y="-17272"/>
            <a:ext cx="9752214" cy="6936399"/>
          </a:xfrm>
          <a:custGeom>
            <a:avLst/>
            <a:gdLst/>
            <a:ahLst/>
            <a:cxnLst/>
            <a:rect l="l" t="t" r="r" b="b"/>
            <a:pathLst>
              <a:path w="14362777" h="10287000">
                <a:moveTo>
                  <a:pt x="0" y="0"/>
                </a:moveTo>
                <a:lnTo>
                  <a:pt x="14362777" y="0"/>
                </a:lnTo>
                <a:lnTo>
                  <a:pt x="14362777" y="10287000"/>
                </a:lnTo>
                <a:lnTo>
                  <a:pt x="0" y="10287000"/>
                </a:lnTo>
                <a:lnTo>
                  <a:pt x="0" y="0"/>
                </a:lnTo>
                <a:close/>
              </a:path>
            </a:pathLst>
          </a:custGeom>
          <a:blipFill>
            <a:blip r:embed="rId2"/>
            <a:stretch>
              <a:fillRect l="-30113" r="30109"/>
            </a:stretch>
          </a:blipFill>
        </p:spPr>
        <p:txBody>
          <a:bodyPr/>
          <a:lstStyle/>
          <a:p>
            <a:endParaRPr lang="en-IE" sz="1200"/>
          </a:p>
        </p:txBody>
      </p:sp>
      <p:sp>
        <p:nvSpPr>
          <p:cNvPr id="8" name="Freeform 8"/>
          <p:cNvSpPr/>
          <p:nvPr/>
        </p:nvSpPr>
        <p:spPr>
          <a:xfrm>
            <a:off x="9895284" y="-17272"/>
            <a:ext cx="2448000" cy="1176000"/>
          </a:xfrm>
          <a:custGeom>
            <a:avLst/>
            <a:gdLst/>
            <a:ahLst/>
            <a:cxnLst/>
            <a:rect l="l" t="t" r="r" b="b"/>
            <a:pathLst>
              <a:path w="9077696" h="9077696">
                <a:moveTo>
                  <a:pt x="0" y="0"/>
                </a:moveTo>
                <a:lnTo>
                  <a:pt x="9077696" y="0"/>
                </a:lnTo>
                <a:lnTo>
                  <a:pt x="9077696" y="9077696"/>
                </a:lnTo>
                <a:lnTo>
                  <a:pt x="0" y="9077696"/>
                </a:lnTo>
                <a:lnTo>
                  <a:pt x="0" y="0"/>
                </a:lnTo>
                <a:close/>
              </a:path>
            </a:pathLst>
          </a:custGeom>
          <a:blipFill>
            <a:blip r:embed="rId3"/>
            <a:stretch>
              <a:fillRect l="-71950" t="-197026" r="-75254" b="-205026"/>
            </a:stretch>
          </a:blipFill>
        </p:spPr>
        <p:txBody>
          <a:bodyPr/>
          <a:lstStyle/>
          <a:p>
            <a:endParaRPr lang="en-IE" sz="1200"/>
          </a:p>
        </p:txBody>
      </p:sp>
    </p:spTree>
    <p:extLst>
      <p:ext uri="{BB962C8B-B14F-4D97-AF65-F5344CB8AC3E}">
        <p14:creationId xmlns:p14="http://schemas.microsoft.com/office/powerpoint/2010/main" val="454117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A3629-1DD9-A595-F22E-8A929C4801A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997DA9E-66F6-B7A5-3DA5-987D9A8F847D}"/>
              </a:ext>
            </a:extLst>
          </p:cNvPr>
          <p:cNvSpPr txBox="1"/>
          <p:nvPr/>
        </p:nvSpPr>
        <p:spPr>
          <a:xfrm>
            <a:off x="2440060" y="414069"/>
            <a:ext cx="5276700" cy="1231106"/>
          </a:xfrm>
          <a:prstGeom prst="rect">
            <a:avLst/>
          </a:prstGeom>
          <a:solidFill>
            <a:srgbClr val="1DAEE4"/>
          </a:solidFill>
        </p:spPr>
        <p:txBody>
          <a:bodyPr wrap="square" lIns="0" tIns="0" rIns="0" bIns="0" rtlCol="0" anchor="t">
            <a:spAutoFit/>
          </a:bodyPr>
          <a:lstStyle/>
          <a:p>
            <a:pPr algn="r">
              <a:lnSpc>
                <a:spcPts val="3200"/>
              </a:lnSpc>
            </a:pPr>
            <a:endParaRPr lang="en-US" sz="3200" spc="25" dirty="0">
              <a:solidFill>
                <a:srgbClr val="FFFFFF"/>
              </a:solidFill>
              <a:latin typeface="Foco" panose="020B0604020202020204" charset="0"/>
            </a:endParaRPr>
          </a:p>
          <a:p>
            <a:pPr algn="ctr">
              <a:lnSpc>
                <a:spcPts val="3200"/>
              </a:lnSpc>
            </a:pPr>
            <a:r>
              <a:rPr lang="en-US" sz="3200" spc="25" dirty="0">
                <a:solidFill>
                  <a:srgbClr val="FFFFFF"/>
                </a:solidFill>
                <a:latin typeface="Foco" panose="020B0604020202020204" charset="0"/>
              </a:rPr>
              <a:t>Connect 4</a:t>
            </a:r>
          </a:p>
          <a:p>
            <a:pPr algn="just">
              <a:lnSpc>
                <a:spcPts val="3200"/>
              </a:lnSpc>
            </a:pPr>
            <a:endParaRPr lang="en-US" sz="2667" spc="25" dirty="0">
              <a:solidFill>
                <a:srgbClr val="FFFFFF"/>
              </a:solidFill>
              <a:latin typeface="TT Rounds Condensed Bold"/>
            </a:endParaRPr>
          </a:p>
        </p:txBody>
      </p:sp>
      <p:sp>
        <p:nvSpPr>
          <p:cNvPr id="3" name="TextBox 3">
            <a:extLst>
              <a:ext uri="{FF2B5EF4-FFF2-40B4-BE49-F238E27FC236}">
                <a16:creationId xmlns:a16="http://schemas.microsoft.com/office/drawing/2014/main" id="{0FCE5712-675C-C031-7D35-5AFCE4318AD1}"/>
              </a:ext>
            </a:extLst>
          </p:cNvPr>
          <p:cNvSpPr txBox="1"/>
          <p:nvPr/>
        </p:nvSpPr>
        <p:spPr>
          <a:xfrm>
            <a:off x="521114" y="2061561"/>
            <a:ext cx="9114592" cy="1692771"/>
          </a:xfrm>
          <a:prstGeom prst="rect">
            <a:avLst/>
          </a:prstGeom>
        </p:spPr>
        <p:txBody>
          <a:bodyPr wrap="square" lIns="0" tIns="0" rIns="0" bIns="0" rtlCol="0" anchor="t">
            <a:spAutoFit/>
          </a:bodyPr>
          <a:lstStyle/>
          <a:p>
            <a:pPr>
              <a:lnSpc>
                <a:spcPts val="2239"/>
              </a:lnSpc>
            </a:pPr>
            <a:r>
              <a:rPr lang="en-GB" sz="1866" i="1" spc="3" dirty="0">
                <a:solidFill>
                  <a:srgbClr val="898989"/>
                </a:solidFill>
                <a:cs typeface="Arial" panose="020B0604020202020204" pitchFamily="34" charset="0"/>
              </a:rPr>
              <a:t>“Two years ago, I took up running. I wasn’t in a good place. I was using cocaine. Coming up two years now, I haven’t done it. My mental health had dipped big time. Then I started running, I joined the club, now I do a lot of running on my own as well. The lads get the tickets for the events, so we don’t have to pay to enter them, that’s amazing (Young People Focus Group).</a:t>
            </a:r>
          </a:p>
          <a:p>
            <a:pPr>
              <a:lnSpc>
                <a:spcPts val="2239"/>
              </a:lnSpc>
            </a:pPr>
            <a:endParaRPr lang="en-US" sz="1866" i="1" spc="3" dirty="0">
              <a:solidFill>
                <a:srgbClr val="898989"/>
              </a:solidFill>
              <a:cs typeface="Arial" panose="020B0604020202020204" pitchFamily="34" charset="0"/>
            </a:endParaRPr>
          </a:p>
        </p:txBody>
      </p:sp>
      <p:sp>
        <p:nvSpPr>
          <p:cNvPr id="8" name="Freeform 8">
            <a:extLst>
              <a:ext uri="{FF2B5EF4-FFF2-40B4-BE49-F238E27FC236}">
                <a16:creationId xmlns:a16="http://schemas.microsoft.com/office/drawing/2014/main" id="{8E6E351B-4D33-F714-267C-1BAB17B7DA11}"/>
              </a:ext>
            </a:extLst>
          </p:cNvPr>
          <p:cNvSpPr/>
          <p:nvPr/>
        </p:nvSpPr>
        <p:spPr>
          <a:xfrm>
            <a:off x="9895284" y="-17272"/>
            <a:ext cx="2448000" cy="1176000"/>
          </a:xfrm>
          <a:custGeom>
            <a:avLst/>
            <a:gdLst/>
            <a:ahLst/>
            <a:cxnLst/>
            <a:rect l="l" t="t" r="r" b="b"/>
            <a:pathLst>
              <a:path w="9077696" h="9077696">
                <a:moveTo>
                  <a:pt x="0" y="0"/>
                </a:moveTo>
                <a:lnTo>
                  <a:pt x="9077696" y="0"/>
                </a:lnTo>
                <a:lnTo>
                  <a:pt x="9077696" y="9077696"/>
                </a:lnTo>
                <a:lnTo>
                  <a:pt x="0" y="9077696"/>
                </a:lnTo>
                <a:lnTo>
                  <a:pt x="0" y="0"/>
                </a:lnTo>
                <a:close/>
              </a:path>
            </a:pathLst>
          </a:custGeom>
          <a:blipFill>
            <a:blip r:embed="rId2"/>
            <a:stretch>
              <a:fillRect l="-71950" t="-197026" r="-75254" b="-205026"/>
            </a:stretch>
          </a:blipFill>
        </p:spPr>
        <p:txBody>
          <a:bodyPr/>
          <a:lstStyle/>
          <a:p>
            <a:endParaRPr lang="en-IE" sz="1200"/>
          </a:p>
        </p:txBody>
      </p:sp>
      <p:sp>
        <p:nvSpPr>
          <p:cNvPr id="7" name="TextBox 6">
            <a:extLst>
              <a:ext uri="{FF2B5EF4-FFF2-40B4-BE49-F238E27FC236}">
                <a16:creationId xmlns:a16="http://schemas.microsoft.com/office/drawing/2014/main" id="{A8B97FC7-6E90-C4E3-A996-716753079D7F}"/>
              </a:ext>
            </a:extLst>
          </p:cNvPr>
          <p:cNvSpPr txBox="1"/>
          <p:nvPr/>
        </p:nvSpPr>
        <p:spPr>
          <a:xfrm>
            <a:off x="370937" y="4170718"/>
            <a:ext cx="10230928" cy="2031325"/>
          </a:xfrm>
          <a:prstGeom prst="rect">
            <a:avLst/>
          </a:prstGeom>
          <a:noFill/>
        </p:spPr>
        <p:txBody>
          <a:bodyPr wrap="square" rtlCol="0">
            <a:spAutoFit/>
          </a:bodyPr>
          <a:lstStyle/>
          <a:p>
            <a:r>
              <a:rPr lang="en-GB" i="1" dirty="0">
                <a:solidFill>
                  <a:schemeClr val="bg1">
                    <a:lumMod val="50000"/>
                  </a:schemeClr>
                </a:solidFill>
              </a:rPr>
              <a:t>“At times there was one group who was sceptical of us. They used to stand in this rat-infested garden, honest to God, with broken windows, smoking weed and doing whatever they were doing. And we used to stop for two seconds, ask how are you lads? But every time we walked by, we dropped a little envelope of information. Not literally, but we’d let something in. And we just kept dropping envelopes. And eventually one of them goes, are you bringing people to the gym...A couple of months later, these fellas are coming out of the sauna, in the shower with a protein bottle. Well, that’s the beauty of consistency. That’s meeting people where they’re at”</a:t>
            </a:r>
          </a:p>
        </p:txBody>
      </p:sp>
    </p:spTree>
    <p:extLst>
      <p:ext uri="{BB962C8B-B14F-4D97-AF65-F5344CB8AC3E}">
        <p14:creationId xmlns:p14="http://schemas.microsoft.com/office/powerpoint/2010/main" val="1743941384"/>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CBCCD0C309D446ACA92E3FD48BD83C" ma:contentTypeVersion="12" ma:contentTypeDescription="Create a new document." ma:contentTypeScope="" ma:versionID="1e4dfeefef9d0e28067ee0c575ac3fc4">
  <xsd:schema xmlns:xsd="http://www.w3.org/2001/XMLSchema" xmlns:xs="http://www.w3.org/2001/XMLSchema" xmlns:p="http://schemas.microsoft.com/office/2006/metadata/properties" xmlns:ns2="9df218d5-205e-48aa-9115-11e3e4fd62f0" xmlns:ns3="2ac25232-6e0e-419f-bb44-62270616b72c" targetNamespace="http://schemas.microsoft.com/office/2006/metadata/properties" ma:root="true" ma:fieldsID="7f544bf03c24604700e54819546b3314" ns2:_="" ns3:_="">
    <xsd:import namespace="9df218d5-205e-48aa-9115-11e3e4fd62f0"/>
    <xsd:import namespace="2ac25232-6e0e-419f-bb44-62270616b72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f218d5-205e-48aa-9115-11e3e4fd62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58221e2-d8d9-44c5-af2e-896d694fc0a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ac25232-6e0e-419f-bb44-62270616b72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ef6b0fd-d21e-4d86-a303-d39622a90c0b}" ma:internalName="TaxCatchAll" ma:showField="CatchAllData" ma:web="2ac25232-6e0e-419f-bb44-62270616b7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df218d5-205e-48aa-9115-11e3e4fd62f0">
      <Terms xmlns="http://schemas.microsoft.com/office/infopath/2007/PartnerControls"/>
    </lcf76f155ced4ddcb4097134ff3c332f>
    <TaxCatchAll xmlns="2ac25232-6e0e-419f-bb44-62270616b72c" xsi:nil="true"/>
  </documentManagement>
</p:properties>
</file>

<file path=customXml/itemProps1.xml><?xml version="1.0" encoding="utf-8"?>
<ds:datastoreItem xmlns:ds="http://schemas.openxmlformats.org/officeDocument/2006/customXml" ds:itemID="{A96E5D6C-44DF-4EBD-920F-850E5D8EBA63}">
  <ds:schemaRefs>
    <ds:schemaRef ds:uri="http://schemas.microsoft.com/sharepoint/v3/contenttype/forms"/>
  </ds:schemaRefs>
</ds:datastoreItem>
</file>

<file path=customXml/itemProps2.xml><?xml version="1.0" encoding="utf-8"?>
<ds:datastoreItem xmlns:ds="http://schemas.openxmlformats.org/officeDocument/2006/customXml" ds:itemID="{3D696FE3-5C86-4BAA-B321-E240B0E094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f218d5-205e-48aa-9115-11e3e4fd62f0"/>
    <ds:schemaRef ds:uri="2ac25232-6e0e-419f-bb44-62270616b7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2023C85-3F30-4E4F-8C19-0F90AFE32AAE}">
  <ds:schemaRefs>
    <ds:schemaRef ds:uri="http://schemas.microsoft.com/office/2006/metadata/properties"/>
    <ds:schemaRef ds:uri="http://schemas.microsoft.com/office/infopath/2007/PartnerControls"/>
    <ds:schemaRef ds:uri="9df218d5-205e-48aa-9115-11e3e4fd62f0"/>
    <ds:schemaRef ds:uri="2ac25232-6e0e-419f-bb44-62270616b72c"/>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3740</TotalTime>
  <Words>853</Words>
  <Application>Microsoft Office PowerPoint</Application>
  <PresentationFormat>Widescreen</PresentationFormat>
  <Paragraphs>131</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Aptos</vt:lpstr>
      <vt:lpstr>Arial</vt:lpstr>
      <vt:lpstr>Arial Nova</vt:lpstr>
      <vt:lpstr>Calibri</vt:lpstr>
      <vt:lpstr>Calibri Light</vt:lpstr>
      <vt:lpstr>Foco</vt:lpstr>
      <vt:lpstr>TT Rounds Condensed Bold</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Lawlor</dc:creator>
  <cp:lastModifiedBy>Simon Monds</cp:lastModifiedBy>
  <cp:revision>11</cp:revision>
  <dcterms:created xsi:type="dcterms:W3CDTF">2023-11-30T15:10:21Z</dcterms:created>
  <dcterms:modified xsi:type="dcterms:W3CDTF">2026-02-11T14:06:22Z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0x01010079CBCCD0C309D446ACA92E3FD48BD83C</vt:lpwstr>
  </property>
  <property fmtid="{D5CDD505-2E9C-101B-9397-08002B2CF9AE}" pid="3" name="MediaServiceImageTags">
    <vt:lpwstr/>
  </property>
</Properties>
</file>