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4" r:id="rId2"/>
    <p:sldId id="321" r:id="rId3"/>
    <p:sldId id="258" r:id="rId4"/>
    <p:sldId id="259" r:id="rId5"/>
    <p:sldId id="260" r:id="rId6"/>
    <p:sldId id="305" r:id="rId7"/>
    <p:sldId id="322" r:id="rId8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A92"/>
    <a:srgbClr val="E8E8EE"/>
    <a:srgbClr val="CECEDC"/>
    <a:srgbClr val="FFFFFF"/>
    <a:srgbClr val="271B5B"/>
    <a:srgbClr val="52534D"/>
    <a:srgbClr val="C7E634"/>
    <a:srgbClr val="8AD6F7"/>
    <a:srgbClr val="52534C"/>
    <a:srgbClr val="53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1646" autoAdjust="0"/>
  </p:normalViewPr>
  <p:slideViewPr>
    <p:cSldViewPr>
      <p:cViewPr varScale="1">
        <p:scale>
          <a:sx n="87" d="100"/>
          <a:sy n="87" d="100"/>
        </p:scale>
        <p:origin x="1206" y="-30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m Ward" userId="c2cae2ce-92c9-4523-aced-2ef8272c1608" providerId="ADAL" clId="{F774EEC2-C0C2-4062-BCC1-BADFB7113C9C}"/>
    <pc:docChg chg="undo custSel modSld">
      <pc:chgData name="Colm Ward" userId="c2cae2ce-92c9-4523-aced-2ef8272c1608" providerId="ADAL" clId="{F774EEC2-C0C2-4062-BCC1-BADFB7113C9C}" dt="2026-02-06T09:51:42.980" v="15" actId="20577"/>
      <pc:docMkLst>
        <pc:docMk/>
      </pc:docMkLst>
      <pc:sldChg chg="modSp mod">
        <pc:chgData name="Colm Ward" userId="c2cae2ce-92c9-4523-aced-2ef8272c1608" providerId="ADAL" clId="{F774EEC2-C0C2-4062-BCC1-BADFB7113C9C}" dt="2026-02-06T09:51:42.980" v="15" actId="20577"/>
        <pc:sldMkLst>
          <pc:docMk/>
          <pc:sldMk cId="0" sldId="259"/>
        </pc:sldMkLst>
        <pc:graphicFrameChg chg="modGraphic">
          <ac:chgData name="Colm Ward" userId="c2cae2ce-92c9-4523-aced-2ef8272c1608" providerId="ADAL" clId="{F774EEC2-C0C2-4062-BCC1-BADFB7113C9C}" dt="2026-02-06T09:51:42.980" v="15" actId="20577"/>
          <ac:graphicFrameMkLst>
            <pc:docMk/>
            <pc:sldMk cId="0" sldId="259"/>
            <ac:graphicFrameMk id="11" creationId="{6D7700AD-5781-6006-342A-26E1BFA69CA9}"/>
          </ac:graphicFrameMkLst>
        </pc:graphicFrameChg>
      </pc:sldChg>
      <pc:sldChg chg="modSp mod">
        <pc:chgData name="Colm Ward" userId="c2cae2ce-92c9-4523-aced-2ef8272c1608" providerId="ADAL" clId="{F774EEC2-C0C2-4062-BCC1-BADFB7113C9C}" dt="2026-02-06T09:50:17.435" v="14" actId="6549"/>
        <pc:sldMkLst>
          <pc:docMk/>
          <pc:sldMk cId="0" sldId="260"/>
        </pc:sldMkLst>
        <pc:graphicFrameChg chg="modGraphic">
          <ac:chgData name="Colm Ward" userId="c2cae2ce-92c9-4523-aced-2ef8272c1608" providerId="ADAL" clId="{F774EEC2-C0C2-4062-BCC1-BADFB7113C9C}" dt="2026-02-06T09:50:17.435" v="14" actId="6549"/>
          <ac:graphicFrameMkLst>
            <pc:docMk/>
            <pc:sldMk cId="0" sldId="260"/>
            <ac:graphicFrameMk id="11" creationId="{2757ED5F-E26A-582B-2406-FC89120073B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9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3639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22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8" r:id="rId22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98595-0E82-A759-B215-F9A6D2DB8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415F318-CF0B-40C3-F4A7-1A996352CCDD}"/>
              </a:ext>
            </a:extLst>
          </p:cNvPr>
          <p:cNvSpPr txBox="1">
            <a:spLocks/>
          </p:cNvSpPr>
          <p:nvPr/>
        </p:nvSpPr>
        <p:spPr>
          <a:xfrm>
            <a:off x="3935760" y="1174214"/>
            <a:ext cx="7958544" cy="354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eaLnBrk="1" hangingPunct="1"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7200" dirty="0">
                <a:latin typeface="SDCC Display" pitchFamily="2" charset="0"/>
              </a:rPr>
              <a:t>2026 </a:t>
            </a:r>
            <a:r>
              <a:rPr lang="en-GB" sz="7200" dirty="0">
                <a:latin typeface="SDCC Display" pitchFamily="2" charset="0"/>
              </a:rPr>
              <a:t>Public Realm &amp; Natural Water Minor Works Programme</a:t>
            </a:r>
            <a:endParaRPr lang="en-US" sz="7200" dirty="0">
              <a:latin typeface="SDCC Display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9535BC0-630C-176D-370B-573CAC97A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5760" y="4941168"/>
            <a:ext cx="7632848" cy="1152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sz="2800" dirty="0">
                <a:latin typeface="SDCC Display Light" pitchFamily="2" charset="0"/>
              </a:rPr>
              <a:t>Meeting of South Dublin County Council</a:t>
            </a:r>
          </a:p>
          <a:p>
            <a:pPr>
              <a:lnSpc>
                <a:spcPct val="160000"/>
              </a:lnSpc>
            </a:pPr>
            <a:r>
              <a:rPr lang="en-US" sz="2800" dirty="0">
                <a:latin typeface="SDCC Display Light" pitchFamily="2" charset="0"/>
              </a:rPr>
              <a:t>9 February 2026</a:t>
            </a:r>
          </a:p>
        </p:txBody>
      </p:sp>
    </p:spTree>
    <p:extLst>
      <p:ext uri="{BB962C8B-B14F-4D97-AF65-F5344CB8AC3E}">
        <p14:creationId xmlns:p14="http://schemas.microsoft.com/office/powerpoint/2010/main" val="195353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FBD13-138C-B01A-3652-0795FEEB5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FAEDDC93-553C-9D2E-18D8-87DF4FB534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780" y="185295"/>
            <a:ext cx="10597732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SDCC Sans" pitchFamily="2" charset="0"/>
              </a:rPr>
              <a:t>Rathfarnham/Templeogue/</a:t>
            </a:r>
            <a:r>
              <a:rPr b="0" dirty="0" err="1">
                <a:latin typeface="SDCC Sans" pitchFamily="2" charset="0"/>
              </a:rPr>
              <a:t>Firhouse</a:t>
            </a:r>
            <a:r>
              <a:rPr b="0" dirty="0">
                <a:latin typeface="SDCC Sans" pitchFamily="2" charset="0"/>
              </a:rPr>
              <a:t>/</a:t>
            </a:r>
            <a:r>
              <a:rPr b="0" dirty="0" err="1">
                <a:latin typeface="SDCC Sans" pitchFamily="2" charset="0"/>
              </a:rPr>
              <a:t>Bohernabreena</a:t>
            </a:r>
            <a:endParaRPr b="0" spc="-25" dirty="0">
              <a:latin typeface="SDCC Sans" pitchFamily="2" charset="0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C7E3EE2-41F1-46EA-376D-01E48EBBB8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7486" y="3855980"/>
            <a:ext cx="2956560" cy="245333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09604F7E-0B3D-C802-8136-78F156FC1C0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17486" y="866252"/>
            <a:ext cx="2956560" cy="249277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D0AC3C29-CA68-5C12-7E7D-9F228B7CC577}"/>
              </a:ext>
            </a:extLst>
          </p:cNvPr>
          <p:cNvSpPr txBox="1"/>
          <p:nvPr/>
        </p:nvSpPr>
        <p:spPr>
          <a:xfrm>
            <a:off x="9106209" y="3427263"/>
            <a:ext cx="2579114" cy="5341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IE" sz="1100" spc="-40" dirty="0">
                <a:solidFill>
                  <a:srgbClr val="363992"/>
                </a:solidFill>
                <a:latin typeface="SDCC Sans" pitchFamily="2" charset="0"/>
                <a:cs typeface="Arial"/>
              </a:rPr>
              <a:t>Age</a:t>
            </a:r>
            <a:r>
              <a:rPr sz="1100" spc="-25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sz="1100" dirty="0">
                <a:solidFill>
                  <a:srgbClr val="363992"/>
                </a:solidFill>
                <a:latin typeface="SDCC Sans" pitchFamily="2" charset="0"/>
                <a:cs typeface="Arial"/>
              </a:rPr>
              <a:t>friendly</a:t>
            </a:r>
            <a:r>
              <a:rPr sz="1100" spc="-15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lang="en-IE" sz="1100" spc="-15" dirty="0">
                <a:solidFill>
                  <a:srgbClr val="363992"/>
                </a:solidFill>
                <a:latin typeface="SDCC Sans" pitchFamily="2" charset="0"/>
                <a:cs typeface="Arial"/>
              </a:rPr>
              <a:t>gym equipment</a:t>
            </a:r>
            <a:r>
              <a:rPr lang="en-IE" sz="1100" spc="-10" dirty="0">
                <a:solidFill>
                  <a:srgbClr val="363992"/>
                </a:solidFill>
                <a:latin typeface="SDCC Sans" pitchFamily="2" charset="0"/>
                <a:cs typeface="Arial"/>
              </a:rPr>
              <a:t> at </a:t>
            </a:r>
            <a:r>
              <a:rPr lang="en-IE" sz="1100" dirty="0" err="1">
                <a:solidFill>
                  <a:srgbClr val="363992"/>
                </a:solidFill>
                <a:latin typeface="SDCC Sans" pitchFamily="2" charset="0"/>
                <a:cs typeface="Arial"/>
              </a:rPr>
              <a:t>Greentrees</a:t>
            </a:r>
            <a:r>
              <a:rPr lang="en-IE" sz="1100" spc="-60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lang="en-IE" sz="1100" dirty="0">
                <a:solidFill>
                  <a:srgbClr val="363992"/>
                </a:solidFill>
                <a:latin typeface="SDCC Sans" pitchFamily="2" charset="0"/>
                <a:cs typeface="Arial"/>
              </a:rPr>
              <a:t>Park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E" sz="1100" spc="-10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endParaRPr sz="1100" dirty="0">
              <a:latin typeface="SDCC Sans" pitchFamily="2" charset="0"/>
              <a:cs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57E30FF-F0F6-756E-1700-AEE4D856D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150537"/>
              </p:ext>
            </p:extLst>
          </p:nvPr>
        </p:nvGraphicFramePr>
        <p:xfrm>
          <a:off x="136943" y="866252"/>
          <a:ext cx="8623353" cy="5697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8251">
                  <a:extLst>
                    <a:ext uri="{9D8B030D-6E8A-4147-A177-3AD203B41FA5}">
                      <a16:colId xmlns:a16="http://schemas.microsoft.com/office/drawing/2014/main" val="2051775234"/>
                    </a:ext>
                  </a:extLst>
                </a:gridCol>
                <a:gridCol w="5196990">
                  <a:extLst>
                    <a:ext uri="{9D8B030D-6E8A-4147-A177-3AD203B41FA5}">
                      <a16:colId xmlns:a16="http://schemas.microsoft.com/office/drawing/2014/main" val="263234427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311067657"/>
                    </a:ext>
                  </a:extLst>
                </a:gridCol>
              </a:tblGrid>
              <a:tr h="2383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Location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Description of Proposed Works</a:t>
                      </a:r>
                      <a:endParaRPr lang="en-IE" sz="1400" b="1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Funding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366387"/>
                  </a:ext>
                </a:extLst>
              </a:tr>
              <a:tr h="2383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Ballyboden Roundabout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ctr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Upgrade with pollinator friendly planting</a:t>
                      </a:r>
                      <a:endParaRPr lang="en-GB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€30,000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165033"/>
                  </a:ext>
                </a:extLst>
              </a:tr>
              <a:tr h="2383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Boden Park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Universal accessible entrance &amp; remove kissing gate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€7,500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80914"/>
                  </a:ext>
                </a:extLst>
              </a:tr>
              <a:tr h="2383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Carrigwood</a:t>
                      </a: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 Park, </a:t>
                      </a:r>
                      <a:r>
                        <a:rPr lang="en-IE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Firhouse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Pollinator friendly bulbs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441175"/>
                  </a:ext>
                </a:extLst>
              </a:tr>
              <a:tr h="629957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Dodder Valley Park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Natural-style dog run (adjacent to Speaker Conolly) with long-grass habitat, maintenance strips &amp; pedestrian footpath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116904"/>
                  </a:ext>
                </a:extLst>
              </a:tr>
              <a:tr h="24943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Upgrading of footpaths in various locations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€25,000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848917"/>
                  </a:ext>
                </a:extLst>
              </a:tr>
              <a:tr h="2494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Ely Arch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Paving under Arch to match existing paving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€25,000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564562"/>
                  </a:ext>
                </a:extLst>
              </a:tr>
              <a:tr h="2494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Glendown</a:t>
                      </a: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 Park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footpaths with associated drainage works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314078"/>
                  </a:ext>
                </a:extLst>
              </a:tr>
              <a:tr h="2494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Grangebrook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Universal accessible footpath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41622"/>
                  </a:ext>
                </a:extLst>
              </a:tr>
              <a:tr h="249433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Greentrees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entrance to 5 Acres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€30,000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71777"/>
                  </a:ext>
                </a:extLst>
              </a:tr>
              <a:tr h="24943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Age friendly benches in 5 Acres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606298"/>
                  </a:ext>
                </a:extLst>
              </a:tr>
              <a:tr h="2383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Knocklyon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footpaths with associated drainage works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€7,500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49869"/>
                  </a:ext>
                </a:extLst>
              </a:tr>
              <a:tr h="2494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Orwell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Pollinator friendly bulb planting in open space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056535"/>
                  </a:ext>
                </a:extLst>
              </a:tr>
              <a:tr h="2494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Rathfarnham Castle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Age-friendly exercise gym equipment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432397"/>
                  </a:ext>
                </a:extLst>
              </a:tr>
              <a:tr h="4220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Ballycullen Road Roundabout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Pollinator &amp; biodiversity friendly planting at Woodstown/</a:t>
                      </a:r>
                      <a:r>
                        <a:rPr lang="en-GB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Daletree</a:t>
                      </a:r>
                      <a:endParaRPr lang="en-GB" sz="140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€35,000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38426"/>
                  </a:ext>
                </a:extLst>
              </a:tr>
              <a:tr h="249433"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Tymon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Pedestrian entrance at Limekiln carpark entrance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97773"/>
                  </a:ext>
                </a:extLst>
              </a:tr>
              <a:tr h="422035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dog run with dog park equipment &amp; landscaping features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345542"/>
                  </a:ext>
                </a:extLst>
              </a:tr>
              <a:tr h="24943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Age friendly picnic benches &amp; park benches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758016"/>
                  </a:ext>
                </a:extLst>
              </a:tr>
              <a:tr h="24943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Upgrading of footpaths in various areas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66580"/>
                  </a:ext>
                </a:extLst>
              </a:tr>
              <a:tr h="249433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Total</a:t>
                      </a:r>
                      <a:endParaRPr lang="en-IE" sz="1400" b="1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€470,000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569497"/>
                  </a:ext>
                </a:extLst>
              </a:tr>
            </a:tbl>
          </a:graphicData>
        </a:graphic>
      </p:graphicFrame>
      <p:sp>
        <p:nvSpPr>
          <p:cNvPr id="9" name="object 7">
            <a:extLst>
              <a:ext uri="{FF2B5EF4-FFF2-40B4-BE49-F238E27FC236}">
                <a16:creationId xmlns:a16="http://schemas.microsoft.com/office/drawing/2014/main" id="{649BFEBC-ECF2-0E4B-6078-C228C4BDBB7E}"/>
              </a:ext>
            </a:extLst>
          </p:cNvPr>
          <p:cNvSpPr txBox="1"/>
          <p:nvPr/>
        </p:nvSpPr>
        <p:spPr>
          <a:xfrm>
            <a:off x="9141425" y="6405644"/>
            <a:ext cx="2579114" cy="3648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1100" dirty="0">
                <a:solidFill>
                  <a:srgbClr val="363992"/>
                </a:solidFill>
                <a:latin typeface="SDCC Sans" pitchFamily="2" charset="0"/>
                <a:cs typeface="Arial"/>
              </a:rPr>
              <a:t>Rathfarnham</a:t>
            </a:r>
            <a:r>
              <a:rPr lang="en-GB" sz="1100" spc="-75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lang="en-GB" sz="1100" dirty="0">
                <a:solidFill>
                  <a:srgbClr val="363992"/>
                </a:solidFill>
                <a:latin typeface="SDCC Sans" pitchFamily="2" charset="0"/>
                <a:cs typeface="Arial"/>
              </a:rPr>
              <a:t>Castle</a:t>
            </a:r>
            <a:r>
              <a:rPr lang="en-GB" sz="1100" spc="-30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lang="en-GB" sz="1100" dirty="0">
                <a:solidFill>
                  <a:srgbClr val="363992"/>
                </a:solidFill>
                <a:latin typeface="SDCC Sans" pitchFamily="2" charset="0"/>
                <a:cs typeface="Arial"/>
              </a:rPr>
              <a:t>Park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1100" spc="-45" dirty="0">
                <a:solidFill>
                  <a:srgbClr val="363992"/>
                </a:solidFill>
                <a:latin typeface="SDCC Sans" pitchFamily="2" charset="0"/>
                <a:cs typeface="Arial"/>
              </a:rPr>
              <a:t>p</a:t>
            </a:r>
            <a:r>
              <a:rPr lang="en-GB" sz="1100" dirty="0">
                <a:solidFill>
                  <a:srgbClr val="363992"/>
                </a:solidFill>
                <a:latin typeface="SDCC Sans" pitchFamily="2" charset="0"/>
                <a:cs typeface="Arial"/>
              </a:rPr>
              <a:t>layground</a:t>
            </a:r>
            <a:r>
              <a:rPr lang="en-GB" sz="1100" spc="-30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lang="en-GB" sz="1100" spc="-10" dirty="0">
                <a:solidFill>
                  <a:srgbClr val="363992"/>
                </a:solidFill>
                <a:latin typeface="SDCC Sans" pitchFamily="2" charset="0"/>
                <a:cs typeface="Arial"/>
              </a:rPr>
              <a:t>upgrade</a:t>
            </a:r>
            <a:endParaRPr lang="en-GB" sz="1100" dirty="0">
              <a:latin typeface="SDCC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185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8211" y="934531"/>
            <a:ext cx="2700020" cy="15884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380980" y="2581354"/>
            <a:ext cx="1727297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363992"/>
                </a:solidFill>
                <a:latin typeface="SDCC Sans" pitchFamily="2" charset="0"/>
                <a:cs typeface="Arial"/>
              </a:rPr>
              <a:t>Tymon</a:t>
            </a:r>
            <a:r>
              <a:rPr sz="1100" spc="-40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sz="1100" dirty="0">
                <a:solidFill>
                  <a:srgbClr val="363992"/>
                </a:solidFill>
                <a:latin typeface="SDCC Sans" pitchFamily="2" charset="0"/>
                <a:cs typeface="Arial"/>
              </a:rPr>
              <a:t>Park</a:t>
            </a:r>
            <a:r>
              <a:rPr sz="1100" spc="-20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lang="en-IE" sz="1100" spc="-20" dirty="0">
                <a:solidFill>
                  <a:srgbClr val="363992"/>
                </a:solidFill>
                <a:latin typeface="SDCC Sans" pitchFamily="2" charset="0"/>
                <a:cs typeface="Arial"/>
              </a:rPr>
              <a:t>f</a:t>
            </a:r>
            <a:r>
              <a:rPr sz="1100" dirty="0">
                <a:solidFill>
                  <a:srgbClr val="363992"/>
                </a:solidFill>
                <a:latin typeface="SDCC Sans" pitchFamily="2" charset="0"/>
                <a:cs typeface="Arial"/>
              </a:rPr>
              <a:t>airy</a:t>
            </a:r>
            <a:r>
              <a:rPr sz="1100" spc="-25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lang="en-IE" sz="1100" spc="-25" dirty="0">
                <a:solidFill>
                  <a:srgbClr val="363992"/>
                </a:solidFill>
                <a:latin typeface="SDCC Sans" pitchFamily="2" charset="0"/>
                <a:cs typeface="Arial"/>
              </a:rPr>
              <a:t>t</a:t>
            </a:r>
            <a:r>
              <a:rPr sz="1100" spc="-20" dirty="0">
                <a:solidFill>
                  <a:srgbClr val="363992"/>
                </a:solidFill>
                <a:latin typeface="SDCC Sans" pitchFamily="2" charset="0"/>
                <a:cs typeface="Arial"/>
              </a:rPr>
              <a:t>rail</a:t>
            </a:r>
            <a:endParaRPr sz="1100" dirty="0">
              <a:latin typeface="SDCC Sans" pitchFamily="2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59480" y="4548540"/>
            <a:ext cx="143306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63992"/>
                </a:solidFill>
                <a:latin typeface="SDCC Sans" pitchFamily="2" charset="0"/>
                <a:cs typeface="Arial"/>
              </a:rPr>
              <a:t>Mac</a:t>
            </a:r>
            <a:r>
              <a:rPr sz="1100" spc="-30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sz="1100" dirty="0">
                <a:solidFill>
                  <a:srgbClr val="363992"/>
                </a:solidFill>
                <a:latin typeface="SDCC Sans" pitchFamily="2" charset="0"/>
                <a:cs typeface="Arial"/>
              </a:rPr>
              <a:t>Uilliam </a:t>
            </a:r>
            <a:r>
              <a:rPr sz="1100" spc="-20" dirty="0">
                <a:solidFill>
                  <a:srgbClr val="363992"/>
                </a:solidFill>
                <a:latin typeface="SDCC Sans" pitchFamily="2" charset="0"/>
                <a:cs typeface="Arial"/>
              </a:rPr>
              <a:t>MUGA</a:t>
            </a:r>
            <a:endParaRPr sz="1100" dirty="0">
              <a:latin typeface="SDCC Sans" pitchFamily="2" charset="0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54440" y="2833413"/>
            <a:ext cx="2705607" cy="1660398"/>
          </a:xfrm>
          <a:prstGeom prst="rect">
            <a:avLst/>
          </a:prstGeom>
        </p:spPr>
      </p:pic>
      <p:pic>
        <p:nvPicPr>
          <p:cNvPr id="8" name="object 8" descr="A group of people standing in a line  Description automatically generated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54440" y="4800599"/>
            <a:ext cx="2699766" cy="166039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033509" y="6500571"/>
            <a:ext cx="260576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63992"/>
                </a:solidFill>
                <a:latin typeface="SDCC Sans" pitchFamily="2" charset="0"/>
                <a:cs typeface="Arial"/>
              </a:rPr>
              <a:t>Boules</a:t>
            </a:r>
            <a:r>
              <a:rPr sz="1100" spc="-25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lang="en-IE" sz="1100" dirty="0">
                <a:solidFill>
                  <a:srgbClr val="363992"/>
                </a:solidFill>
                <a:latin typeface="SDCC Sans" pitchFamily="2" charset="0"/>
                <a:cs typeface="Arial"/>
              </a:rPr>
              <a:t>p</a:t>
            </a:r>
            <a:r>
              <a:rPr sz="1100" dirty="0" err="1">
                <a:solidFill>
                  <a:srgbClr val="363992"/>
                </a:solidFill>
                <a:latin typeface="SDCC Sans" pitchFamily="2" charset="0"/>
                <a:cs typeface="Arial"/>
              </a:rPr>
              <a:t>etanque</a:t>
            </a:r>
            <a:r>
              <a:rPr sz="1100" spc="-45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lang="en-IE" sz="1100" dirty="0">
                <a:solidFill>
                  <a:srgbClr val="363992"/>
                </a:solidFill>
                <a:latin typeface="SDCC Sans" pitchFamily="2" charset="0"/>
                <a:cs typeface="Arial"/>
              </a:rPr>
              <a:t>c</a:t>
            </a:r>
            <a:r>
              <a:rPr sz="1100" dirty="0" err="1">
                <a:solidFill>
                  <a:srgbClr val="363992"/>
                </a:solidFill>
                <a:latin typeface="SDCC Sans" pitchFamily="2" charset="0"/>
                <a:cs typeface="Arial"/>
              </a:rPr>
              <a:t>ourt</a:t>
            </a:r>
            <a:r>
              <a:rPr sz="1100" spc="-35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lang="en-IE" sz="1100" spc="-35" dirty="0">
                <a:solidFill>
                  <a:srgbClr val="363992"/>
                </a:solidFill>
                <a:latin typeface="SDCC Sans" pitchFamily="2" charset="0"/>
                <a:cs typeface="Arial"/>
              </a:rPr>
              <a:t>at</a:t>
            </a:r>
            <a:r>
              <a:rPr sz="1100" spc="-35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sz="1100" dirty="0">
                <a:solidFill>
                  <a:srgbClr val="363992"/>
                </a:solidFill>
                <a:latin typeface="SDCC Sans" pitchFamily="2" charset="0"/>
                <a:cs typeface="Arial"/>
              </a:rPr>
              <a:t>Tymon</a:t>
            </a:r>
            <a:r>
              <a:rPr sz="1100" spc="-45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sz="1100" spc="-20" dirty="0">
                <a:solidFill>
                  <a:srgbClr val="363992"/>
                </a:solidFill>
                <a:latin typeface="SDCC Sans" pitchFamily="2" charset="0"/>
                <a:cs typeface="Arial"/>
              </a:rPr>
              <a:t>Park</a:t>
            </a:r>
            <a:endParaRPr sz="1100" dirty="0">
              <a:latin typeface="SDCC Sans" pitchFamily="2" charset="0"/>
              <a:cs typeface="Arial"/>
            </a:endParaRPr>
          </a:p>
        </p:txBody>
      </p:sp>
      <p:sp>
        <p:nvSpPr>
          <p:cNvPr id="10" name="object 2" descr="$PPTXTitle">
            <a:extLst>
              <a:ext uri="{FF2B5EF4-FFF2-40B4-BE49-F238E27FC236}">
                <a16:creationId xmlns:a16="http://schemas.microsoft.com/office/drawing/2014/main" id="{023F5653-91E4-9C3F-6910-D4EA794644B2}"/>
              </a:ext>
            </a:extLst>
          </p:cNvPr>
          <p:cNvSpPr txBox="1">
            <a:spLocks/>
          </p:cNvSpPr>
          <p:nvPr/>
        </p:nvSpPr>
        <p:spPr>
          <a:xfrm>
            <a:off x="215706" y="196558"/>
            <a:ext cx="10597732" cy="4591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eaLnBrk="1" hangingPunct="1">
              <a:defRPr sz="2900" b="1" i="0">
                <a:solidFill>
                  <a:srgbClr val="36399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E" b="0" dirty="0">
                <a:latin typeface="SDCC Sans" pitchFamily="2" charset="0"/>
              </a:rPr>
              <a:t>Tallaght</a:t>
            </a:r>
            <a:endParaRPr lang="en-IE" b="0" spc="-25" dirty="0">
              <a:latin typeface="SDCC Sans" pitchFamily="2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DB978C5-3D3D-A240-0CAF-AE90FA65C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00923"/>
              </p:ext>
            </p:extLst>
          </p:nvPr>
        </p:nvGraphicFramePr>
        <p:xfrm>
          <a:off x="233844" y="836712"/>
          <a:ext cx="8454443" cy="5824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1796">
                  <a:extLst>
                    <a:ext uri="{9D8B030D-6E8A-4147-A177-3AD203B41FA5}">
                      <a16:colId xmlns:a16="http://schemas.microsoft.com/office/drawing/2014/main" val="878191553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475062360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1959924622"/>
                    </a:ext>
                  </a:extLst>
                </a:gridCol>
              </a:tblGrid>
              <a:tr h="2339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Location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Description of Proposed Works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Funding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594313"/>
                  </a:ext>
                </a:extLst>
              </a:tr>
              <a:tr h="2339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Avonbeg</a:t>
                      </a: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 Field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Railings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€25,000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532533"/>
                  </a:ext>
                </a:extLst>
              </a:tr>
              <a:tr h="2339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Ballymount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path on viewing mound by pond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€16,000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29347"/>
                  </a:ext>
                </a:extLst>
              </a:tr>
              <a:tr h="46182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Balrothery Estate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Upgrading of footpath in various open space locations adjacent to Old Blessington Road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€20,000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982538"/>
                  </a:ext>
                </a:extLst>
              </a:tr>
              <a:tr h="2339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Bancroft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Benches in various locations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024082"/>
                  </a:ext>
                </a:extLst>
              </a:tr>
              <a:tr h="2339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Bancroft Park Estate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Remove bollards, replace with tree &amp; bulb planting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29329"/>
                  </a:ext>
                </a:extLst>
              </a:tr>
              <a:tr h="233966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Dodder Valley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Pickleball courts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901"/>
                  </a:ext>
                </a:extLst>
              </a:tr>
              <a:tr h="233966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Boules court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€20,000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180297"/>
                  </a:ext>
                </a:extLst>
              </a:tr>
              <a:tr h="46182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Greenhills Road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Native hedge at roadside &amp; at rear of Kilnamanagh Resource Centre &amp; Kilnamanagh AFC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005131"/>
                  </a:ext>
                </a:extLst>
              </a:tr>
              <a:tr h="2339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Jobstown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footpaths in various locations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€35,000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77482"/>
                  </a:ext>
                </a:extLst>
              </a:tr>
              <a:tr h="233966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Killinarden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secondary footpaths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€35,000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820284"/>
                  </a:ext>
                </a:extLst>
              </a:tr>
              <a:tr h="233966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&amp; level go games GAA pitch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€25,000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532609"/>
                  </a:ext>
                </a:extLst>
              </a:tr>
              <a:tr h="2339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Kilnamanagh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footpath between Tamarisk &amp; Elmcastle 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€20,000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483646"/>
                  </a:ext>
                </a:extLst>
              </a:tr>
              <a:tr h="2339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Mac Uilliam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Outdoor gym equipment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€40,000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21177"/>
                  </a:ext>
                </a:extLst>
              </a:tr>
              <a:tr h="233966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Sean Walsh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footpaths in various locations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€40,000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52064"/>
                  </a:ext>
                </a:extLst>
              </a:tr>
              <a:tr h="233966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tree trail in Sean Walsh Park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€30,000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227766"/>
                  </a:ext>
                </a:extLst>
              </a:tr>
              <a:tr h="2339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Tallaght Village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Pollinator friendly bulbs in various locations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€15,000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711127"/>
                  </a:ext>
                </a:extLst>
              </a:tr>
              <a:tr h="6896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The View, Belgard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Hedging along the Old Belgard Road (with temporary chestnut pale fencing to allow establishment)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29629"/>
                  </a:ext>
                </a:extLst>
              </a:tr>
              <a:tr h="2339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Treepark Road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Pollinator friendly bulbs in various locations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€15,000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27454"/>
                  </a:ext>
                </a:extLst>
              </a:tr>
              <a:tr h="2339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Tymon Park (Tymon North)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Age friendly gym equipment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46139"/>
                  </a:ext>
                </a:extLst>
              </a:tr>
              <a:tr h="233966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Total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€486,000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074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2912" y="824935"/>
            <a:ext cx="1792311" cy="25199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032911" y="3401995"/>
            <a:ext cx="1792311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75" dirty="0">
                <a:solidFill>
                  <a:srgbClr val="363992"/>
                </a:solidFill>
                <a:latin typeface="SDCC Sans" pitchFamily="2" charset="0"/>
                <a:cs typeface="Arial"/>
              </a:rPr>
              <a:t>Tandy’s </a:t>
            </a:r>
            <a:r>
              <a:rPr sz="1100" spc="-45" dirty="0">
                <a:solidFill>
                  <a:srgbClr val="363992"/>
                </a:solidFill>
                <a:latin typeface="SDCC Sans" pitchFamily="2" charset="0"/>
                <a:cs typeface="Arial"/>
              </a:rPr>
              <a:t>Lane</a:t>
            </a:r>
            <a:r>
              <a:rPr sz="1100" spc="-90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lang="en-IE" sz="1100" spc="-90" dirty="0">
                <a:solidFill>
                  <a:srgbClr val="363992"/>
                </a:solidFill>
                <a:latin typeface="SDCC Sans" pitchFamily="2" charset="0"/>
                <a:cs typeface="Arial"/>
              </a:rPr>
              <a:t>w</a:t>
            </a:r>
            <a:r>
              <a:rPr sz="1100" spc="-45" dirty="0" err="1">
                <a:solidFill>
                  <a:srgbClr val="363992"/>
                </a:solidFill>
                <a:latin typeface="SDCC Sans" pitchFamily="2" charset="0"/>
                <a:cs typeface="Arial"/>
              </a:rPr>
              <a:t>ater</a:t>
            </a:r>
            <a:r>
              <a:rPr lang="en-IE" sz="1100" spc="-45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sz="1100" spc="-45" dirty="0">
                <a:solidFill>
                  <a:srgbClr val="363992"/>
                </a:solidFill>
                <a:latin typeface="SDCC Sans" pitchFamily="2" charset="0"/>
                <a:cs typeface="Arial"/>
              </a:rPr>
              <a:t>station</a:t>
            </a:r>
            <a:endParaRPr sz="1100" dirty="0">
              <a:latin typeface="SDCC Sans" pitchFamily="2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73746" y="6292136"/>
            <a:ext cx="131064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E" sz="1100" spc="-50" dirty="0">
                <a:solidFill>
                  <a:srgbClr val="363992"/>
                </a:solidFill>
                <a:latin typeface="SDCC Sans" pitchFamily="2" charset="0"/>
                <a:cs typeface="Arial"/>
              </a:rPr>
              <a:t>New bench at </a:t>
            </a:r>
            <a:r>
              <a:rPr sz="1100" spc="-50" dirty="0">
                <a:solidFill>
                  <a:srgbClr val="363992"/>
                </a:solidFill>
                <a:latin typeface="SDCC Sans" pitchFamily="2" charset="0"/>
                <a:cs typeface="Arial"/>
              </a:rPr>
              <a:t>Hermitage</a:t>
            </a:r>
            <a:r>
              <a:rPr sz="1100" spc="-120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sz="1100" spc="-45" dirty="0">
                <a:solidFill>
                  <a:srgbClr val="363992"/>
                </a:solidFill>
                <a:latin typeface="SDCC Sans" pitchFamily="2" charset="0"/>
                <a:cs typeface="Arial"/>
              </a:rPr>
              <a:t>Park</a:t>
            </a:r>
            <a:endParaRPr sz="1100" dirty="0">
              <a:latin typeface="SDCC Sans" pitchFamily="2" charset="0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2910" y="3714435"/>
            <a:ext cx="1792313" cy="2520061"/>
          </a:xfrm>
          <a:prstGeom prst="rect">
            <a:avLst/>
          </a:prstGeom>
        </p:spPr>
      </p:pic>
      <p:sp>
        <p:nvSpPr>
          <p:cNvPr id="8" name="object 2" descr="$PPTXTitle">
            <a:extLst>
              <a:ext uri="{FF2B5EF4-FFF2-40B4-BE49-F238E27FC236}">
                <a16:creationId xmlns:a16="http://schemas.microsoft.com/office/drawing/2014/main" id="{B5B7DC7D-D4AF-E86A-0FFA-CA78568C4F29}"/>
              </a:ext>
            </a:extLst>
          </p:cNvPr>
          <p:cNvSpPr txBox="1">
            <a:spLocks/>
          </p:cNvSpPr>
          <p:nvPr/>
        </p:nvSpPr>
        <p:spPr>
          <a:xfrm>
            <a:off x="215706" y="196558"/>
            <a:ext cx="10597732" cy="4591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eaLnBrk="1" hangingPunct="1">
              <a:defRPr sz="2900" b="1" i="0">
                <a:solidFill>
                  <a:srgbClr val="36399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E" b="0" dirty="0">
                <a:latin typeface="SDCC Sans" pitchFamily="2" charset="0"/>
              </a:rPr>
              <a:t>Lucan/Palmerstown/North Clondalkin</a:t>
            </a:r>
            <a:endParaRPr lang="en-IE" b="0" spc="-25" dirty="0">
              <a:latin typeface="SDCC Sans" pitchFamily="2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D7700AD-5781-6006-342A-26E1BFA6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808178"/>
              </p:ext>
            </p:extLst>
          </p:nvPr>
        </p:nvGraphicFramePr>
        <p:xfrm>
          <a:off x="119336" y="824935"/>
          <a:ext cx="9747122" cy="5818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7086">
                  <a:extLst>
                    <a:ext uri="{9D8B030D-6E8A-4147-A177-3AD203B41FA5}">
                      <a16:colId xmlns:a16="http://schemas.microsoft.com/office/drawing/2014/main" val="11527175"/>
                    </a:ext>
                  </a:extLst>
                </a:gridCol>
                <a:gridCol w="6103874">
                  <a:extLst>
                    <a:ext uri="{9D8B030D-6E8A-4147-A177-3AD203B41FA5}">
                      <a16:colId xmlns:a16="http://schemas.microsoft.com/office/drawing/2014/main" val="2310155626"/>
                    </a:ext>
                  </a:extLst>
                </a:gridCol>
                <a:gridCol w="1106162">
                  <a:extLst>
                    <a:ext uri="{9D8B030D-6E8A-4147-A177-3AD203B41FA5}">
                      <a16:colId xmlns:a16="http://schemas.microsoft.com/office/drawing/2014/main" val="18296501"/>
                    </a:ext>
                  </a:extLst>
                </a:gridCol>
              </a:tblGrid>
              <a:tr h="237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Location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Description of Proposed Works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Funding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37681"/>
                  </a:ext>
                </a:extLst>
              </a:tr>
              <a:tr h="237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Abbeywood</a:t>
                      </a: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/Abbeydale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Footpath &amp; open space upgrades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€27,000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314032"/>
                  </a:ext>
                </a:extLst>
              </a:tr>
              <a:tr h="237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Airlie Heights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Boundary treatment beside clubhouse road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€39,000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68649"/>
                  </a:ext>
                </a:extLst>
              </a:tr>
              <a:tr h="237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Airlie Park/Griffeen Valley </a:t>
                      </a:r>
                      <a:endParaRPr lang="de-D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Chess tables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901298"/>
                  </a:ext>
                </a:extLst>
              </a:tr>
              <a:tr h="2258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Balgaddy Road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New link path from Foxborough Road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€3,000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152434"/>
                  </a:ext>
                </a:extLst>
              </a:tr>
              <a:tr h="2258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Ballyowen</a:t>
                      </a: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 Park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Accessibility upgrade to Lucan/Newlands entrance &amp; path upgrades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€27,000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905102"/>
                  </a:ext>
                </a:extLst>
              </a:tr>
              <a:tr h="2258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Castle Road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roundabout planting at Earlsfort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€7,000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083149"/>
                  </a:ext>
                </a:extLst>
              </a:tr>
              <a:tr h="237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Collinstown</a:t>
                      </a: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 Park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Path upgrades &amp; water station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€59,000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869788"/>
                  </a:ext>
                </a:extLst>
              </a:tr>
              <a:tr h="237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Esker Cemetery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Surface paths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071871"/>
                  </a:ext>
                </a:extLst>
              </a:tr>
              <a:tr h="237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Glenaulin</a:t>
                      </a: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 Park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Accessibility upgrade at </a:t>
                      </a:r>
                      <a:r>
                        <a:rPr lang="en-GB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Glenaulin</a:t>
                      </a: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 Green entrance; new benches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€17,000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991708"/>
                  </a:ext>
                </a:extLst>
              </a:tr>
              <a:tr h="237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Griffeen Avenue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Landscape roundabouts at Haydens Lane &amp; Griffen Glen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156713"/>
                  </a:ext>
                </a:extLst>
              </a:tr>
              <a:tr h="237332">
                <a:tc row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Griffeen</a:t>
                      </a: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 Valley Park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New link path from Elm Green entrance &amp; other path upgrades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€49,000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32137"/>
                  </a:ext>
                </a:extLst>
              </a:tr>
              <a:tr h="225859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Replace vehicle barrier at Newcastle Road with park gates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€6,000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749722"/>
                  </a:ext>
                </a:extLst>
              </a:tr>
              <a:tr h="225859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Replace mounds at Hayden’s car park with fence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€3,000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273037"/>
                  </a:ext>
                </a:extLst>
              </a:tr>
              <a:tr h="23733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Remove model car containers, viewing mound; landscape area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510026"/>
                  </a:ext>
                </a:extLst>
              </a:tr>
              <a:tr h="225859"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Accessibility upgrade to Elm Green pedestrian entrance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409750"/>
                  </a:ext>
                </a:extLst>
              </a:tr>
              <a:tr h="2258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GVP extension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Hayden’s Lane vehicle barriers with park gates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€8,000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737408"/>
                  </a:ext>
                </a:extLst>
              </a:tr>
              <a:tr h="2258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Hermitage Road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path on open space from Hermitage Gardens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979148"/>
                  </a:ext>
                </a:extLst>
              </a:tr>
              <a:tr h="237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Hermitage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Calisthenics equipment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€40,000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747585"/>
                  </a:ext>
                </a:extLst>
              </a:tr>
              <a:tr h="2258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Lucan Demesne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paths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618174"/>
                  </a:ext>
                </a:extLst>
              </a:tr>
              <a:tr h="237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Lucan running track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Fence realignment &amp; path upgrade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€25,000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254220"/>
                  </a:ext>
                </a:extLst>
              </a:tr>
              <a:tr h="237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Waterstown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Surface path at rear of </a:t>
                      </a:r>
                      <a:r>
                        <a:rPr lang="en-GB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Waterstown</a:t>
                      </a: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 House &amp; new bridge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€17,000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812016"/>
                  </a:ext>
                </a:extLst>
              </a:tr>
              <a:tr h="2258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Weston Meadow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path beside tennis court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244849"/>
                  </a:ext>
                </a:extLst>
              </a:tr>
              <a:tr h="237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Woodfarm Acres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Public lighting from Dingle to </a:t>
                      </a:r>
                      <a:r>
                        <a:rPr lang="en-GB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Kennelsfort</a:t>
                      </a: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 Rd Upper</a:t>
                      </a: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384409"/>
                  </a:ext>
                </a:extLst>
              </a:tr>
              <a:tr h="237332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Total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€482,000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4805" marR="4805" marT="480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835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4352" y="1034352"/>
            <a:ext cx="2583986" cy="23697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450296" y="3423838"/>
            <a:ext cx="2085547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E" sz="1100" spc="-50" dirty="0">
                <a:solidFill>
                  <a:srgbClr val="363992"/>
                </a:solidFill>
                <a:latin typeface="SDCC Sans" pitchFamily="2" charset="0"/>
                <a:cs typeface="Arial"/>
              </a:rPr>
              <a:t>Path upgrade at </a:t>
            </a:r>
            <a:r>
              <a:rPr sz="1100" spc="-50" dirty="0" err="1">
                <a:solidFill>
                  <a:srgbClr val="363992"/>
                </a:solidFill>
                <a:latin typeface="SDCC Sans" pitchFamily="2" charset="0"/>
                <a:cs typeface="Arial"/>
              </a:rPr>
              <a:t>Corkagh</a:t>
            </a:r>
            <a:r>
              <a:rPr sz="1100" spc="-110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sz="1100" spc="-45" dirty="0">
                <a:solidFill>
                  <a:srgbClr val="363992"/>
                </a:solidFill>
                <a:latin typeface="SDCC Sans" pitchFamily="2" charset="0"/>
                <a:cs typeface="Arial"/>
              </a:rPr>
              <a:t>Park</a:t>
            </a:r>
            <a:r>
              <a:rPr sz="1100" spc="-100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sz="1100" spc="-50" dirty="0">
                <a:solidFill>
                  <a:srgbClr val="363992"/>
                </a:solidFill>
                <a:latin typeface="SDCC Sans" pitchFamily="2" charset="0"/>
                <a:cs typeface="Arial"/>
              </a:rPr>
              <a:t>Rose</a:t>
            </a:r>
            <a:r>
              <a:rPr sz="1100" spc="-65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sz="1100" spc="-50" dirty="0">
                <a:solidFill>
                  <a:srgbClr val="363992"/>
                </a:solidFill>
                <a:latin typeface="SDCC Sans" pitchFamily="2" charset="0"/>
                <a:cs typeface="Arial"/>
              </a:rPr>
              <a:t>Garden</a:t>
            </a:r>
            <a:endParaRPr sz="1100" dirty="0">
              <a:latin typeface="SDCC Sans" pitchFamily="2" charset="0"/>
              <a:cs typeface="Arial"/>
            </a:endParaRPr>
          </a:p>
        </p:txBody>
      </p:sp>
      <p:pic>
        <p:nvPicPr>
          <p:cNvPr id="6" name="object 6" descr="A basketball court with a fence and grass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4352" y="3795609"/>
            <a:ext cx="2583986" cy="236973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96400" y="6234714"/>
            <a:ext cx="172819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63992"/>
                </a:solidFill>
                <a:latin typeface="SDCC Sans" pitchFamily="2" charset="0"/>
                <a:cs typeface="Arial"/>
              </a:rPr>
              <a:t>Rathcoole</a:t>
            </a:r>
            <a:r>
              <a:rPr sz="1100" spc="-45" dirty="0">
                <a:solidFill>
                  <a:srgbClr val="363992"/>
                </a:solidFill>
                <a:latin typeface="SDCC Sans" pitchFamily="2" charset="0"/>
                <a:cs typeface="Arial"/>
              </a:rPr>
              <a:t> </a:t>
            </a:r>
            <a:r>
              <a:rPr sz="1100" spc="-20" dirty="0">
                <a:solidFill>
                  <a:srgbClr val="363992"/>
                </a:solidFill>
                <a:latin typeface="SDCC Sans" pitchFamily="2" charset="0"/>
                <a:cs typeface="Arial"/>
              </a:rPr>
              <a:t>Park</a:t>
            </a:r>
            <a:r>
              <a:rPr lang="en-IE" sz="1100" spc="-20" dirty="0">
                <a:solidFill>
                  <a:srgbClr val="363992"/>
                </a:solidFill>
                <a:latin typeface="SDCC Sans" pitchFamily="2" charset="0"/>
                <a:cs typeface="Arial"/>
              </a:rPr>
              <a:t> MUGA</a:t>
            </a:r>
            <a:endParaRPr sz="1100" dirty="0">
              <a:latin typeface="SDCC Sans" pitchFamily="2" charset="0"/>
              <a:cs typeface="Arial"/>
            </a:endParaRPr>
          </a:p>
        </p:txBody>
      </p:sp>
      <p:sp>
        <p:nvSpPr>
          <p:cNvPr id="8" name="object 2" descr="$PPTXTitle">
            <a:extLst>
              <a:ext uri="{FF2B5EF4-FFF2-40B4-BE49-F238E27FC236}">
                <a16:creationId xmlns:a16="http://schemas.microsoft.com/office/drawing/2014/main" id="{0FDA70F1-C7E4-391A-CF24-E58DAFF29D7A}"/>
              </a:ext>
            </a:extLst>
          </p:cNvPr>
          <p:cNvSpPr txBox="1">
            <a:spLocks/>
          </p:cNvSpPr>
          <p:nvPr/>
        </p:nvSpPr>
        <p:spPr>
          <a:xfrm>
            <a:off x="215706" y="196558"/>
            <a:ext cx="10597732" cy="4591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eaLnBrk="1" hangingPunct="1">
              <a:defRPr sz="2900" b="1" i="0">
                <a:solidFill>
                  <a:srgbClr val="36399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E" b="0" dirty="0">
                <a:latin typeface="SDCC Sans" pitchFamily="2" charset="0"/>
              </a:rPr>
              <a:t>Clondalkin/</a:t>
            </a:r>
            <a:r>
              <a:rPr lang="en-GB" b="0" dirty="0">
                <a:latin typeface="SDCC Sans" pitchFamily="2" charset="0"/>
              </a:rPr>
              <a:t>Newcastle/Rathcoole/</a:t>
            </a:r>
            <a:r>
              <a:rPr lang="en-GB" b="0" dirty="0" err="1">
                <a:latin typeface="SDCC Sans" pitchFamily="2" charset="0"/>
              </a:rPr>
              <a:t>Saggart</a:t>
            </a:r>
            <a:r>
              <a:rPr lang="en-GB" b="0" dirty="0">
                <a:latin typeface="SDCC Sans" pitchFamily="2" charset="0"/>
              </a:rPr>
              <a:t>/Brittas</a:t>
            </a:r>
            <a:r>
              <a:rPr lang="en-IE" b="0" dirty="0">
                <a:latin typeface="SDCC Sans" pitchFamily="2" charset="0"/>
              </a:rPr>
              <a:t> </a:t>
            </a:r>
            <a:endParaRPr lang="en-IE" b="0" spc="-25" dirty="0">
              <a:latin typeface="SDCC Sans" pitchFamily="2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757ED5F-E26A-582B-2406-FC8912007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094619"/>
              </p:ext>
            </p:extLst>
          </p:nvPr>
        </p:nvGraphicFramePr>
        <p:xfrm>
          <a:off x="343662" y="1034352"/>
          <a:ext cx="8773996" cy="5615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3946">
                  <a:extLst>
                    <a:ext uri="{9D8B030D-6E8A-4147-A177-3AD203B41FA5}">
                      <a16:colId xmlns:a16="http://schemas.microsoft.com/office/drawing/2014/main" val="3660828367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470380113"/>
                    </a:ext>
                  </a:extLst>
                </a:gridCol>
                <a:gridCol w="1077442">
                  <a:extLst>
                    <a:ext uri="{9D8B030D-6E8A-4147-A177-3AD203B41FA5}">
                      <a16:colId xmlns:a16="http://schemas.microsoft.com/office/drawing/2014/main" val="3084398234"/>
                    </a:ext>
                  </a:extLst>
                </a:gridCol>
              </a:tblGrid>
              <a:tr h="2310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Location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Description of Proposed Works</a:t>
                      </a:r>
                      <a:endParaRPr lang="en-IE" sz="1400" b="1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Funding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8788"/>
                  </a:ext>
                </a:extLst>
              </a:tr>
              <a:tr h="1468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Alpine Heights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ctr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New path to link with </a:t>
                      </a:r>
                      <a:r>
                        <a:rPr lang="en-GB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Bawnogue</a:t>
                      </a: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 Road</a:t>
                      </a:r>
                      <a:endParaRPr lang="en-GB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€3,000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866066"/>
                  </a:ext>
                </a:extLst>
              </a:tr>
              <a:tr h="1468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Cherrywood Crescent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pedestrian entrance to park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678505"/>
                  </a:ext>
                </a:extLst>
              </a:tr>
              <a:tr h="231051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Clondalkin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Replace two bridges on River Camac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€30,000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382672"/>
                  </a:ext>
                </a:extLst>
              </a:tr>
              <a:tr h="23105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footpaths in vicinity of poplar trees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517964"/>
                  </a:ext>
                </a:extLst>
              </a:tr>
              <a:tr h="231051">
                <a:tc row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Corkagh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pt-BR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R136 entrance &amp; automate gate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€35,000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50508"/>
                  </a:ext>
                </a:extLst>
              </a:tr>
              <a:tr h="23105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it-IT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Automate gate beside MAAN pavilion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338874"/>
                  </a:ext>
                </a:extLst>
              </a:tr>
              <a:tr h="23105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Surface upgrade works in vicinity of St Johns Car Park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€45,000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149920"/>
                  </a:ext>
                </a:extLst>
              </a:tr>
              <a:tr h="23105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Drainage upgrade in Dog Run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157163"/>
                  </a:ext>
                </a:extLst>
              </a:tr>
              <a:tr h="14680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Benches between River Camac &amp; Cherrywood Drive/Grove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€7,500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90957"/>
                  </a:ext>
                </a:extLst>
              </a:tr>
              <a:tr h="23105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two gates/piers on lane from St. John's car park to allotments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€17,000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302209"/>
                  </a:ext>
                </a:extLst>
              </a:tr>
              <a:tr h="23105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Replace two overflow car park vehicle barriers with gates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€17,000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67979"/>
                  </a:ext>
                </a:extLst>
              </a:tr>
              <a:tr h="14680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Landscape upgrade &amp; drainage in vicinity of St. John's car park &amp; pavilion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€8,000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486433"/>
                  </a:ext>
                </a:extLst>
              </a:tr>
              <a:tr h="23105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Ball stop net at north end of pitch 59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€20,000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295632"/>
                  </a:ext>
                </a:extLst>
              </a:tr>
              <a:tr h="2310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Floraville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Path at open space between Monastery Rise &amp; </a:t>
                      </a:r>
                      <a:r>
                        <a:rPr lang="en-GB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Floraville</a:t>
                      </a: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 Lawn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€27,000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039122"/>
                  </a:ext>
                </a:extLst>
              </a:tr>
              <a:tr h="1468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Mount St. Joseph’s Cemetery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Upgrade path leading to cemetery &amp; top up stone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868902"/>
                  </a:ext>
                </a:extLst>
              </a:tr>
              <a:tr h="1468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Newcastle Village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Planter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764441"/>
                  </a:ext>
                </a:extLst>
              </a:tr>
              <a:tr h="231051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Rathcoole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Dog run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€65,000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99606"/>
                  </a:ext>
                </a:extLst>
              </a:tr>
              <a:tr h="23105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Age friendly exercise equipment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443654"/>
                  </a:ext>
                </a:extLst>
              </a:tr>
              <a:tr h="2310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St. John's Estate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Landscape area between St Johns Grove &amp; Close</a:t>
                      </a: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€33,000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04933"/>
                  </a:ext>
                </a:extLst>
              </a:tr>
              <a:tr h="231051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Total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€407,500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6383" marR="6383" marT="6383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0418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E0CA6-613F-F8F9-1DE1-9FE7BF895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 descr="$PPTXTitle">
            <a:extLst>
              <a:ext uri="{FF2B5EF4-FFF2-40B4-BE49-F238E27FC236}">
                <a16:creationId xmlns:a16="http://schemas.microsoft.com/office/drawing/2014/main" id="{BEFB21AD-AC36-3DDF-8659-320873D6CAAB}"/>
              </a:ext>
            </a:extLst>
          </p:cNvPr>
          <p:cNvSpPr txBox="1">
            <a:spLocks/>
          </p:cNvSpPr>
          <p:nvPr/>
        </p:nvSpPr>
        <p:spPr>
          <a:xfrm>
            <a:off x="215706" y="196558"/>
            <a:ext cx="10597732" cy="4591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eaLnBrk="1" hangingPunct="1">
              <a:defRPr sz="2900" b="1" i="0">
                <a:solidFill>
                  <a:srgbClr val="36399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b="0" dirty="0">
                <a:latin typeface="SDCC Sans" pitchFamily="2" charset="0"/>
              </a:rPr>
              <a:t>Natural Water Minor Works Programme</a:t>
            </a:r>
            <a:endParaRPr lang="en-IE" b="0" dirty="0">
              <a:latin typeface="SDCC Sans" pitchFamily="2" charset="0"/>
            </a:endParaRPr>
          </a:p>
        </p:txBody>
      </p:sp>
      <p:pic>
        <p:nvPicPr>
          <p:cNvPr id="2" name="object 6">
            <a:extLst>
              <a:ext uri="{FF2B5EF4-FFF2-40B4-BE49-F238E27FC236}">
                <a16:creationId xmlns:a16="http://schemas.microsoft.com/office/drawing/2014/main" id="{ADA3528B-ED30-0F04-273C-5B4BFA57FE5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2376" y="1052736"/>
            <a:ext cx="3496818" cy="2520280"/>
          </a:xfrm>
          <a:prstGeom prst="rect">
            <a:avLst/>
          </a:prstGeom>
        </p:spPr>
      </p:pic>
      <p:pic>
        <p:nvPicPr>
          <p:cNvPr id="9" name="object 7">
            <a:extLst>
              <a:ext uri="{FF2B5EF4-FFF2-40B4-BE49-F238E27FC236}">
                <a16:creationId xmlns:a16="http://schemas.microsoft.com/office/drawing/2014/main" id="{25434FD6-1E30-D4F2-D0D3-2D8ED353DC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42376" y="3789040"/>
            <a:ext cx="3496818" cy="2664296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2F3F895-2D31-1C41-7945-2C2F3C23B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473194"/>
              </p:ext>
            </p:extLst>
          </p:nvPr>
        </p:nvGraphicFramePr>
        <p:xfrm>
          <a:off x="352806" y="1052736"/>
          <a:ext cx="7903434" cy="5469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0786">
                  <a:extLst>
                    <a:ext uri="{9D8B030D-6E8A-4147-A177-3AD203B41FA5}">
                      <a16:colId xmlns:a16="http://schemas.microsoft.com/office/drawing/2014/main" val="1521704824"/>
                    </a:ext>
                  </a:extLst>
                </a:gridCol>
                <a:gridCol w="4736631">
                  <a:extLst>
                    <a:ext uri="{9D8B030D-6E8A-4147-A177-3AD203B41FA5}">
                      <a16:colId xmlns:a16="http://schemas.microsoft.com/office/drawing/2014/main" val="3027815150"/>
                    </a:ext>
                  </a:extLst>
                </a:gridCol>
                <a:gridCol w="1096017">
                  <a:extLst>
                    <a:ext uri="{9D8B030D-6E8A-4147-A177-3AD203B41FA5}">
                      <a16:colId xmlns:a16="http://schemas.microsoft.com/office/drawing/2014/main" val="294245114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Location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Description of Proposed Works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Funding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413966"/>
                  </a:ext>
                </a:extLst>
              </a:tr>
              <a:tr h="4395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Tymon Park &amp;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IE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Corkagh</a:t>
                      </a: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 Park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Desilting of lakes &amp; ponds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€300,000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5252"/>
                  </a:ext>
                </a:extLst>
              </a:tr>
              <a:tr h="4395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Rathfarnham Ponds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Remediate collapsed/blocked pipelines on private lands (wayleaves required)</a:t>
                      </a: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€200,000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22597"/>
                  </a:ext>
                </a:extLst>
              </a:tr>
              <a:tr h="4395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Various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Safety review of all trash screens &amp; follow up with remediation works.</a:t>
                      </a: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543219"/>
                  </a:ext>
                </a:extLst>
              </a:tr>
              <a:tr h="4395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Lucan Village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Investigation of issues at St Josephs/Lucan Heights &amp; Old Lucan Road</a:t>
                      </a: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71310"/>
                  </a:ext>
                </a:extLst>
              </a:tr>
              <a:tr h="474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Knocklyon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Investigation of flooding at 60-65 Knocklyon Green, 26 </a:t>
                      </a:r>
                      <a:r>
                        <a:rPr lang="en-GB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Delaford</a:t>
                      </a: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 Lawns &amp; 16–20 Knocklyon Avenue</a:t>
                      </a: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420235"/>
                  </a:ext>
                </a:extLst>
              </a:tr>
              <a:tr h="4395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Cloverhill Road at Palmerstown Woods</a:t>
                      </a:r>
                      <a:endParaRPr lang="en-GB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Combined sewers surcharging - liaise with </a:t>
                      </a:r>
                      <a:r>
                        <a:rPr lang="en-GB" sz="1400" u="none" strike="noStrike" dirty="0" err="1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Uisce</a:t>
                      </a: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 Éireann</a:t>
                      </a: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713358"/>
                  </a:ext>
                </a:extLst>
              </a:tr>
              <a:tr h="4395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Butterfield Park &amp; Avenue 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Combined sewers surcharging - liaise with UÉ</a:t>
                      </a: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051031"/>
                  </a:ext>
                </a:extLst>
              </a:tr>
              <a:tr h="4395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Whitechurch Road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Combined sewers surcharging – new surface water pipeline required to alleviate flooding</a:t>
                      </a: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€50,000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785393"/>
                  </a:ext>
                </a:extLst>
              </a:tr>
              <a:tr h="2238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Ballyroan Crescent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Investigation of recurring flooding</a:t>
                      </a: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€15,000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844337"/>
                  </a:ext>
                </a:extLst>
              </a:tr>
              <a:tr h="2238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Hillcrest, Lucan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Further investigation works</a:t>
                      </a: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€15,000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10330"/>
                  </a:ext>
                </a:extLst>
              </a:tr>
              <a:tr h="2238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Arthur Griffith Park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Observation following jetting works</a:t>
                      </a: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€15,000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825554"/>
                  </a:ext>
                </a:extLst>
              </a:tr>
              <a:tr h="4395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Ballycullen Road/Monalea Grove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Investigation of flooding</a:t>
                      </a: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€10,000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53949"/>
                  </a:ext>
                </a:extLst>
              </a:tr>
              <a:tr h="2238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N81 Tallaght</a:t>
                      </a:r>
                      <a:endParaRPr lang="en-IE" sz="1400" b="0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eaLnBrk="1" fontAlgn="ctr" hangingPunct="1">
                        <a:buNone/>
                      </a:pPr>
                      <a:r>
                        <a:rPr lang="en-GB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  <a:ea typeface="+mn-ea"/>
                          <a:cs typeface="+mn-cs"/>
                        </a:rPr>
                        <a:t>Observation following works by Roads Dept.</a:t>
                      </a: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€10,000</a:t>
                      </a:r>
                      <a:endParaRPr lang="en-IE" sz="1400" b="0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18193"/>
                  </a:ext>
                </a:extLst>
              </a:tr>
              <a:tr h="223886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Total</a:t>
                      </a:r>
                      <a:endParaRPr lang="en-IE" sz="1400" b="1" i="0" u="none" strike="noStrike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E" sz="1400" b="1" u="none" strike="noStrike" dirty="0">
                          <a:solidFill>
                            <a:srgbClr val="363A92"/>
                          </a:solidFill>
                          <a:effectLst/>
                          <a:latin typeface="SDCC Sans" pitchFamily="2" charset="0"/>
                        </a:rPr>
                        <a:t>€865,000</a:t>
                      </a:r>
                      <a:endParaRPr lang="en-IE" sz="1400" b="1" i="0" u="none" strike="noStrike" dirty="0">
                        <a:solidFill>
                          <a:srgbClr val="363A92"/>
                        </a:solidFill>
                        <a:effectLst/>
                        <a:latin typeface="SDCC Sans" pitchFamily="2" charset="0"/>
                      </a:endParaRPr>
                    </a:p>
                  </a:txBody>
                  <a:tcPr marL="8135" marR="8135" marT="8135" marB="0" anchor="ctr">
                    <a:lnL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147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98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C1EAB-B301-BDB7-A368-697F7F728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16C59F-01D2-12FA-3A78-DB82B14F4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934858"/>
            <a:ext cx="5499108" cy="988284"/>
          </a:xfrm>
        </p:spPr>
        <p:txBody>
          <a:bodyPr/>
          <a:lstStyle/>
          <a:p>
            <a:r>
              <a:rPr lang="en-GB" sz="8000" dirty="0">
                <a:latin typeface="SDCC Display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46340679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 PowerPoint Template</Template>
  <TotalTime>10279</TotalTime>
  <Words>1140</Words>
  <Application>Microsoft Office PowerPoint</Application>
  <PresentationFormat>Widescreen</PresentationFormat>
  <Paragraphs>301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SDCC Display</vt:lpstr>
      <vt:lpstr>SDCC Display Light</vt:lpstr>
      <vt:lpstr>SDCC Sans</vt:lpstr>
      <vt:lpstr>SDCC Master</vt:lpstr>
      <vt:lpstr>PowerPoint Presentation</vt:lpstr>
      <vt:lpstr>Rathfarnham/Templeogue/Firhouse/Bohernabreena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Walsh</dc:creator>
  <cp:lastModifiedBy>Colm Ward</cp:lastModifiedBy>
  <cp:revision>18</cp:revision>
  <dcterms:created xsi:type="dcterms:W3CDTF">2025-09-22T08:29:52Z</dcterms:created>
  <dcterms:modified xsi:type="dcterms:W3CDTF">2026-02-06T09:51:52Z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