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75" r:id="rId3"/>
    <p:sldId id="296" r:id="rId4"/>
    <p:sldId id="297" r:id="rId5"/>
    <p:sldId id="298" r:id="rId6"/>
    <p:sldId id="299" r:id="rId7"/>
    <p:sldId id="300" r:id="rId8"/>
    <p:sldId id="301" r:id="rId9"/>
    <p:sldId id="302" r:id="rId10"/>
    <p:sldId id="303" r:id="rId11"/>
    <p:sldId id="274" r:id="rId12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3A92"/>
    <a:srgbClr val="E8E8EE"/>
    <a:srgbClr val="CECEDC"/>
    <a:srgbClr val="FFFFFF"/>
    <a:srgbClr val="271B5B"/>
    <a:srgbClr val="52534D"/>
    <a:srgbClr val="C7E634"/>
    <a:srgbClr val="8AD6F7"/>
    <a:srgbClr val="52534C"/>
    <a:srgbClr val="5355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A621A0-A696-408D-AD5F-7CD4D98528AA}" v="9" dt="2026-02-06T11:37:11.388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90" autoAdjust="0"/>
    <p:restoredTop sz="91646" autoAdjust="0"/>
  </p:normalViewPr>
  <p:slideViewPr>
    <p:cSldViewPr>
      <p:cViewPr varScale="1">
        <p:scale>
          <a:sx n="93" d="100"/>
          <a:sy n="93" d="100"/>
        </p:scale>
        <p:origin x="348" y="306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oin Burke" userId="4aafc82d-5189-4da3-bc5e-52a4f60cd126" providerId="ADAL" clId="{2D961CA9-53DA-4178-9F8A-E9F20AC6B850}"/>
    <pc:docChg chg="undo custSel modSld">
      <pc:chgData name="Eoin Burke" userId="4aafc82d-5189-4da3-bc5e-52a4f60cd126" providerId="ADAL" clId="{2D961CA9-53DA-4178-9F8A-E9F20AC6B850}" dt="2026-02-06T11:38:20.993" v="23" actId="798"/>
      <pc:docMkLst>
        <pc:docMk/>
      </pc:docMkLst>
      <pc:sldChg chg="modSp mod">
        <pc:chgData name="Eoin Burke" userId="4aafc82d-5189-4da3-bc5e-52a4f60cd126" providerId="ADAL" clId="{2D961CA9-53DA-4178-9F8A-E9F20AC6B850}" dt="2026-02-06T11:36:26.078" v="7" actId="1076"/>
        <pc:sldMkLst>
          <pc:docMk/>
          <pc:sldMk cId="2935063400" sldId="298"/>
        </pc:sldMkLst>
        <pc:graphicFrameChg chg="mod modGraphic">
          <ac:chgData name="Eoin Burke" userId="4aafc82d-5189-4da3-bc5e-52a4f60cd126" providerId="ADAL" clId="{2D961CA9-53DA-4178-9F8A-E9F20AC6B850}" dt="2026-02-06T11:36:26.078" v="7" actId="1076"/>
          <ac:graphicFrameMkLst>
            <pc:docMk/>
            <pc:sldMk cId="2935063400" sldId="298"/>
            <ac:graphicFrameMk id="5" creationId="{0A7E7D93-36F6-64C5-D1B8-F70A36258FED}"/>
          </ac:graphicFrameMkLst>
        </pc:graphicFrameChg>
      </pc:sldChg>
      <pc:sldChg chg="modSp mod">
        <pc:chgData name="Eoin Burke" userId="4aafc82d-5189-4da3-bc5e-52a4f60cd126" providerId="ADAL" clId="{2D961CA9-53DA-4178-9F8A-E9F20AC6B850}" dt="2026-02-06T11:37:54.520" v="19"/>
        <pc:sldMkLst>
          <pc:docMk/>
          <pc:sldMk cId="1826761004" sldId="299"/>
        </pc:sldMkLst>
        <pc:graphicFrameChg chg="mod modGraphic">
          <ac:chgData name="Eoin Burke" userId="4aafc82d-5189-4da3-bc5e-52a4f60cd126" providerId="ADAL" clId="{2D961CA9-53DA-4178-9F8A-E9F20AC6B850}" dt="2026-02-06T11:37:54.520" v="19"/>
          <ac:graphicFrameMkLst>
            <pc:docMk/>
            <pc:sldMk cId="1826761004" sldId="299"/>
            <ac:graphicFrameMk id="5" creationId="{1F0B61C1-F854-D917-DABE-E0D07D149B32}"/>
          </ac:graphicFrameMkLst>
        </pc:graphicFrameChg>
      </pc:sldChg>
      <pc:sldChg chg="modSp mod">
        <pc:chgData name="Eoin Burke" userId="4aafc82d-5189-4da3-bc5e-52a4f60cd126" providerId="ADAL" clId="{2D961CA9-53DA-4178-9F8A-E9F20AC6B850}" dt="2026-02-06T11:38:20.993" v="23" actId="798"/>
        <pc:sldMkLst>
          <pc:docMk/>
          <pc:sldMk cId="910499740" sldId="301"/>
        </pc:sldMkLst>
        <pc:graphicFrameChg chg="modGraphic">
          <ac:chgData name="Eoin Burke" userId="4aafc82d-5189-4da3-bc5e-52a4f60cd126" providerId="ADAL" clId="{2D961CA9-53DA-4178-9F8A-E9F20AC6B850}" dt="2026-02-06T11:38:20.993" v="23" actId="798"/>
          <ac:graphicFrameMkLst>
            <pc:docMk/>
            <pc:sldMk cId="910499740" sldId="301"/>
            <ac:graphicFrameMk id="5" creationId="{7358FF19-4AA0-47BD-4C2C-F666AF3075B4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78353B-7189-0348-512A-72DCC595C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2C1B27-EC5E-A811-B2CA-5F0692518B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D86634-66D9-A444-4AA5-5E35F13A8E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EB5E38-2587-7710-8AB6-573F351C50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2519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7274C3-FD01-4985-EBB8-948E542A9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51D092-A6E4-546A-B884-8B05E5F231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76578F-B2FA-DBE9-61BA-C688C46C33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4F3B02-D395-074D-1108-B0E15624B2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192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09A9462D-E169-1027-895F-BCB8B105325C}"/>
              </a:ext>
            </a:extLst>
          </p:cNvPr>
          <p:cNvSpPr txBox="1">
            <a:spLocks/>
          </p:cNvSpPr>
          <p:nvPr/>
        </p:nvSpPr>
        <p:spPr>
          <a:xfrm>
            <a:off x="3935760" y="1268760"/>
            <a:ext cx="7958544" cy="335957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eaLnBrk="1" hangingPunct="1"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SDCC Display" pitchFamily="2" charset="0"/>
              </a:rPr>
              <a:t>2026 Roadworks Programme</a:t>
            </a:r>
            <a:endParaRPr lang="en-US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813BB83-5ABC-CF79-BAF2-96567F13A6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35760" y="4941168"/>
            <a:ext cx="7632848" cy="115212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60000"/>
              </a:lnSpc>
            </a:pPr>
            <a:r>
              <a:rPr lang="en-US" sz="2800" dirty="0">
                <a:latin typeface="SDCC Display Light" pitchFamily="2" charset="0"/>
              </a:rPr>
              <a:t>Meeting of South Dublin County Council</a:t>
            </a:r>
          </a:p>
          <a:p>
            <a:pPr>
              <a:lnSpc>
                <a:spcPct val="160000"/>
              </a:lnSpc>
            </a:pPr>
            <a:r>
              <a:rPr lang="en-US" sz="2800" dirty="0">
                <a:latin typeface="SDCC Display Light" pitchFamily="2" charset="0"/>
              </a:rPr>
              <a:t>9 February 2026</a:t>
            </a:r>
          </a:p>
        </p:txBody>
      </p:sp>
    </p:spTree>
    <p:extLst>
      <p:ext uri="{BB962C8B-B14F-4D97-AF65-F5344CB8AC3E}">
        <p14:creationId xmlns:p14="http://schemas.microsoft.com/office/powerpoint/2010/main" val="1930551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B0EDC-0EB5-6DB9-4756-0DCF413E0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4B0B953-BF80-3F9D-4B15-061E9099BBC2}"/>
              </a:ext>
            </a:extLst>
          </p:cNvPr>
          <p:cNvSpPr txBox="1">
            <a:spLocks/>
          </p:cNvSpPr>
          <p:nvPr/>
        </p:nvSpPr>
        <p:spPr>
          <a:xfrm>
            <a:off x="498396" y="332656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 fontScale="85000" lnSpcReduction="10000"/>
          </a:bodyPr>
          <a:lstStyle>
            <a:lvl1pPr eaLnBrk="1" hangingPunct="1">
              <a:defRPr sz="2900" b="1" i="0">
                <a:solidFill>
                  <a:srgbClr val="363992"/>
                </a:solidFill>
                <a:latin typeface="Arial"/>
                <a:ea typeface="+mj-ea"/>
                <a:cs typeface="Arial"/>
              </a:defRPr>
            </a:lvl1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altLang="en-US" sz="3100" dirty="0">
                <a:solidFill>
                  <a:schemeClr val="accent1"/>
                </a:solidFill>
                <a:latin typeface="SDCC Sans" pitchFamily="2" charset="0"/>
                <a:cs typeface="+mj-cs"/>
              </a:rPr>
              <a:t>Rathfarnham Templeogue LEA</a:t>
            </a:r>
            <a:br>
              <a:rPr lang="en-US" altLang="en-US" sz="3100" dirty="0">
                <a:solidFill>
                  <a:schemeClr val="accent1"/>
                </a:solidFill>
                <a:latin typeface="+mj-lt"/>
                <a:cs typeface="+mj-cs"/>
              </a:rPr>
            </a:br>
            <a:endParaRPr lang="en-US" altLang="en-US" sz="3100" dirty="0">
              <a:solidFill>
                <a:schemeClr val="accent1"/>
              </a:solidFill>
              <a:latin typeface="+mj-lt"/>
              <a:cs typeface="+mj-cs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C27279D-3326-129C-C29D-440098E714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1594708"/>
              </p:ext>
            </p:extLst>
          </p:nvPr>
        </p:nvGraphicFramePr>
        <p:xfrm>
          <a:off x="498396" y="1052736"/>
          <a:ext cx="10994895" cy="5486493"/>
        </p:xfrm>
        <a:graphic>
          <a:graphicData uri="http://schemas.openxmlformats.org/drawingml/2006/table">
            <a:tbl>
              <a:tblPr firstRow="1" bandRow="1">
                <a:solidFill>
                  <a:srgbClr val="FFFFFF"/>
                </a:solidFill>
                <a:tableStyleId>{5C22544A-7EE6-4342-B048-85BDC9FD1C3A}</a:tableStyleId>
              </a:tblPr>
              <a:tblGrid>
                <a:gridCol w="3664965">
                  <a:extLst>
                    <a:ext uri="{9D8B030D-6E8A-4147-A177-3AD203B41FA5}">
                      <a16:colId xmlns:a16="http://schemas.microsoft.com/office/drawing/2014/main" val="3398904796"/>
                    </a:ext>
                  </a:extLst>
                </a:gridCol>
                <a:gridCol w="3664965">
                  <a:extLst>
                    <a:ext uri="{9D8B030D-6E8A-4147-A177-3AD203B41FA5}">
                      <a16:colId xmlns:a16="http://schemas.microsoft.com/office/drawing/2014/main" val="913094418"/>
                    </a:ext>
                  </a:extLst>
                </a:gridCol>
                <a:gridCol w="3664965">
                  <a:extLst>
                    <a:ext uri="{9D8B030D-6E8A-4147-A177-3AD203B41FA5}">
                      <a16:colId xmlns:a16="http://schemas.microsoft.com/office/drawing/2014/main" val="1413389217"/>
                    </a:ext>
                  </a:extLst>
                </a:gridCol>
              </a:tblGrid>
              <a:tr h="61460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000" b="1" u="none" strike="noStrike" dirty="0">
                          <a:effectLst/>
                          <a:latin typeface="SDCC Sans" pitchFamily="2" charset="0"/>
                        </a:rPr>
                        <a:t>ROAD RESURFACING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4" marR="9524" marT="9524" marB="0" anchor="ctr"/>
                </a:tc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000" b="1" u="none" strike="noStrike" dirty="0">
                          <a:effectLst/>
                          <a:latin typeface="SDCC Sans" pitchFamily="2" charset="0"/>
                        </a:rPr>
                        <a:t>FOOTPATH REPAIRS</a:t>
                      </a:r>
                    </a:p>
                  </a:txBody>
                  <a:tcPr marL="9524" marR="9524" marT="9524" marB="0" anchor="ctr">
                    <a:solidFill>
                      <a:srgbClr val="363A9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9524" marR="9524" marT="9524" marB="0" anchor="ctr"/>
                </a:tc>
                <a:extLst>
                  <a:ext uri="{0D108BD9-81ED-4DB2-BD59-A6C34878D82A}">
                    <a16:rowId xmlns:a16="http://schemas.microsoft.com/office/drawing/2014/main" val="2674481259"/>
                  </a:ext>
                </a:extLst>
              </a:tr>
              <a:tr h="48452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400" u="none" strike="noStrike" dirty="0">
                          <a:effectLst/>
                          <a:latin typeface="SDCC Sans" pitchFamily="2" charset="0"/>
                        </a:rPr>
                        <a:t>New </a:t>
                      </a:r>
                      <a:r>
                        <a:rPr lang="en-GB" sz="1400" u="none" strike="noStrike" dirty="0" err="1">
                          <a:effectLst/>
                          <a:latin typeface="SDCC Sans" pitchFamily="2" charset="0"/>
                        </a:rPr>
                        <a:t>Nangor</a:t>
                      </a:r>
                      <a:r>
                        <a:rPr lang="en-GB" sz="1400" u="none" strike="noStrike" dirty="0">
                          <a:effectLst/>
                          <a:latin typeface="SDCC Sans" pitchFamily="2" charset="0"/>
                        </a:rPr>
                        <a:t> Road</a:t>
                      </a:r>
                    </a:p>
                    <a:p>
                      <a:pPr algn="ctr" fontAlgn="b">
                        <a:buNone/>
                      </a:pPr>
                      <a:r>
                        <a:rPr lang="en-GB" sz="1400" u="none" strike="noStrike" dirty="0">
                          <a:effectLst/>
                          <a:latin typeface="SDCC Sans" pitchFamily="2" charset="0"/>
                        </a:rPr>
                        <a:t>(towards </a:t>
                      </a:r>
                      <a:r>
                        <a:rPr lang="en-GB" sz="1400" u="none" strike="noStrike" dirty="0" err="1">
                          <a:effectLst/>
                          <a:latin typeface="SDCC Sans" pitchFamily="2" charset="0"/>
                        </a:rPr>
                        <a:t>Longmile</a:t>
                      </a:r>
                      <a:r>
                        <a:rPr lang="en-GB" sz="1400" u="none" strike="noStrike" dirty="0">
                          <a:effectLst/>
                          <a:latin typeface="SDCC Sans" pitchFamily="2" charset="0"/>
                        </a:rPr>
                        <a:t>)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1400" u="none" strike="noStrike" dirty="0">
                          <a:effectLst/>
                          <a:latin typeface="SDCC Sans" pitchFamily="2" charset="0"/>
                        </a:rPr>
                        <a:t>Oak Road Industrial Estate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1400" u="none" strike="noStrike" dirty="0">
                          <a:effectLst/>
                          <a:latin typeface="SDCC Sans" pitchFamily="2" charset="0"/>
                        </a:rPr>
                        <a:t>Tara Hill Road 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28497949"/>
                  </a:ext>
                </a:extLst>
              </a:tr>
              <a:tr h="38298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1400" u="none" strike="noStrike" dirty="0">
                          <a:effectLst/>
                          <a:latin typeface="SDCC Sans" pitchFamily="2" charset="0"/>
                        </a:rPr>
                        <a:t>Oak Road Park West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1400" u="none" strike="noStrike" dirty="0">
                          <a:effectLst/>
                          <a:latin typeface="SDCC Sans" pitchFamily="2" charset="0"/>
                        </a:rPr>
                        <a:t>College Crescent&amp; Drive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1400" u="none" strike="noStrike" dirty="0" err="1">
                          <a:effectLst/>
                          <a:latin typeface="SDCC Sans" pitchFamily="2" charset="0"/>
                        </a:rPr>
                        <a:t>Glendoher</a:t>
                      </a:r>
                      <a:r>
                        <a:rPr lang="en-IE" sz="1400" u="none" strike="noStrike" dirty="0">
                          <a:effectLst/>
                          <a:latin typeface="SDCC Sans" pitchFamily="2" charset="0"/>
                        </a:rPr>
                        <a:t> Road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9386023"/>
                  </a:ext>
                </a:extLst>
              </a:tr>
              <a:tr h="44942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1400" u="none" strike="noStrike" dirty="0">
                          <a:effectLst/>
                          <a:latin typeface="SDCC Sans" pitchFamily="2" charset="0"/>
                        </a:rPr>
                        <a:t>Ballymount Road Upper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1400" u="none" strike="noStrike" dirty="0" err="1">
                          <a:effectLst/>
                          <a:latin typeface="SDCC Sans" pitchFamily="2" charset="0"/>
                        </a:rPr>
                        <a:t>Glendown</a:t>
                      </a:r>
                      <a:r>
                        <a:rPr lang="en-IE" sz="1400" u="none" strike="noStrike" dirty="0">
                          <a:effectLst/>
                          <a:latin typeface="SDCC Sans" pitchFamily="2" charset="0"/>
                        </a:rPr>
                        <a:t> Estate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>
                    <a:solidFill>
                      <a:srgbClr val="CECE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1400" u="none" strike="noStrike" dirty="0" err="1">
                          <a:effectLst/>
                          <a:latin typeface="SDCC Sans" pitchFamily="2" charset="0"/>
                        </a:rPr>
                        <a:t>Willbrook</a:t>
                      </a:r>
                      <a:r>
                        <a:rPr lang="en-IE" sz="1400" u="none" strike="noStrike" dirty="0">
                          <a:effectLst/>
                          <a:latin typeface="SDCC Sans" pitchFamily="2" charset="0"/>
                        </a:rPr>
                        <a:t> Street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>
                    <a:solidFill>
                      <a:srgbClr val="CECE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7667882"/>
                  </a:ext>
                </a:extLst>
              </a:tr>
              <a:tr h="37741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1400" u="none" strike="noStrike">
                          <a:effectLst/>
                          <a:latin typeface="SDCC Sans" pitchFamily="2" charset="0"/>
                        </a:rPr>
                        <a:t>Ballymount Road Lower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1400" u="none" strike="noStrike" dirty="0" err="1">
                          <a:effectLst/>
                          <a:latin typeface="SDCC Sans" pitchFamily="2" charset="0"/>
                        </a:rPr>
                        <a:t>Fortfield</a:t>
                      </a:r>
                      <a:r>
                        <a:rPr lang="en-IE" sz="1400" u="none" strike="noStrike" dirty="0">
                          <a:effectLst/>
                          <a:latin typeface="SDCC Sans" pitchFamily="2" charset="0"/>
                        </a:rPr>
                        <a:t> Drive 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1400" u="none" strike="noStrike" dirty="0">
                          <a:effectLst/>
                          <a:latin typeface="SDCC Sans" pitchFamily="2" charset="0"/>
                        </a:rPr>
                        <a:t>Templeogue Wood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>
                    <a:solidFill>
                      <a:srgbClr val="E8E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2672980"/>
                  </a:ext>
                </a:extLst>
              </a:tr>
              <a:tr h="41111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1400" u="none" strike="noStrike" dirty="0">
                          <a:effectLst/>
                          <a:latin typeface="SDCC Sans" pitchFamily="2" charset="0"/>
                        </a:rPr>
                        <a:t>Templeogue Road 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1400" u="none" strike="noStrike" dirty="0">
                          <a:effectLst/>
                          <a:latin typeface="SDCC Sans" pitchFamily="2" charset="0"/>
                        </a:rPr>
                        <a:t>Marian Crescent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1400" u="none" strike="noStrike" dirty="0">
                          <a:effectLst/>
                          <a:latin typeface="SDCC Sans" pitchFamily="2" charset="0"/>
                        </a:rPr>
                        <a:t>Orwell Park Estate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>
                    <a:solidFill>
                      <a:srgbClr val="CECE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5359446"/>
                  </a:ext>
                </a:extLst>
              </a:tr>
              <a:tr h="35085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1400" u="none" strike="noStrike">
                          <a:effectLst/>
                          <a:latin typeface="SDCC Sans" pitchFamily="2" charset="0"/>
                        </a:rPr>
                        <a:t>Greentrees Road  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1400" u="none" strike="noStrike" dirty="0">
                          <a:effectLst/>
                          <a:latin typeface="SDCC Sans" pitchFamily="2" charset="0"/>
                        </a:rPr>
                        <a:t>Washington Park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>
                    <a:solidFill>
                      <a:srgbClr val="E8E8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1400" u="none" strike="noStrike" dirty="0">
                          <a:effectLst/>
                          <a:latin typeface="SDCC Sans" pitchFamily="2" charset="0"/>
                        </a:rPr>
                        <a:t>Marian Road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>
                    <a:solidFill>
                      <a:srgbClr val="E8E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968271"/>
                  </a:ext>
                </a:extLst>
              </a:tr>
              <a:tr h="421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1400" u="none" strike="noStrike" dirty="0">
                          <a:effectLst/>
                          <a:latin typeface="SDCC Sans" pitchFamily="2" charset="0"/>
                        </a:rPr>
                        <a:t>St. James’ Road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1400" u="none" strike="noStrike" dirty="0">
                          <a:effectLst/>
                          <a:latin typeface="SDCC Sans" pitchFamily="2" charset="0"/>
                        </a:rPr>
                        <a:t>Rossmore Lawns &amp; Road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1400" u="none" strike="noStrike" dirty="0">
                          <a:effectLst/>
                          <a:latin typeface="SDCC Sans" pitchFamily="2" charset="0"/>
                        </a:rPr>
                        <a:t>Tara Hill Road 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>
                    <a:solidFill>
                      <a:srgbClr val="CECE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6632512"/>
                  </a:ext>
                </a:extLst>
              </a:tr>
              <a:tr h="36461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1400" u="none" strike="noStrike" dirty="0">
                          <a:effectLst/>
                          <a:latin typeface="SDCC Sans" pitchFamily="2" charset="0"/>
                        </a:rPr>
                        <a:t>Marian Road 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1400" u="none" strike="noStrike" dirty="0">
                          <a:effectLst/>
                          <a:latin typeface="SDCC Sans" pitchFamily="2" charset="0"/>
                        </a:rPr>
                        <a:t>Cherry Grove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1400" u="none" strike="noStrike" dirty="0" err="1">
                          <a:effectLst/>
                          <a:latin typeface="SDCC Sans" pitchFamily="2" charset="0"/>
                        </a:rPr>
                        <a:t>Glendoher</a:t>
                      </a:r>
                      <a:r>
                        <a:rPr lang="en-IE" sz="1400" u="none" strike="noStrike" dirty="0">
                          <a:effectLst/>
                          <a:latin typeface="SDCC Sans" pitchFamily="2" charset="0"/>
                        </a:rPr>
                        <a:t> Road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>
                    <a:solidFill>
                      <a:srgbClr val="E8E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3974066"/>
                  </a:ext>
                </a:extLst>
              </a:tr>
              <a:tr h="421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1400" u="none" strike="noStrike" dirty="0" err="1">
                          <a:effectLst/>
                          <a:latin typeface="SDCC Sans" pitchFamily="2" charset="0"/>
                        </a:rPr>
                        <a:t>Willbrook</a:t>
                      </a:r>
                      <a:r>
                        <a:rPr lang="en-IE" sz="1400" u="none" strike="noStrike" dirty="0">
                          <a:effectLst/>
                          <a:latin typeface="SDCC Sans" pitchFamily="2" charset="0"/>
                        </a:rPr>
                        <a:t> Road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1400" u="none" strike="noStrike" dirty="0" err="1">
                          <a:effectLst/>
                          <a:latin typeface="SDCC Sans" pitchFamily="2" charset="0"/>
                        </a:rPr>
                        <a:t>Hillsbrook</a:t>
                      </a:r>
                      <a:r>
                        <a:rPr lang="en-IE" sz="1400" u="none" strike="noStrike" dirty="0">
                          <a:effectLst/>
                          <a:latin typeface="SDCC Sans" pitchFamily="2" charset="0"/>
                        </a:rPr>
                        <a:t> Drive &amp; Avenue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1400" u="none" strike="noStrike" dirty="0" err="1">
                          <a:effectLst/>
                          <a:latin typeface="SDCC Sans" pitchFamily="2" charset="0"/>
                        </a:rPr>
                        <a:t>Willbrook</a:t>
                      </a:r>
                      <a:r>
                        <a:rPr lang="en-IE" sz="1400" u="none" strike="noStrike" dirty="0">
                          <a:effectLst/>
                          <a:latin typeface="SDCC Sans" pitchFamily="2" charset="0"/>
                        </a:rPr>
                        <a:t> Street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>
                    <a:solidFill>
                      <a:srgbClr val="CECE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7567292"/>
                  </a:ext>
                </a:extLst>
              </a:tr>
              <a:tr h="38843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1400" u="none" strike="noStrike" dirty="0">
                          <a:effectLst/>
                          <a:latin typeface="SDCC Sans" pitchFamily="2" charset="0"/>
                        </a:rPr>
                        <a:t>Whitechurch Road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1400" u="none" strike="noStrike" dirty="0">
                          <a:effectLst/>
                          <a:latin typeface="SDCC Sans" pitchFamily="2" charset="0"/>
                        </a:rPr>
                        <a:t>Ashfield Estate, Templeogue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1400" u="none" strike="noStrike" dirty="0">
                          <a:effectLst/>
                          <a:latin typeface="SDCC Sans" pitchFamily="2" charset="0"/>
                        </a:rPr>
                        <a:t>Templeogue Wood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>
                    <a:solidFill>
                      <a:srgbClr val="E8E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384814"/>
                  </a:ext>
                </a:extLst>
              </a:tr>
              <a:tr h="38843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1400" u="none" strike="noStrike" dirty="0">
                          <a:effectLst/>
                          <a:latin typeface="SDCC Sans" pitchFamily="2" charset="0"/>
                        </a:rPr>
                        <a:t>Dodder Park Road 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GB" sz="14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St. Anthony’s, St. Joseph’s, </a:t>
                      </a:r>
                      <a:br>
                        <a:rPr lang="en-GB" sz="14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</a:br>
                      <a:r>
                        <a:rPr lang="en-GB" sz="14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St. Conleth’s, St. Columba’s, </a:t>
                      </a:r>
                      <a:br>
                        <a:rPr lang="en-GB" sz="14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</a:br>
                      <a:r>
                        <a:rPr lang="en-GB" sz="14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St. Pater’s &amp; St. Malachy’s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2000" b="1" u="none" strike="noStrike" dirty="0">
                          <a:solidFill>
                            <a:schemeClr val="bg1"/>
                          </a:solidFill>
                          <a:effectLst/>
                          <a:latin typeface="SDCC Sans" pitchFamily="2" charset="0"/>
                        </a:rPr>
                        <a:t>CYCLE MAINTENANCE</a:t>
                      </a:r>
                      <a:endParaRPr lang="en-IE" sz="2000" b="1" i="0" u="none" strike="noStrike" dirty="0">
                        <a:solidFill>
                          <a:schemeClr val="bg1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>
                    <a:solidFill>
                      <a:srgbClr val="363A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5724646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1400" u="none" strike="noStrike" dirty="0">
                          <a:effectLst/>
                          <a:latin typeface="SDCC Sans" pitchFamily="2" charset="0"/>
                        </a:rPr>
                        <a:t>Kimmage Road West 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16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Fairways link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500009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28285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988A62-34D2-BA2F-EDF0-1C9ABC4C5C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2934858"/>
            <a:ext cx="5499108" cy="988284"/>
          </a:xfrm>
        </p:spPr>
        <p:txBody>
          <a:bodyPr/>
          <a:lstStyle/>
          <a:p>
            <a:r>
              <a:rPr lang="en-GB" sz="8000" dirty="0">
                <a:latin typeface="SDCC Display" pitchFamily="2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377547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887623-F889-AF3A-BE4C-C501BC1B4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E45CC-45D7-0DE4-B003-22FD38552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2" y="938311"/>
            <a:ext cx="3431289" cy="2139269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SDCC Sans" pitchFamily="2" charset="0"/>
                <a:cs typeface="Calibri" panose="020F0502020204030204" pitchFamily="34" charset="0"/>
              </a:rPr>
              <a:t>Overall Budget &amp; Proposed Schemes</a:t>
            </a:r>
            <a:endParaRPr lang="en-IE" dirty="0">
              <a:latin typeface="SDCC Sans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416DCF-F04D-1E63-2C35-C467ED19CD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1823" y="908720"/>
            <a:ext cx="7175705" cy="5420527"/>
          </a:xfrm>
        </p:spPr>
        <p:txBody>
          <a:bodyPr>
            <a:noAutofit/>
          </a:bodyPr>
          <a:lstStyle/>
          <a:p>
            <a:r>
              <a:rPr lang="en-US" altLang="en-US" sz="2400" b="1" dirty="0">
                <a:latin typeface="SDCC Sans" pitchFamily="2" charset="0"/>
              </a:rPr>
              <a:t>Total budget: €10.35m</a:t>
            </a:r>
          </a:p>
          <a:p>
            <a:pPr marL="562996" lvl="1" indent="-285750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  <a:latin typeface="SDCC Sans" pitchFamily="2" charset="0"/>
              </a:rPr>
              <a:t>Road resurfacing €3.6m</a:t>
            </a:r>
          </a:p>
          <a:p>
            <a:pPr marL="562996" lvl="1" indent="-285750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  <a:latin typeface="SDCC Sans" pitchFamily="2" charset="0"/>
              </a:rPr>
              <a:t>Footpath repairs/improvements €3.6m</a:t>
            </a:r>
          </a:p>
          <a:p>
            <a:pPr marL="562996" lvl="1" indent="-285750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  <a:latin typeface="SDCC Sans" pitchFamily="2" charset="0"/>
              </a:rPr>
              <a:t>Cycle track maintenance €200k</a:t>
            </a:r>
          </a:p>
          <a:p>
            <a:pPr marL="562996" lvl="1" indent="-285750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  <a:latin typeface="SDCC Sans" pitchFamily="2" charset="0"/>
              </a:rPr>
              <a:t>Social housing estate upgrades €300k </a:t>
            </a:r>
          </a:p>
          <a:p>
            <a:pPr marL="562996" lvl="1" indent="-285750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  <a:latin typeface="SDCC Sans" pitchFamily="2" charset="0"/>
              </a:rPr>
              <a:t>Patching/potholes- €700k</a:t>
            </a:r>
          </a:p>
          <a:p>
            <a:pPr marL="562996" lvl="1" indent="-285750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  <a:latin typeface="SDCC Sans" pitchFamily="2" charset="0"/>
              </a:rPr>
              <a:t>Accessibility - €550k</a:t>
            </a:r>
          </a:p>
          <a:p>
            <a:pPr marL="562996" lvl="1" indent="-285750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  <a:latin typeface="SDCC Sans" pitchFamily="2" charset="0"/>
              </a:rPr>
              <a:t>Discretionary maintenance works - €1.4m</a:t>
            </a:r>
          </a:p>
          <a:p>
            <a:pPr lvl="1"/>
            <a:endParaRPr lang="en-US" altLang="en-US" sz="2400" dirty="0">
              <a:solidFill>
                <a:schemeClr val="bg1"/>
              </a:solidFill>
              <a:latin typeface="SDCC Sans" pitchFamily="2" charset="0"/>
            </a:endParaRPr>
          </a:p>
          <a:p>
            <a:r>
              <a:rPr lang="en-US" altLang="en-US" sz="2400" b="1" dirty="0">
                <a:latin typeface="SDCC Sans" pitchFamily="2" charset="0"/>
              </a:rPr>
              <a:t>Total number of schemes: 147</a:t>
            </a:r>
          </a:p>
          <a:p>
            <a:pPr marL="562996" lvl="1" indent="-285750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  <a:latin typeface="SDCC Sans" pitchFamily="2" charset="0"/>
              </a:rPr>
              <a:t>Road resurfacing 56</a:t>
            </a:r>
          </a:p>
          <a:p>
            <a:pPr marL="562996" lvl="1" indent="-285750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  <a:latin typeface="SDCC Sans" pitchFamily="2" charset="0"/>
              </a:rPr>
              <a:t>Footpath repairs 81</a:t>
            </a:r>
          </a:p>
          <a:p>
            <a:pPr marL="562996" lvl="1" indent="-285750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  <a:latin typeface="SDCC Sans" pitchFamily="2" charset="0"/>
              </a:rPr>
              <a:t>Cycle track maintenance 4</a:t>
            </a:r>
          </a:p>
          <a:p>
            <a:pPr marL="562996" lvl="1" indent="-285750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  <a:latin typeface="SDCC Sans" pitchFamily="2" charset="0"/>
              </a:rPr>
              <a:t>Social housing pavement improvements 6</a:t>
            </a:r>
          </a:p>
        </p:txBody>
      </p:sp>
    </p:spTree>
    <p:extLst>
      <p:ext uri="{BB962C8B-B14F-4D97-AF65-F5344CB8AC3E}">
        <p14:creationId xmlns:p14="http://schemas.microsoft.com/office/powerpoint/2010/main" val="3154817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FE114D-7D5C-64EA-1259-5BDECB8618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A0C57-C622-66FF-5BAB-9DC24DBA5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2" y="938311"/>
            <a:ext cx="3719320" cy="2139269"/>
          </a:xfrm>
        </p:spPr>
        <p:txBody>
          <a:bodyPr>
            <a:normAutofit/>
          </a:bodyPr>
          <a:lstStyle/>
          <a:p>
            <a:r>
              <a:rPr lang="en-GB" dirty="0">
                <a:latin typeface="SDCC Sans" pitchFamily="2" charset="0"/>
                <a:cs typeface="Calibri" panose="020F0502020204030204" pitchFamily="34" charset="0"/>
              </a:rPr>
              <a:t>Accessibility Funding</a:t>
            </a:r>
            <a:endParaRPr lang="en-IE" dirty="0">
              <a:latin typeface="SDCC Sans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15E05E-76E6-A880-EA54-8F3A6F7229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43290" y="938311"/>
            <a:ext cx="7175705" cy="5420527"/>
          </a:xfrm>
        </p:spPr>
        <p:txBody>
          <a:bodyPr>
            <a:noAutofit/>
          </a:bodyPr>
          <a:lstStyle/>
          <a:p>
            <a:r>
              <a:rPr lang="en-US" altLang="en-US" sz="2400" dirty="0">
                <a:latin typeface="SDCC Sans" pitchFamily="2" charset="0"/>
              </a:rPr>
              <a:t>Dedicated funding of €550k</a:t>
            </a:r>
          </a:p>
          <a:p>
            <a:r>
              <a:rPr lang="en-US" altLang="en-US" sz="2400" dirty="0">
                <a:latin typeface="SDCC Sans" pitchFamily="2" charset="0"/>
              </a:rPr>
              <a:t>Not allocated to any specific locations &amp; not included schemes listed in roadworks </a:t>
            </a:r>
            <a:r>
              <a:rPr lang="en-US" altLang="en-US" sz="2400" dirty="0" err="1">
                <a:latin typeface="SDCC Sans" pitchFamily="2" charset="0"/>
              </a:rPr>
              <a:t>programme</a:t>
            </a:r>
            <a:endParaRPr lang="en-US" altLang="en-US" sz="2400" dirty="0">
              <a:latin typeface="SDCC Sans" pitchFamily="2" charset="0"/>
            </a:endParaRPr>
          </a:p>
          <a:p>
            <a:r>
              <a:rPr lang="en-US" altLang="en-US" sz="2400" dirty="0">
                <a:latin typeface="SDCC Sans" pitchFamily="2" charset="0"/>
              </a:rPr>
              <a:t>Funding targeted at small &amp; medium  interventions (e.g. </a:t>
            </a:r>
            <a:r>
              <a:rPr lang="en-US" altLang="en-US" sz="2400" dirty="0" err="1">
                <a:latin typeface="SDCC Sans" pitchFamily="2" charset="0"/>
              </a:rPr>
              <a:t>kerb</a:t>
            </a:r>
            <a:r>
              <a:rPr lang="en-US" altLang="en-US" sz="2400" dirty="0">
                <a:latin typeface="SDCC Sans" pitchFamily="2" charset="0"/>
              </a:rPr>
              <a:t> </a:t>
            </a:r>
            <a:r>
              <a:rPr lang="en-US" altLang="en-US" sz="2400" dirty="0" err="1">
                <a:latin typeface="SDCC Sans" pitchFamily="2" charset="0"/>
              </a:rPr>
              <a:t>dishings</a:t>
            </a:r>
            <a:r>
              <a:rPr lang="en-US" altLang="en-US" sz="2400" dirty="0">
                <a:latin typeface="SDCC Sans" pitchFamily="2" charset="0"/>
              </a:rPr>
              <a:t>) rather than  larger works (e.g. pedestrian crossings)</a:t>
            </a:r>
          </a:p>
          <a:p>
            <a:r>
              <a:rPr lang="en-US" altLang="en-US" sz="2400" dirty="0">
                <a:latin typeface="SDCC Sans" pitchFamily="2" charset="0"/>
              </a:rPr>
              <a:t>Opportunity for </a:t>
            </a:r>
            <a:r>
              <a:rPr lang="en-US" altLang="en-US" sz="2400" dirty="0" err="1">
                <a:latin typeface="SDCC Sans" pitchFamily="2" charset="0"/>
              </a:rPr>
              <a:t>councillors</a:t>
            </a:r>
            <a:r>
              <a:rPr lang="en-US" altLang="en-US" sz="2400" dirty="0">
                <a:latin typeface="SDCC Sans" pitchFamily="2" charset="0"/>
              </a:rPr>
              <a:t> to propose/recommend locations that would benefit from this funding </a:t>
            </a:r>
          </a:p>
          <a:p>
            <a:r>
              <a:rPr lang="en-US" altLang="en-US" sz="2400" dirty="0">
                <a:latin typeface="SDCC Sans" pitchFamily="2" charset="0"/>
              </a:rPr>
              <a:t>Members of public also requested to propose  locations during Accessibility Week (December)</a:t>
            </a:r>
            <a:endParaRPr lang="en-US" altLang="en-US" sz="1800" i="1" dirty="0"/>
          </a:p>
        </p:txBody>
      </p:sp>
    </p:spTree>
    <p:extLst>
      <p:ext uri="{BB962C8B-B14F-4D97-AF65-F5344CB8AC3E}">
        <p14:creationId xmlns:p14="http://schemas.microsoft.com/office/powerpoint/2010/main" val="3329322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04436E1-91D8-273E-F0CD-790C0E27B11B}"/>
              </a:ext>
            </a:extLst>
          </p:cNvPr>
          <p:cNvSpPr txBox="1">
            <a:spLocks/>
          </p:cNvSpPr>
          <p:nvPr/>
        </p:nvSpPr>
        <p:spPr>
          <a:xfrm>
            <a:off x="504469" y="205450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eaLnBrk="1" hangingPunct="1">
              <a:defRPr sz="2900" b="1" i="0">
                <a:solidFill>
                  <a:srgbClr val="363992"/>
                </a:solidFill>
                <a:latin typeface="Arial"/>
                <a:ea typeface="+mj-ea"/>
                <a:cs typeface="Arial"/>
              </a:defRPr>
            </a:lvl1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altLang="en-US" sz="3100" dirty="0">
                <a:solidFill>
                  <a:schemeClr val="accent1"/>
                </a:solidFill>
                <a:latin typeface="SDCC Sans" pitchFamily="2" charset="0"/>
                <a:cs typeface="+mj-cs"/>
              </a:rPr>
              <a:t>Lucan LEA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C810154-87E6-DBA5-0FA7-9E30EC9A7C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7909137"/>
              </p:ext>
            </p:extLst>
          </p:nvPr>
        </p:nvGraphicFramePr>
        <p:xfrm>
          <a:off x="504469" y="1196752"/>
          <a:ext cx="10994895" cy="46949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4965">
                  <a:extLst>
                    <a:ext uri="{9D8B030D-6E8A-4147-A177-3AD203B41FA5}">
                      <a16:colId xmlns:a16="http://schemas.microsoft.com/office/drawing/2014/main" val="3398904796"/>
                    </a:ext>
                  </a:extLst>
                </a:gridCol>
                <a:gridCol w="3664965">
                  <a:extLst>
                    <a:ext uri="{9D8B030D-6E8A-4147-A177-3AD203B41FA5}">
                      <a16:colId xmlns:a16="http://schemas.microsoft.com/office/drawing/2014/main" val="913094418"/>
                    </a:ext>
                  </a:extLst>
                </a:gridCol>
                <a:gridCol w="3664965">
                  <a:extLst>
                    <a:ext uri="{9D8B030D-6E8A-4147-A177-3AD203B41FA5}">
                      <a16:colId xmlns:a16="http://schemas.microsoft.com/office/drawing/2014/main" val="1413389217"/>
                    </a:ext>
                  </a:extLst>
                </a:gridCol>
              </a:tblGrid>
              <a:tr h="91361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000" b="1" u="none" strike="noStrike" dirty="0">
                          <a:effectLst/>
                          <a:latin typeface="SDCC Sans" pitchFamily="2" charset="0"/>
                        </a:rPr>
                        <a:t>ROAD RESURFACING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4" marR="9524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000" b="1" u="none" strike="noStrike" dirty="0">
                          <a:effectLst/>
                          <a:latin typeface="SDCC Sans" pitchFamily="2" charset="0"/>
                        </a:rPr>
                        <a:t>FOOTPATH REPAIRS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4" marR="9524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000" b="1" u="none" strike="noStrike" dirty="0">
                          <a:effectLst/>
                          <a:latin typeface="SDCC Sans" pitchFamily="2" charset="0"/>
                        </a:rPr>
                        <a:t>CYCLE MAINTENANCE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4" marR="9524" marT="9524" marB="0" anchor="ctr"/>
                </a:tc>
                <a:extLst>
                  <a:ext uri="{0D108BD9-81ED-4DB2-BD59-A6C34878D82A}">
                    <a16:rowId xmlns:a16="http://schemas.microsoft.com/office/drawing/2014/main" val="2674481259"/>
                  </a:ext>
                </a:extLst>
              </a:tr>
              <a:tr h="63021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000" u="none" strike="noStrike" dirty="0">
                          <a:effectLst/>
                          <a:latin typeface="SDCC Sans" pitchFamily="2" charset="0"/>
                        </a:rPr>
                        <a:t>Adamstown Road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4" marR="9524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000" u="none" strike="noStrike" dirty="0">
                          <a:effectLst/>
                          <a:latin typeface="SDCC Sans" pitchFamily="2" charset="0"/>
                        </a:rPr>
                        <a:t>Arthur Griffith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4" marR="9524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000" u="none" strike="noStrike" dirty="0">
                          <a:effectLst/>
                          <a:latin typeface="SDCC Sans" pitchFamily="2" charset="0"/>
                        </a:rPr>
                        <a:t>Outer Ring Road</a:t>
                      </a:r>
                    </a:p>
                    <a:p>
                      <a:pPr algn="ctr" fontAlgn="b">
                        <a:buNone/>
                      </a:pPr>
                      <a:r>
                        <a:rPr lang="en-IE" sz="2000" u="none" strike="noStrike" dirty="0">
                          <a:effectLst/>
                          <a:latin typeface="SDCC Sans" pitchFamily="2" charset="0"/>
                        </a:rPr>
                        <a:t>(Section 2)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4" marR="9524" marT="9524" marB="0" anchor="ctr"/>
                </a:tc>
                <a:extLst>
                  <a:ext uri="{0D108BD9-81ED-4DB2-BD59-A6C34878D82A}">
                    <a16:rowId xmlns:a16="http://schemas.microsoft.com/office/drawing/2014/main" val="1428497949"/>
                  </a:ext>
                </a:extLst>
              </a:tr>
              <a:tr h="63021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000" u="none" strike="noStrike" dirty="0">
                          <a:effectLst/>
                          <a:latin typeface="SDCC Sans" pitchFamily="2" charset="0"/>
                        </a:rPr>
                        <a:t>Lucan Bridge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4" marR="9524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000" u="none" strike="noStrike" dirty="0">
                          <a:effectLst/>
                          <a:latin typeface="SDCC Sans" pitchFamily="2" charset="0"/>
                        </a:rPr>
                        <a:t>Weston Estate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4" marR="9524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000" u="none" strike="noStrike" dirty="0" err="1">
                          <a:effectLst/>
                          <a:latin typeface="SDCC Sans" pitchFamily="2" charset="0"/>
                        </a:rPr>
                        <a:t>Griffeen</a:t>
                      </a:r>
                      <a:r>
                        <a:rPr lang="en-IE" sz="2000" u="none" strike="noStrike" dirty="0">
                          <a:effectLst/>
                          <a:latin typeface="SDCC Sans" pitchFamily="2" charset="0"/>
                        </a:rPr>
                        <a:t> Avenue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4" marR="9524" marT="9524" marB="0" anchor="ctr"/>
                </a:tc>
                <a:extLst>
                  <a:ext uri="{0D108BD9-81ED-4DB2-BD59-A6C34878D82A}">
                    <a16:rowId xmlns:a16="http://schemas.microsoft.com/office/drawing/2014/main" val="179386023"/>
                  </a:ext>
                </a:extLst>
              </a:tr>
              <a:tr h="63021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000" u="none" strike="noStrike" dirty="0">
                          <a:effectLst/>
                          <a:latin typeface="SDCC Sans" pitchFamily="2" charset="0"/>
                        </a:rPr>
                        <a:t>Esker Lawns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4" marR="9524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000" u="none" strike="noStrike" dirty="0">
                          <a:effectLst/>
                          <a:latin typeface="SDCC Sans" pitchFamily="2" charset="0"/>
                        </a:rPr>
                        <a:t>Castlegate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4" marR="9524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000" u="none" strike="noStrike" dirty="0">
                          <a:effectLst/>
                          <a:latin typeface="SDCC Sans" pitchFamily="2" charset="0"/>
                        </a:rPr>
                        <a:t> 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4" marR="9524" marT="9524" marB="0" anchor="ctr"/>
                </a:tc>
                <a:extLst>
                  <a:ext uri="{0D108BD9-81ED-4DB2-BD59-A6C34878D82A}">
                    <a16:rowId xmlns:a16="http://schemas.microsoft.com/office/drawing/2014/main" val="3737667882"/>
                  </a:ext>
                </a:extLst>
              </a:tr>
              <a:tr h="63021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000" u="none" strike="noStrike" dirty="0">
                          <a:effectLst/>
                          <a:latin typeface="SDCC Sans" pitchFamily="2" charset="0"/>
                        </a:rPr>
                        <a:t>R148 Leixlip Road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4" marR="9524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000" u="none" strike="noStrike" dirty="0" err="1">
                          <a:effectLst/>
                          <a:latin typeface="SDCC Sans" pitchFamily="2" charset="0"/>
                        </a:rPr>
                        <a:t>Canonbrook</a:t>
                      </a:r>
                      <a:r>
                        <a:rPr lang="en-IE" sz="2000" u="none" strike="noStrike" dirty="0">
                          <a:effectLst/>
                          <a:latin typeface="SDCC Sans" pitchFamily="2" charset="0"/>
                        </a:rPr>
                        <a:t> Avenue</a:t>
                      </a:r>
                    </a:p>
                    <a:p>
                      <a:pPr algn="ctr" fontAlgn="b">
                        <a:buNone/>
                      </a:pPr>
                      <a:r>
                        <a:rPr lang="en-IE" sz="2000" u="none" strike="noStrike" dirty="0">
                          <a:effectLst/>
                          <a:latin typeface="SDCC Sans" pitchFamily="2" charset="0"/>
                        </a:rPr>
                        <a:t>&amp; Court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4" marR="9524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000" u="none" strike="noStrike" dirty="0">
                          <a:effectLst/>
                          <a:latin typeface="SDCC Sans" pitchFamily="2" charset="0"/>
                        </a:rPr>
                        <a:t> 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4" marR="9524" marT="9524" marB="0" anchor="ctr"/>
                </a:tc>
                <a:extLst>
                  <a:ext uri="{0D108BD9-81ED-4DB2-BD59-A6C34878D82A}">
                    <a16:rowId xmlns:a16="http://schemas.microsoft.com/office/drawing/2014/main" val="3802672980"/>
                  </a:ext>
                </a:extLst>
              </a:tr>
              <a:tr h="63021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000" u="none" strike="noStrike" dirty="0">
                          <a:effectLst/>
                          <a:latin typeface="SDCC Sans" pitchFamily="2" charset="0"/>
                        </a:rPr>
                        <a:t>Lucan Newlands Rd</a:t>
                      </a:r>
                    </a:p>
                    <a:p>
                      <a:pPr algn="ctr" fontAlgn="b">
                        <a:buNone/>
                      </a:pPr>
                      <a:r>
                        <a:rPr lang="en-GB" sz="2000" u="none" strike="noStrike" dirty="0">
                          <a:effectLst/>
                          <a:latin typeface="SDCC Sans" pitchFamily="2" charset="0"/>
                        </a:rPr>
                        <a:t>(towards Esker Cemetery) 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4" marR="9524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000" u="none" strike="noStrike" dirty="0">
                          <a:effectLst/>
                          <a:latin typeface="SDCC Sans" pitchFamily="2" charset="0"/>
                        </a:rPr>
                        <a:t>St. Finian’s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4" marR="9524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000" u="none" strike="noStrike" dirty="0">
                          <a:effectLst/>
                          <a:latin typeface="SDCC Sans" pitchFamily="2" charset="0"/>
                        </a:rPr>
                        <a:t> 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4" marR="9524" marT="9524" marB="0" anchor="ctr"/>
                </a:tc>
                <a:extLst>
                  <a:ext uri="{0D108BD9-81ED-4DB2-BD59-A6C34878D82A}">
                    <a16:rowId xmlns:a16="http://schemas.microsoft.com/office/drawing/2014/main" val="1985359446"/>
                  </a:ext>
                </a:extLst>
              </a:tr>
              <a:tr h="63021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000" u="none" strike="noStrike" dirty="0">
                          <a:effectLst/>
                          <a:latin typeface="SDCC Sans" pitchFamily="2" charset="0"/>
                        </a:rPr>
                        <a:t> 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4" marR="9524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000" u="none" strike="noStrike">
                          <a:effectLst/>
                          <a:latin typeface="SDCC Sans" pitchFamily="2" charset="0"/>
                        </a:rPr>
                        <a:t>Lucan Heights 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4" marR="9524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000" u="none" strike="noStrike" dirty="0">
                          <a:effectLst/>
                          <a:latin typeface="SDCC Sans" pitchFamily="2" charset="0"/>
                        </a:rPr>
                        <a:t> 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4" marR="9524" marT="9524" marB="0" anchor="ctr"/>
                </a:tc>
                <a:extLst>
                  <a:ext uri="{0D108BD9-81ED-4DB2-BD59-A6C34878D82A}">
                    <a16:rowId xmlns:a16="http://schemas.microsoft.com/office/drawing/2014/main" val="3119682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7269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21A211-343D-3F7A-D337-F5562B664E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9A5D835-4AC7-AB02-DE20-65769CB099C3}"/>
              </a:ext>
            </a:extLst>
          </p:cNvPr>
          <p:cNvSpPr txBox="1">
            <a:spLocks/>
          </p:cNvSpPr>
          <p:nvPr/>
        </p:nvSpPr>
        <p:spPr>
          <a:xfrm>
            <a:off x="498396" y="332656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eaLnBrk="1" hangingPunct="1">
              <a:defRPr sz="2900" b="1" i="0">
                <a:solidFill>
                  <a:srgbClr val="363992"/>
                </a:solidFill>
                <a:latin typeface="Arial"/>
                <a:ea typeface="+mj-ea"/>
                <a:cs typeface="Arial"/>
              </a:defRPr>
            </a:lvl1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altLang="en-US" sz="3100" dirty="0">
                <a:solidFill>
                  <a:schemeClr val="accent1"/>
                </a:solidFill>
                <a:latin typeface="SDCC Sans" pitchFamily="2" charset="0"/>
                <a:cs typeface="+mj-cs"/>
              </a:rPr>
              <a:t>Palmerstown Fonthill LEA</a:t>
            </a:r>
            <a:br>
              <a:rPr lang="en-US" altLang="en-US" sz="3100" dirty="0">
                <a:solidFill>
                  <a:schemeClr val="accent1"/>
                </a:solidFill>
                <a:latin typeface="+mj-lt"/>
                <a:cs typeface="+mj-cs"/>
              </a:rPr>
            </a:br>
            <a:endParaRPr lang="en-US" altLang="en-US" sz="3100" dirty="0">
              <a:solidFill>
                <a:schemeClr val="accent1"/>
              </a:solidFill>
              <a:latin typeface="+mj-lt"/>
              <a:cs typeface="+mj-cs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A7E7D93-36F6-64C5-D1B8-F70A36258F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2371232"/>
              </p:ext>
            </p:extLst>
          </p:nvPr>
        </p:nvGraphicFramePr>
        <p:xfrm>
          <a:off x="498396" y="908720"/>
          <a:ext cx="10848116" cy="58678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4058">
                  <a:extLst>
                    <a:ext uri="{9D8B030D-6E8A-4147-A177-3AD203B41FA5}">
                      <a16:colId xmlns:a16="http://schemas.microsoft.com/office/drawing/2014/main" val="3398904796"/>
                    </a:ext>
                  </a:extLst>
                </a:gridCol>
                <a:gridCol w="5424058">
                  <a:extLst>
                    <a:ext uri="{9D8B030D-6E8A-4147-A177-3AD203B41FA5}">
                      <a16:colId xmlns:a16="http://schemas.microsoft.com/office/drawing/2014/main" val="913094418"/>
                    </a:ext>
                  </a:extLst>
                </a:gridCol>
              </a:tblGrid>
              <a:tr h="91361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000" b="1" u="none" strike="noStrike" dirty="0">
                          <a:effectLst/>
                          <a:latin typeface="SDCC Sans" pitchFamily="2" charset="0"/>
                        </a:rPr>
                        <a:t>ROAD RESURFACING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4" marR="9524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000" b="1" u="none" strike="noStrike" dirty="0">
                          <a:effectLst/>
                          <a:latin typeface="SDCC Sans" pitchFamily="2" charset="0"/>
                        </a:rPr>
                        <a:t>FOOTPATH REPAIRS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4" marR="9524" marT="9524" marB="0" anchor="ctr"/>
                </a:tc>
                <a:extLst>
                  <a:ext uri="{0D108BD9-81ED-4DB2-BD59-A6C34878D82A}">
                    <a16:rowId xmlns:a16="http://schemas.microsoft.com/office/drawing/2014/main" val="2674481259"/>
                  </a:ext>
                </a:extLst>
              </a:tr>
              <a:tr h="450387"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Mill Lane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 err="1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Kennelsfort</a:t>
                      </a: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 Green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28497949"/>
                  </a:ext>
                </a:extLst>
              </a:tr>
              <a:tr h="450387"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The Dingle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St Marks Estate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9386023"/>
                  </a:ext>
                </a:extLst>
              </a:tr>
              <a:tr h="450387"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Manor Road laneway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Moorfield Estate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37667882"/>
                  </a:ext>
                </a:extLst>
              </a:tr>
              <a:tr h="450387"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Fonthill Road (Train Station)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Earlsfort Estate (Phase 2)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02672980"/>
                  </a:ext>
                </a:extLst>
              </a:tr>
              <a:tr h="450387"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Cloverhill Road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Palmerstown Avenue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85359446"/>
                  </a:ext>
                </a:extLst>
              </a:tr>
              <a:tr h="450387"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Foxborough Road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1968271"/>
                  </a:ext>
                </a:extLst>
              </a:tr>
              <a:tr h="450387"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endParaRPr lang="en-IE" sz="2000" u="none" strike="noStrike" dirty="0">
                        <a:solidFill>
                          <a:schemeClr val="dk1"/>
                        </a:solidFill>
                        <a:effectLst/>
                        <a:latin typeface="SDCC Sans" pitchFamily="2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 err="1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Woodfarm</a:t>
                      </a: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 Avenue/Oval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36632512"/>
                  </a:ext>
                </a:extLst>
              </a:tr>
              <a:tr h="450387"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endParaRPr lang="en-IE" sz="2000" u="none" strike="noStrike" dirty="0">
                        <a:solidFill>
                          <a:schemeClr val="dk1"/>
                        </a:solidFill>
                        <a:effectLst/>
                        <a:latin typeface="SDCC Sans" pitchFamily="2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Wheatfield Estate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75724646"/>
                  </a:ext>
                </a:extLst>
              </a:tr>
              <a:tr h="450387"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endParaRPr lang="en-IE" sz="2000" u="none" strike="noStrike" dirty="0">
                        <a:solidFill>
                          <a:schemeClr val="dk1"/>
                        </a:solidFill>
                        <a:effectLst/>
                        <a:latin typeface="SDCC Sans" pitchFamily="2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 err="1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Glenmaroon</a:t>
                      </a: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 Road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50000974"/>
                  </a:ext>
                </a:extLst>
              </a:tr>
              <a:tr h="450387"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endParaRPr lang="en-IE" sz="2000" u="none" strike="noStrike" dirty="0">
                        <a:solidFill>
                          <a:schemeClr val="dk1"/>
                        </a:solidFill>
                        <a:effectLst/>
                        <a:latin typeface="SDCC Sans" pitchFamily="2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 err="1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Rowlagh</a:t>
                      </a: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 Crescent &amp; Park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55971457"/>
                  </a:ext>
                </a:extLst>
              </a:tr>
              <a:tr h="450387"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endParaRPr lang="en-IE" sz="2000" u="none" strike="noStrike" dirty="0">
                        <a:solidFill>
                          <a:schemeClr val="dk1"/>
                        </a:solidFill>
                        <a:effectLst/>
                        <a:latin typeface="SDCC Sans" pitchFamily="2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Greenfort Estate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072322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5063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87DD51-0278-7615-D1FB-A06DE8D19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DCD12CF-9652-58E9-5EE2-FA742FD20E4C}"/>
              </a:ext>
            </a:extLst>
          </p:cNvPr>
          <p:cNvSpPr txBox="1">
            <a:spLocks/>
          </p:cNvSpPr>
          <p:nvPr/>
        </p:nvSpPr>
        <p:spPr>
          <a:xfrm>
            <a:off x="498396" y="332656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eaLnBrk="1" hangingPunct="1">
              <a:defRPr sz="2900" b="1" i="0">
                <a:solidFill>
                  <a:srgbClr val="363992"/>
                </a:solidFill>
                <a:latin typeface="Arial"/>
                <a:ea typeface="+mj-ea"/>
                <a:cs typeface="Arial"/>
              </a:defRPr>
            </a:lvl1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altLang="en-US" sz="3100" dirty="0">
                <a:solidFill>
                  <a:schemeClr val="accent1"/>
                </a:solidFill>
                <a:latin typeface="SDCC Sans" pitchFamily="2" charset="0"/>
                <a:cs typeface="+mj-cs"/>
              </a:rPr>
              <a:t>Clondalkin LEA</a:t>
            </a:r>
            <a:br>
              <a:rPr lang="en-US" altLang="en-US" sz="3100" dirty="0">
                <a:solidFill>
                  <a:schemeClr val="accent1"/>
                </a:solidFill>
                <a:latin typeface="+mj-lt"/>
                <a:cs typeface="+mj-cs"/>
              </a:rPr>
            </a:br>
            <a:endParaRPr lang="en-US" altLang="en-US" sz="3100" dirty="0">
              <a:solidFill>
                <a:schemeClr val="accent1"/>
              </a:solidFill>
              <a:latin typeface="+mj-lt"/>
              <a:cs typeface="+mj-cs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F0B61C1-F854-D917-DABE-E0D07D149B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7169480"/>
              </p:ext>
            </p:extLst>
          </p:nvPr>
        </p:nvGraphicFramePr>
        <p:xfrm>
          <a:off x="504469" y="998100"/>
          <a:ext cx="10994895" cy="5904052"/>
        </p:xfrm>
        <a:graphic>
          <a:graphicData uri="http://schemas.openxmlformats.org/drawingml/2006/table">
            <a:tbl>
              <a:tblPr firstRow="1" bandRow="1">
                <a:solidFill>
                  <a:srgbClr val="FFFFFF"/>
                </a:solidFill>
                <a:tableStyleId>{5C22544A-7EE6-4342-B048-85BDC9FD1C3A}</a:tableStyleId>
              </a:tblPr>
              <a:tblGrid>
                <a:gridCol w="3664965">
                  <a:extLst>
                    <a:ext uri="{9D8B030D-6E8A-4147-A177-3AD203B41FA5}">
                      <a16:colId xmlns:a16="http://schemas.microsoft.com/office/drawing/2014/main" val="3398904796"/>
                    </a:ext>
                  </a:extLst>
                </a:gridCol>
                <a:gridCol w="3664965">
                  <a:extLst>
                    <a:ext uri="{9D8B030D-6E8A-4147-A177-3AD203B41FA5}">
                      <a16:colId xmlns:a16="http://schemas.microsoft.com/office/drawing/2014/main" val="913094418"/>
                    </a:ext>
                  </a:extLst>
                </a:gridCol>
                <a:gridCol w="3664965">
                  <a:extLst>
                    <a:ext uri="{9D8B030D-6E8A-4147-A177-3AD203B41FA5}">
                      <a16:colId xmlns:a16="http://schemas.microsoft.com/office/drawing/2014/main" val="1413389217"/>
                    </a:ext>
                  </a:extLst>
                </a:gridCol>
              </a:tblGrid>
              <a:tr h="6307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000" b="1" u="none" strike="noStrike" dirty="0">
                          <a:effectLst/>
                          <a:latin typeface="SDCC Sans" pitchFamily="2" charset="0"/>
                        </a:rPr>
                        <a:t>ROAD RESURFACING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4" marR="9524" marT="9524" marB="0" anchor="ctr"/>
                </a:tc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000" b="1" u="none" strike="noStrike" dirty="0">
                          <a:effectLst/>
                          <a:latin typeface="SDCC Sans" pitchFamily="2" charset="0"/>
                        </a:rPr>
                        <a:t>FOOTPATH REPAIRS</a:t>
                      </a:r>
                    </a:p>
                  </a:txBody>
                  <a:tcPr marL="9524" marR="9524" marT="9524" marB="0" anchor="ctr">
                    <a:solidFill>
                      <a:srgbClr val="363A9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9524" marR="9524" marT="9524" marB="0" anchor="ctr"/>
                </a:tc>
                <a:extLst>
                  <a:ext uri="{0D108BD9-81ED-4DB2-BD59-A6C34878D82A}">
                    <a16:rowId xmlns:a16="http://schemas.microsoft.com/office/drawing/2014/main" val="2674481259"/>
                  </a:ext>
                </a:extLst>
              </a:tr>
              <a:tr h="619125"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Green Isle Road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Woodford Estate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Ashwood Estate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28497949"/>
                  </a:ext>
                </a:extLst>
              </a:tr>
              <a:tr h="538125"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Slade Road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Newcastle Main Street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 err="1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Kilcronan</a:t>
                      </a: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 Estate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9386023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 err="1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Baldonnell</a:t>
                      </a: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 Road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Riversdale</a:t>
                      </a:r>
                    </a:p>
                  </a:txBody>
                  <a:tcPr marL="9525" marR="9525" marT="9525" marB="0" anchor="ctr">
                    <a:solidFill>
                      <a:srgbClr val="CECE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2000" u="none" strike="noStrike" dirty="0" err="1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Cappaghmore</a:t>
                      </a: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 Estate</a:t>
                      </a:r>
                    </a:p>
                  </a:txBody>
                  <a:tcPr marL="9525" marR="9525" marT="9525" marB="0" anchor="ctr">
                    <a:solidFill>
                      <a:srgbClr val="CECE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7667882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Orchard Lane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St. John’s Drive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2000" u="none" strike="noStrike" dirty="0" err="1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Oldchurch</a:t>
                      </a: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 Estate 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2672980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Smiths Hill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Westbourne Estate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Melrose Estate</a:t>
                      </a:r>
                    </a:p>
                  </a:txBody>
                  <a:tcPr marL="9525" marR="9525" marT="9525" marB="0" anchor="ctr">
                    <a:solidFill>
                      <a:srgbClr val="CECE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5359446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 err="1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Highdown</a:t>
                      </a: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 Hill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Cherrywood Estate</a:t>
                      </a: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2000" b="1" u="none" strike="noStrike" dirty="0">
                          <a:solidFill>
                            <a:schemeClr val="bg1"/>
                          </a:solidFill>
                          <a:effectLst/>
                          <a:latin typeface="SDCC Sans" pitchFamily="2" charset="0"/>
                        </a:rPr>
                        <a:t>CYCLE MAINTENANCE</a:t>
                      </a:r>
                      <a:endParaRPr lang="en-IE" sz="2000" b="1" i="0" u="none" strike="noStrike" dirty="0">
                        <a:solidFill>
                          <a:schemeClr val="bg1"/>
                        </a:solidFill>
                        <a:effectLst/>
                        <a:latin typeface="SDCC Sans" pitchFamily="2" charset="0"/>
                      </a:endParaRPr>
                    </a:p>
                    <a:p>
                      <a:pPr marL="0" algn="ctr" eaLnBrk="1" fontAlgn="b" hangingPunct="1">
                        <a:buNone/>
                      </a:pPr>
                      <a:endParaRPr lang="en-IE" sz="2000" b="1" u="none" strike="noStrike" dirty="0">
                        <a:solidFill>
                          <a:schemeClr val="lt1"/>
                        </a:solidFill>
                        <a:effectLst/>
                        <a:latin typeface="SDCC Sans" pitchFamily="2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363A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968271"/>
                  </a:ext>
                </a:extLst>
              </a:tr>
              <a:tr h="671897"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 err="1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Hazelhatch</a:t>
                      </a: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 Road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St. Brigid’s</a:t>
                      </a: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36632512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Fonthill Road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Beechwood &amp; </a:t>
                      </a:r>
                      <a:r>
                        <a:rPr lang="en-IE" sz="2000" u="none" strike="noStrike" dirty="0" err="1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Coolamber</a:t>
                      </a:r>
                      <a:endParaRPr lang="en-IE" sz="2000" u="none" strike="noStrike" dirty="0">
                        <a:solidFill>
                          <a:schemeClr val="dk1"/>
                        </a:solidFill>
                        <a:effectLst/>
                        <a:latin typeface="SDCC Sans" pitchFamily="2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Outer Ring Road</a:t>
                      </a:r>
                    </a:p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(Section 1)</a:t>
                      </a:r>
                    </a:p>
                    <a:p>
                      <a:pPr marL="0" algn="ctr" eaLnBrk="1" fontAlgn="b" hangingPunct="1">
                        <a:buNone/>
                      </a:pPr>
                      <a:endParaRPr lang="en-IE" sz="2000" u="none" strike="noStrike" dirty="0">
                        <a:solidFill>
                          <a:schemeClr val="dk1"/>
                        </a:solidFill>
                        <a:effectLst/>
                        <a:latin typeface="SDCC Sans" pitchFamily="2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75724646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Newcastle Main Street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Bushfield Estate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endParaRPr lang="en-IE" sz="2000" u="none" strike="noStrike" dirty="0">
                        <a:solidFill>
                          <a:schemeClr val="dk1"/>
                        </a:solidFill>
                        <a:effectLst/>
                        <a:latin typeface="SDCC Sans" pitchFamily="2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500009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67610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59E41-4334-DEFC-5770-B554DA31A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38122CA-268A-F80D-C95E-23E78B53672E}"/>
              </a:ext>
            </a:extLst>
          </p:cNvPr>
          <p:cNvSpPr txBox="1">
            <a:spLocks/>
          </p:cNvSpPr>
          <p:nvPr/>
        </p:nvSpPr>
        <p:spPr>
          <a:xfrm>
            <a:off x="498396" y="332656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lvl1pPr eaLnBrk="1" hangingPunct="1">
              <a:defRPr sz="2900" b="1" i="0">
                <a:solidFill>
                  <a:srgbClr val="363992"/>
                </a:solidFill>
                <a:latin typeface="Arial"/>
                <a:ea typeface="+mj-ea"/>
                <a:cs typeface="Arial"/>
              </a:defRPr>
            </a:lvl1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altLang="en-US" sz="3100" dirty="0" err="1">
                <a:solidFill>
                  <a:schemeClr val="accent1"/>
                </a:solidFill>
                <a:latin typeface="SDCC Sans" pitchFamily="2" charset="0"/>
                <a:cs typeface="+mj-cs"/>
              </a:rPr>
              <a:t>Firhouse</a:t>
            </a:r>
            <a:r>
              <a:rPr lang="en-US" altLang="en-US" sz="3100" dirty="0">
                <a:solidFill>
                  <a:schemeClr val="accent1"/>
                </a:solidFill>
                <a:latin typeface="SDCC Sans" pitchFamily="2" charset="0"/>
                <a:cs typeface="+mj-cs"/>
              </a:rPr>
              <a:t> </a:t>
            </a:r>
            <a:r>
              <a:rPr lang="en-US" altLang="en-US" sz="3100" dirty="0" err="1">
                <a:solidFill>
                  <a:schemeClr val="accent1"/>
                </a:solidFill>
                <a:latin typeface="SDCC Sans" pitchFamily="2" charset="0"/>
                <a:cs typeface="+mj-cs"/>
              </a:rPr>
              <a:t>Bohernabreena</a:t>
            </a:r>
            <a:r>
              <a:rPr lang="en-US" altLang="en-US" sz="3100" dirty="0">
                <a:solidFill>
                  <a:schemeClr val="accent1"/>
                </a:solidFill>
                <a:latin typeface="SDCC Sans" pitchFamily="2" charset="0"/>
                <a:cs typeface="+mj-cs"/>
              </a:rPr>
              <a:t> LEA</a:t>
            </a:r>
            <a:br>
              <a:rPr lang="en-US" altLang="en-US" sz="3100" dirty="0">
                <a:solidFill>
                  <a:schemeClr val="accent1"/>
                </a:solidFill>
                <a:latin typeface="+mj-lt"/>
                <a:cs typeface="+mj-cs"/>
              </a:rPr>
            </a:br>
            <a:endParaRPr lang="en-US" altLang="en-US" sz="3100" dirty="0">
              <a:solidFill>
                <a:schemeClr val="accent1"/>
              </a:solidFill>
              <a:latin typeface="+mj-lt"/>
              <a:cs typeface="+mj-cs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B7098B2-228C-02D1-9EB8-2C46C1CAB2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040441"/>
              </p:ext>
            </p:extLst>
          </p:nvPr>
        </p:nvGraphicFramePr>
        <p:xfrm>
          <a:off x="504469" y="998100"/>
          <a:ext cx="11189136" cy="51358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94568">
                  <a:extLst>
                    <a:ext uri="{9D8B030D-6E8A-4147-A177-3AD203B41FA5}">
                      <a16:colId xmlns:a16="http://schemas.microsoft.com/office/drawing/2014/main" val="3398904796"/>
                    </a:ext>
                  </a:extLst>
                </a:gridCol>
                <a:gridCol w="5594568">
                  <a:extLst>
                    <a:ext uri="{9D8B030D-6E8A-4147-A177-3AD203B41FA5}">
                      <a16:colId xmlns:a16="http://schemas.microsoft.com/office/drawing/2014/main" val="913094418"/>
                    </a:ext>
                  </a:extLst>
                </a:gridCol>
              </a:tblGrid>
              <a:tr h="91361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400" b="1" u="none" strike="noStrike" dirty="0">
                          <a:effectLst/>
                          <a:latin typeface="SDCC Sans" pitchFamily="2" charset="0"/>
                        </a:rPr>
                        <a:t>ROAD RESURFACING</a:t>
                      </a:r>
                      <a:endParaRPr lang="en-IE" sz="2400" b="1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4" marR="9524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400" b="1" u="none" strike="noStrike" dirty="0">
                          <a:effectLst/>
                          <a:latin typeface="SDCC Sans" pitchFamily="2" charset="0"/>
                        </a:rPr>
                        <a:t>FOOTPATH REPAIRS</a:t>
                      </a:r>
                      <a:endParaRPr lang="en-IE" sz="2400" b="1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4" marR="9524" marT="9524" marB="0" anchor="ctr"/>
                </a:tc>
                <a:extLst>
                  <a:ext uri="{0D108BD9-81ED-4DB2-BD59-A6C34878D82A}">
                    <a16:rowId xmlns:a16="http://schemas.microsoft.com/office/drawing/2014/main" val="2674481259"/>
                  </a:ext>
                </a:extLst>
              </a:tr>
              <a:tr h="450387"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 err="1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Allagour</a:t>
                      </a: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 Road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Mount Alton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28497949"/>
                  </a:ext>
                </a:extLst>
              </a:tr>
              <a:tr h="450387"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 err="1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Ballycullen</a:t>
                      </a: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 Road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 err="1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Idrone</a:t>
                      </a: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 Park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9386023"/>
                  </a:ext>
                </a:extLst>
              </a:tr>
              <a:tr h="450387"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 err="1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Ballycullen</a:t>
                      </a: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 Drive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Woodstown Green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37667882"/>
                  </a:ext>
                </a:extLst>
              </a:tr>
              <a:tr h="450387"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Military Road/</a:t>
                      </a:r>
                    </a:p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 err="1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Killakee</a:t>
                      </a: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 Road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Hunters Hill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02672980"/>
                  </a:ext>
                </a:extLst>
              </a:tr>
              <a:tr h="450387"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 err="1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Carriglea</a:t>
                      </a: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 Rise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 err="1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Kilakee</a:t>
                      </a: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 Green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85359446"/>
                  </a:ext>
                </a:extLst>
              </a:tr>
              <a:tr h="450387"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Whitechurch Road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 err="1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Kilakee</a:t>
                      </a: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 Park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1968271"/>
                  </a:ext>
                </a:extLst>
              </a:tr>
              <a:tr h="450387"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 err="1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Killinniny</a:t>
                      </a: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 Road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 err="1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Monalea</a:t>
                      </a: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 Wood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36632512"/>
                  </a:ext>
                </a:extLst>
              </a:tr>
              <a:tr h="450387"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 err="1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Monalea</a:t>
                      </a: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 Grove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75724646"/>
                  </a:ext>
                </a:extLst>
              </a:tr>
              <a:tr h="450387"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Old </a:t>
                      </a:r>
                      <a:r>
                        <a:rPr lang="en-IE" sz="2000" u="none" strike="noStrike" dirty="0" err="1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Firhouse</a:t>
                      </a: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 Road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500009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2570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BA48D9-3792-16F0-763E-B48AF84E57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A635321-F29D-37B4-045E-1404A82199FE}"/>
              </a:ext>
            </a:extLst>
          </p:cNvPr>
          <p:cNvSpPr txBox="1">
            <a:spLocks/>
          </p:cNvSpPr>
          <p:nvPr/>
        </p:nvSpPr>
        <p:spPr>
          <a:xfrm>
            <a:off x="498396" y="332656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eaLnBrk="1" hangingPunct="1">
              <a:defRPr sz="2900" b="1" i="0">
                <a:solidFill>
                  <a:srgbClr val="363992"/>
                </a:solidFill>
                <a:latin typeface="Arial"/>
                <a:ea typeface="+mj-ea"/>
                <a:cs typeface="Arial"/>
              </a:defRPr>
            </a:lvl1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altLang="en-US" sz="3100" dirty="0">
                <a:solidFill>
                  <a:schemeClr val="accent1"/>
                </a:solidFill>
                <a:latin typeface="SDCC Sans" pitchFamily="2" charset="0"/>
                <a:cs typeface="+mj-cs"/>
              </a:rPr>
              <a:t>Tallaght South LEA</a:t>
            </a:r>
            <a:br>
              <a:rPr lang="en-US" altLang="en-US" sz="3100" dirty="0">
                <a:solidFill>
                  <a:schemeClr val="accent1"/>
                </a:solidFill>
                <a:latin typeface="+mj-lt"/>
                <a:cs typeface="+mj-cs"/>
              </a:rPr>
            </a:br>
            <a:endParaRPr lang="en-US" altLang="en-US" sz="3100" dirty="0">
              <a:solidFill>
                <a:schemeClr val="accent1"/>
              </a:solidFill>
              <a:latin typeface="+mj-lt"/>
              <a:cs typeface="+mj-cs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358FF19-4AA0-47BD-4C2C-F666AF3075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2914317"/>
              </p:ext>
            </p:extLst>
          </p:nvPr>
        </p:nvGraphicFramePr>
        <p:xfrm>
          <a:off x="504469" y="998100"/>
          <a:ext cx="10994895" cy="47378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4965">
                  <a:extLst>
                    <a:ext uri="{9D8B030D-6E8A-4147-A177-3AD203B41FA5}">
                      <a16:colId xmlns:a16="http://schemas.microsoft.com/office/drawing/2014/main" val="3398904796"/>
                    </a:ext>
                  </a:extLst>
                </a:gridCol>
                <a:gridCol w="3664965">
                  <a:extLst>
                    <a:ext uri="{9D8B030D-6E8A-4147-A177-3AD203B41FA5}">
                      <a16:colId xmlns:a16="http://schemas.microsoft.com/office/drawing/2014/main" val="913094418"/>
                    </a:ext>
                  </a:extLst>
                </a:gridCol>
                <a:gridCol w="3664965">
                  <a:extLst>
                    <a:ext uri="{9D8B030D-6E8A-4147-A177-3AD203B41FA5}">
                      <a16:colId xmlns:a16="http://schemas.microsoft.com/office/drawing/2014/main" val="1413389217"/>
                    </a:ext>
                  </a:extLst>
                </a:gridCol>
              </a:tblGrid>
              <a:tr h="113475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000" b="1" u="none" strike="noStrike" dirty="0">
                          <a:effectLst/>
                          <a:latin typeface="SDCC Sans" pitchFamily="2" charset="0"/>
                        </a:rPr>
                        <a:t>ROAD RESURFACING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4" marR="9524" marT="9524" marB="0" anchor="ctr"/>
                </a:tc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000" b="1" u="none" strike="noStrike" dirty="0">
                          <a:effectLst/>
                          <a:latin typeface="SDCC Sans" pitchFamily="2" charset="0"/>
                        </a:rPr>
                        <a:t>FOOTPATH REPAIRS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4" marR="9524" marT="9524" marB="0" anchor="ctr"/>
                </a:tc>
                <a:tc hMerge="1"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endParaRPr lang="en-IE" sz="2000" b="1" u="none" strike="noStrike" dirty="0">
                        <a:solidFill>
                          <a:schemeClr val="lt1"/>
                        </a:solidFill>
                        <a:effectLst/>
                        <a:latin typeface="SDCC Sans" pitchFamily="2" charset="0"/>
                        <a:ea typeface="+mn-ea"/>
                        <a:cs typeface="+mn-cs"/>
                      </a:endParaRPr>
                    </a:p>
                  </a:txBody>
                  <a:tcPr marL="9524" marR="9524" marT="9524" marB="0" anchor="ctr"/>
                </a:tc>
                <a:extLst>
                  <a:ext uri="{0D108BD9-81ED-4DB2-BD59-A6C34878D82A}">
                    <a16:rowId xmlns:a16="http://schemas.microsoft.com/office/drawing/2014/main" val="2674481259"/>
                  </a:ext>
                </a:extLst>
              </a:tr>
              <a:tr h="450387"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 err="1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Ballinascorney</a:t>
                      </a: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 Road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Killinarden Estate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Fettercairn Road/Crescent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28497949"/>
                  </a:ext>
                </a:extLst>
              </a:tr>
              <a:tr h="450387"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Mount Seskin Road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Cushlawn Estate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 err="1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Glenshane</a:t>
                      </a: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 Lawns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9386023"/>
                  </a:ext>
                </a:extLst>
              </a:tr>
              <a:tr h="450387"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Fortunestown Road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Donomore Avenue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 err="1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Kiltalown</a:t>
                      </a: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 Court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37667882"/>
                  </a:ext>
                </a:extLst>
              </a:tr>
              <a:tr h="450387"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Katherine Tynan Road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Donomore Green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02672980"/>
                  </a:ext>
                </a:extLst>
              </a:tr>
              <a:tr h="450387"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Outer Ring Road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Hazelgrove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85359446"/>
                  </a:ext>
                </a:extLst>
              </a:tr>
              <a:tr h="450387"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Fortunestown Lane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Knockmore Grove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1968271"/>
                  </a:ext>
                </a:extLst>
              </a:tr>
              <a:tr h="450387"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Fortunestown Way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Kilmartin Drive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36632512"/>
                  </a:ext>
                </a:extLst>
              </a:tr>
              <a:tr h="450387"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endParaRPr lang="en-IE" sz="2000" u="none" strike="noStrike" dirty="0">
                        <a:solidFill>
                          <a:schemeClr val="dk1"/>
                        </a:solidFill>
                        <a:effectLst/>
                        <a:latin typeface="SDCC Sans" pitchFamily="2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Kilmartin Avenue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endParaRPr lang="en-IE" sz="2000" u="none" strike="noStrike" dirty="0">
                        <a:solidFill>
                          <a:schemeClr val="dk1"/>
                        </a:solidFill>
                        <a:effectLst/>
                        <a:latin typeface="SDCC Sans" pitchFamily="2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757246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0499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787B07-E777-AF70-92FC-942D6A5390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300CFF5-FC1F-AE21-7889-DA36D321D03E}"/>
              </a:ext>
            </a:extLst>
          </p:cNvPr>
          <p:cNvSpPr txBox="1">
            <a:spLocks/>
          </p:cNvSpPr>
          <p:nvPr/>
        </p:nvSpPr>
        <p:spPr>
          <a:xfrm>
            <a:off x="498396" y="332656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eaLnBrk="1" hangingPunct="1">
              <a:defRPr sz="2900" b="1" i="0">
                <a:solidFill>
                  <a:srgbClr val="363992"/>
                </a:solidFill>
                <a:latin typeface="Arial"/>
                <a:ea typeface="+mj-ea"/>
                <a:cs typeface="Arial"/>
              </a:defRPr>
            </a:lvl1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altLang="en-US" sz="3100" dirty="0">
                <a:solidFill>
                  <a:schemeClr val="accent1"/>
                </a:solidFill>
                <a:latin typeface="SDCC Sans" pitchFamily="2" charset="0"/>
                <a:cs typeface="+mj-cs"/>
              </a:rPr>
              <a:t>Tallaght Central LEA</a:t>
            </a:r>
            <a:br>
              <a:rPr lang="en-US" altLang="en-US" sz="3100" dirty="0">
                <a:solidFill>
                  <a:schemeClr val="accent1"/>
                </a:solidFill>
                <a:latin typeface="+mj-lt"/>
                <a:cs typeface="+mj-cs"/>
              </a:rPr>
            </a:br>
            <a:endParaRPr lang="en-US" altLang="en-US" sz="3100" dirty="0">
              <a:solidFill>
                <a:schemeClr val="accent1"/>
              </a:solidFill>
              <a:latin typeface="+mj-lt"/>
              <a:cs typeface="+mj-cs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20685E2-4F5D-10A6-B8A9-6DFE38329D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2770624"/>
              </p:ext>
            </p:extLst>
          </p:nvPr>
        </p:nvGraphicFramePr>
        <p:xfrm>
          <a:off x="504468" y="868378"/>
          <a:ext cx="11189136" cy="57289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94568">
                  <a:extLst>
                    <a:ext uri="{9D8B030D-6E8A-4147-A177-3AD203B41FA5}">
                      <a16:colId xmlns:a16="http://schemas.microsoft.com/office/drawing/2014/main" val="3398904796"/>
                    </a:ext>
                  </a:extLst>
                </a:gridCol>
                <a:gridCol w="5594568">
                  <a:extLst>
                    <a:ext uri="{9D8B030D-6E8A-4147-A177-3AD203B41FA5}">
                      <a16:colId xmlns:a16="http://schemas.microsoft.com/office/drawing/2014/main" val="913094418"/>
                    </a:ext>
                  </a:extLst>
                </a:gridCol>
              </a:tblGrid>
              <a:tr h="87067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400" b="1" u="none" strike="noStrike" dirty="0">
                          <a:effectLst/>
                          <a:latin typeface="SDCC Sans" pitchFamily="2" charset="0"/>
                        </a:rPr>
                        <a:t>ROAD RESURFACING</a:t>
                      </a:r>
                      <a:endParaRPr lang="en-IE" sz="2400" b="1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4" marR="9524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400" b="1" u="none" strike="noStrike" dirty="0">
                          <a:effectLst/>
                          <a:latin typeface="SDCC Sans" pitchFamily="2" charset="0"/>
                        </a:rPr>
                        <a:t>FOOTPATH REPAIRS</a:t>
                      </a:r>
                      <a:endParaRPr lang="en-IE" sz="2400" b="1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4" marR="9524" marT="9524" marB="0" anchor="ctr"/>
                </a:tc>
                <a:extLst>
                  <a:ext uri="{0D108BD9-81ED-4DB2-BD59-A6C34878D82A}">
                    <a16:rowId xmlns:a16="http://schemas.microsoft.com/office/drawing/2014/main" val="2674481259"/>
                  </a:ext>
                </a:extLst>
              </a:tr>
              <a:tr h="40485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000" u="none" strike="noStrike" dirty="0">
                          <a:effectLst/>
                          <a:latin typeface="SDCC Sans" pitchFamily="2" charset="0"/>
                        </a:rPr>
                        <a:t>Cookstown Industrial Estate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000" u="none" strike="noStrike" dirty="0">
                          <a:effectLst/>
                          <a:latin typeface="SDCC Sans" pitchFamily="2" charset="0"/>
                        </a:rPr>
                        <a:t>Alpine Rise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28497949"/>
                  </a:ext>
                </a:extLst>
              </a:tr>
              <a:tr h="40485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000" u="none" strike="noStrike" dirty="0">
                          <a:effectLst/>
                          <a:latin typeface="SDCC Sans" pitchFamily="2" charset="0"/>
                        </a:rPr>
                        <a:t>Cookstown Road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000" u="none" strike="noStrike" dirty="0">
                          <a:effectLst/>
                          <a:latin typeface="SDCC Sans" pitchFamily="2" charset="0"/>
                        </a:rPr>
                        <a:t>Fernwood Green, Park &amp; Avenue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9386023"/>
                  </a:ext>
                </a:extLst>
              </a:tr>
              <a:tr h="40485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000" u="none" strike="noStrike" dirty="0">
                          <a:effectLst/>
                          <a:latin typeface="SDCC Sans" pitchFamily="2" charset="0"/>
                        </a:rPr>
                        <a:t>Pinetree Crescent 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000" u="none" strike="noStrike" dirty="0">
                          <a:effectLst/>
                          <a:latin typeface="SDCC Sans" pitchFamily="2" charset="0"/>
                        </a:rPr>
                        <a:t>Seskin View Road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37667882"/>
                  </a:ext>
                </a:extLst>
              </a:tr>
              <a:tr h="40485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000" u="none" strike="noStrike" dirty="0" err="1">
                          <a:effectLst/>
                          <a:latin typeface="SDCC Sans" pitchFamily="2" charset="0"/>
                        </a:rPr>
                        <a:t>Treepark</a:t>
                      </a:r>
                      <a:r>
                        <a:rPr lang="en-IE" sz="2000" u="none" strike="noStrike" dirty="0">
                          <a:effectLst/>
                          <a:latin typeface="SDCC Sans" pitchFamily="2" charset="0"/>
                        </a:rPr>
                        <a:t> Road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000" u="none" strike="noStrike" dirty="0" err="1">
                          <a:effectLst/>
                          <a:latin typeface="SDCC Sans" pitchFamily="2" charset="0"/>
                        </a:rPr>
                        <a:t>Balrothery</a:t>
                      </a:r>
                      <a:r>
                        <a:rPr lang="en-IE" sz="2000" u="none" strike="noStrike" dirty="0">
                          <a:effectLst/>
                          <a:latin typeface="SDCC Sans" pitchFamily="2" charset="0"/>
                        </a:rPr>
                        <a:t> Estate 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02672980"/>
                  </a:ext>
                </a:extLst>
              </a:tr>
              <a:tr h="40485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000" u="none" strike="noStrike">
                          <a:effectLst/>
                          <a:latin typeface="SDCC Sans" pitchFamily="2" charset="0"/>
                        </a:rPr>
                        <a:t>Broomhill Industrial Estate 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000" u="none" strike="noStrike" dirty="0" err="1">
                          <a:effectLst/>
                          <a:latin typeface="SDCC Sans" pitchFamily="2" charset="0"/>
                        </a:rPr>
                        <a:t>Watermeadow</a:t>
                      </a:r>
                      <a:r>
                        <a:rPr lang="en-IE" sz="2000" u="none" strike="noStrike" dirty="0">
                          <a:effectLst/>
                          <a:latin typeface="SDCC Sans" pitchFamily="2" charset="0"/>
                        </a:rPr>
                        <a:t> Park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85359446"/>
                  </a:ext>
                </a:extLst>
              </a:tr>
              <a:tr h="40485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000" u="none" strike="noStrike">
                          <a:effectLst/>
                          <a:latin typeface="SDCC Sans" pitchFamily="2" charset="0"/>
                        </a:rPr>
                        <a:t>Watergate Estate 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000" u="none" strike="noStrike" dirty="0">
                          <a:effectLst/>
                          <a:latin typeface="SDCC Sans" pitchFamily="2" charset="0"/>
                        </a:rPr>
                        <a:t>Alderwood Grove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1968271"/>
                  </a:ext>
                </a:extLst>
              </a:tr>
              <a:tr h="40485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000" u="none" strike="noStrike">
                          <a:effectLst/>
                          <a:latin typeface="SDCC Sans" pitchFamily="2" charset="0"/>
                        </a:rPr>
                        <a:t>Old Blessington Road 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2000" u="none" strike="noStrike" dirty="0" err="1">
                          <a:effectLst/>
                          <a:latin typeface="SDCC Sans" pitchFamily="2" charset="0"/>
                        </a:rPr>
                        <a:t>Bawnville</a:t>
                      </a:r>
                      <a:r>
                        <a:rPr lang="en-GB" sz="2000" u="none" strike="noStrike" dirty="0">
                          <a:effectLst/>
                          <a:latin typeface="SDCC Sans" pitchFamily="2" charset="0"/>
                        </a:rPr>
                        <a:t> Road, Drive, Close &amp; Park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36632512"/>
                  </a:ext>
                </a:extLst>
              </a:tr>
              <a:tr h="40485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000" u="none" strike="noStrike">
                          <a:effectLst/>
                          <a:latin typeface="SDCC Sans" pitchFamily="2" charset="0"/>
                        </a:rPr>
                        <a:t> 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000" u="none" strike="noStrike" dirty="0">
                          <a:effectLst/>
                          <a:latin typeface="SDCC Sans" pitchFamily="2" charset="0"/>
                        </a:rPr>
                        <a:t>Redwood Avenue 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75724646"/>
                  </a:ext>
                </a:extLst>
              </a:tr>
              <a:tr h="40485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000" u="none" strike="noStrike" dirty="0">
                          <a:effectLst/>
                          <a:latin typeface="SDCC Sans" pitchFamily="2" charset="0"/>
                        </a:rPr>
                        <a:t> 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000" u="none" strike="noStrike" dirty="0">
                          <a:effectLst/>
                          <a:latin typeface="SDCC Sans" pitchFamily="2" charset="0"/>
                        </a:rPr>
                        <a:t>Glenview Park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50000974"/>
                  </a:ext>
                </a:extLst>
              </a:tr>
              <a:tr h="40485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Tamarisk Lawn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89472284"/>
                  </a:ext>
                </a:extLst>
              </a:tr>
              <a:tr h="40485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eaLnBrk="1" fontAlgn="b" hangingPunct="1">
                        <a:buNone/>
                      </a:pPr>
                      <a:r>
                        <a:rPr lang="en-IE" sz="2000" u="none" strike="noStrike" dirty="0">
                          <a:solidFill>
                            <a:schemeClr val="dk1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Bancroft Estate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0061473"/>
                  </a:ext>
                </a:extLst>
              </a:tr>
              <a:tr h="40485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2000" u="none" strike="noStrike" dirty="0" err="1">
                          <a:effectLst/>
                          <a:latin typeface="SDCC Sans" pitchFamily="2" charset="0"/>
                        </a:rPr>
                        <a:t>Avonbeg</a:t>
                      </a:r>
                      <a:r>
                        <a:rPr lang="en-IE" sz="2000" u="none" strike="noStrike" dirty="0">
                          <a:effectLst/>
                          <a:latin typeface="SDCC Sans" pitchFamily="2" charset="0"/>
                        </a:rPr>
                        <a:t> Drive &amp; Park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671447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3749957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 PowerPoint Template</Template>
  <TotalTime>10300</TotalTime>
  <Words>625</Words>
  <Application>Microsoft Office PowerPoint</Application>
  <PresentationFormat>Widescreen</PresentationFormat>
  <Paragraphs>211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SDCC Display</vt:lpstr>
      <vt:lpstr>SDCC Display Light</vt:lpstr>
      <vt:lpstr>SDCC Sans</vt:lpstr>
      <vt:lpstr>SDCC Master</vt:lpstr>
      <vt:lpstr>PowerPoint Presentation</vt:lpstr>
      <vt:lpstr>Overall Budget &amp; Proposed Schemes</vt:lpstr>
      <vt:lpstr>Accessibility Funding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Gary Walsh</dc:creator>
  <cp:lastModifiedBy>Eoin Burke</cp:lastModifiedBy>
  <cp:revision>19</cp:revision>
  <dcterms:created xsi:type="dcterms:W3CDTF">2025-09-22T08:29:52Z</dcterms:created>
  <dcterms:modified xsi:type="dcterms:W3CDTF">2026-02-06T11:38:25Z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