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5" r:id="rId3"/>
    <p:sldId id="287" r:id="rId4"/>
    <p:sldId id="288" r:id="rId5"/>
    <p:sldId id="296" r:id="rId6"/>
    <p:sldId id="304" r:id="rId7"/>
    <p:sldId id="297" r:id="rId8"/>
    <p:sldId id="298" r:id="rId9"/>
    <p:sldId id="299" r:id="rId10"/>
    <p:sldId id="300" r:id="rId11"/>
    <p:sldId id="307" r:id="rId12"/>
    <p:sldId id="308" r:id="rId13"/>
    <p:sldId id="302" r:id="rId14"/>
    <p:sldId id="303" r:id="rId15"/>
    <p:sldId id="274" r:id="rId16"/>
  </p:sldIdLst>
  <p:sldSz cx="12192000" cy="685800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A92"/>
    <a:srgbClr val="271B5B"/>
    <a:srgbClr val="52534D"/>
    <a:srgbClr val="C7E634"/>
    <a:srgbClr val="8AD6F7"/>
    <a:srgbClr val="52534C"/>
    <a:srgbClr val="535555"/>
    <a:srgbClr val="FFF689"/>
    <a:srgbClr val="7DA6D7"/>
    <a:srgbClr val="FF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>
      <p:cViewPr varScale="1">
        <p:scale>
          <a:sx n="102" d="100"/>
          <a:sy n="102" d="100"/>
        </p:scale>
        <p:origin x="954" y="114"/>
      </p:cViewPr>
      <p:guideLst/>
    </p:cSldViewPr>
  </p:slideViewPr>
  <p:outlineViewPr>
    <p:cViewPr>
      <p:scale>
        <a:sx n="33" d="100"/>
        <a:sy n="33" d="100"/>
      </p:scale>
      <p:origin x="0" y="-528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14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043B05-BD45-BAC2-AF8A-46459EE3EFD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151F24-2E22-8194-42A2-D8B565FD37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23356-5272-4B12-AA3B-CAEB831B1577}" type="datetimeFigureOut">
              <a:rPr lang="en-IE" smtClean="0"/>
              <a:t>05/02/2026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49EA0-AB6D-16BE-B6C5-C173A85757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B193D-7830-6ED5-4F43-38E96DF7E1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F034D-674D-4757-968E-39970196A20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37291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2F78-8593-D34B-A54B-A913B4ADD88D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F5B9-8B24-7A4E-B5A9-4C8F6F8C6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0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6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8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0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2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4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6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1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46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066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45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58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42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0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35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729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6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40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85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5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3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77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1383"/>
            <a:ext cx="12192000" cy="9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-editable contact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263637F-3076-0E97-C826-8AC7A025D2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1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208"/>
            <a:ext cx="6700594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 sz="1698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1"/>
            <a:r>
              <a:rPr lang="en-GB" dirty="0"/>
              <a:t>Contact: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21483C-EE89-1843-5326-8390D4EAF8D2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21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lue and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9F142-BF45-C464-ADCF-FAB928B1A7DC}"/>
              </a:ext>
            </a:extLst>
          </p:cNvPr>
          <p:cNvGrpSpPr/>
          <p:nvPr userDrawn="1"/>
        </p:nvGrpSpPr>
        <p:grpSpPr>
          <a:xfrm flipH="1" flipV="1">
            <a:off x="-1752600" y="-2264867"/>
            <a:ext cx="11676754" cy="11341608"/>
            <a:chOff x="3750647" y="-3589043"/>
            <a:chExt cx="19254481" cy="18703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5A4C88A-F42F-0ACD-6216-F8F17744AC03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6C1C32-DE94-B853-CA4D-F30811BF0EB7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48BA1A-BB24-4134-639F-401BC91ACA22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068E738F-966F-43B9-728F-5EC0F6B0D6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94514" y="2309208"/>
            <a:ext cx="6700594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D909019-4856-C466-9E20-562D2B97E4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E: info@sdublincoco.ie</a:t>
            </a:r>
            <a:br>
              <a:rPr lang="en-GB" dirty="0"/>
            </a:br>
            <a:r>
              <a:rPr lang="en-GB" dirty="0"/>
              <a:t>T: 01 4149000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8353F-8262-4727-F52E-A93073D03E18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770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903897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67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020529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31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047913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878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0270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0270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20641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0667"/>
            <a:ext cx="3974145" cy="21435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88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20647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2436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701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585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8288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286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9106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140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871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6269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9990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456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875988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83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am page (no LinkedIn)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836995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35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00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19923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44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and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2">
            <a:extLst>
              <a:ext uri="{FF2B5EF4-FFF2-40B4-BE49-F238E27FC236}">
                <a16:creationId xmlns:a16="http://schemas.microsoft.com/office/drawing/2014/main" id="{53A96A89-88E7-336C-E549-9D337CBC60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191929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pic>
        <p:nvPicPr>
          <p:cNvPr id="10" name="Picture 287">
            <a:extLst>
              <a:ext uri="{FF2B5EF4-FFF2-40B4-BE49-F238E27FC236}">
                <a16:creationId xmlns:a16="http://schemas.microsoft.com/office/drawing/2014/main" id="{177899CC-70D7-C7F1-E56D-52625DF0E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9119921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5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903897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861586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858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4858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0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4900"/>
            <a:ext cx="3974145" cy="213926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4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6471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8747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8747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3025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3025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730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30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158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158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8747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3025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5730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158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19718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0165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608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3996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3746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100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8827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327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592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255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907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0851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68082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8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119923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9551971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08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Blue and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139F142-BF45-C464-ADCF-FAB928B1A7DC}"/>
              </a:ext>
            </a:extLst>
          </p:cNvPr>
          <p:cNvGrpSpPr/>
          <p:nvPr userDrawn="1"/>
        </p:nvGrpSpPr>
        <p:grpSpPr>
          <a:xfrm flipH="1" flipV="1">
            <a:off x="-1752600" y="-2264867"/>
            <a:ext cx="11676754" cy="11341608"/>
            <a:chOff x="3750647" y="-3589043"/>
            <a:chExt cx="19254481" cy="18703151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5A4C88A-F42F-0ACD-6216-F8F17744AC03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6C1C32-DE94-B853-CA4D-F30811BF0EB7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A48BA1A-BB24-4134-639F-401BC91ACA22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341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1134286" y="1705674"/>
            <a:ext cx="15829624" cy="12687196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65837" y="2622732"/>
            <a:ext cx="4759732" cy="161253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6549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7467597" y="-7353302"/>
            <a:ext cx="27127195" cy="21564607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734" y="335970"/>
            <a:ext cx="6053640" cy="6186062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1455" dirty="0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726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70" y="6261375"/>
            <a:ext cx="985498" cy="2635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3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2274398" y="-2171300"/>
            <a:ext cx="11689007" cy="11353509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73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6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9437244" y="2971800"/>
            <a:ext cx="23426795" cy="13187276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396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2674344" y="4189618"/>
            <a:ext cx="19278600" cy="10852173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9708648" y="-9144000"/>
            <a:ext cx="31632408" cy="25146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55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2363971" y="-4800600"/>
            <a:ext cx="11569023" cy="12755546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4256423" y="-4800600"/>
            <a:ext cx="20704849" cy="164592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886432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469" y="471704"/>
            <a:ext cx="5591531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Page title goes here</a:t>
            </a:r>
            <a:endParaRPr lang="en-GB" dirty="0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469" y="1572261"/>
            <a:ext cx="11182705" cy="4346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53600" y="6206296"/>
            <a:ext cx="12192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0" y="6206296"/>
            <a:ext cx="3429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49000" y="6206296"/>
            <a:ext cx="63853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701" r:id="rId3"/>
    <p:sldLayoutId id="2147483678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97" r:id="rId10"/>
    <p:sldLayoutId id="2147483706" r:id="rId11"/>
    <p:sldLayoutId id="2147483699" r:id="rId12"/>
    <p:sldLayoutId id="2147483703" r:id="rId13"/>
    <p:sldLayoutId id="2147483686" r:id="rId14"/>
    <p:sldLayoutId id="2147483680" r:id="rId15"/>
    <p:sldLayoutId id="2147483687" r:id="rId16"/>
    <p:sldLayoutId id="2147483688" r:id="rId17"/>
    <p:sldLayoutId id="2147483689" r:id="rId18"/>
    <p:sldLayoutId id="2147483700" r:id="rId19"/>
    <p:sldLayoutId id="2147483690" r:id="rId20"/>
    <p:sldLayoutId id="2147483704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705" r:id="rId28"/>
  </p:sldLayoutIdLst>
  <p:txStyles>
    <p:titleStyle>
      <a:lvl1pPr eaLnBrk="1" hangingPunct="1">
        <a:defRPr sz="33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1pPr>
      <a:lvl2pPr marL="277246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2pPr>
      <a:lvl3pPr marL="554492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3pPr>
      <a:lvl4pPr marL="831738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4pPr>
      <a:lvl5pPr marL="1108984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96" userDrawn="1">
          <p15:clr>
            <a:srgbClr val="F26B43"/>
          </p15:clr>
        </p15:guide>
        <p15:guide id="4" pos="2630" userDrawn="1">
          <p15:clr>
            <a:srgbClr val="F26B43"/>
          </p15:clr>
        </p15:guide>
        <p15:guide id="5" pos="3427" userDrawn="1">
          <p15:clr>
            <a:srgbClr val="F26B43"/>
          </p15:clr>
        </p15:guide>
        <p15:guide id="6" pos="318" userDrawn="1">
          <p15:clr>
            <a:srgbClr val="F26B43"/>
          </p15:clr>
        </p15:guide>
        <p15:guide id="7" pos="7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41BB-59EA-A1A3-46CF-4A5994096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4609" y="1656208"/>
            <a:ext cx="6700065" cy="3545586"/>
          </a:xfrm>
        </p:spPr>
        <p:txBody>
          <a:bodyPr/>
          <a:lstStyle/>
          <a:p>
            <a:r>
              <a:rPr lang="en-US" sz="7200" dirty="0">
                <a:latin typeface="SDCC Sans" pitchFamily="2" charset="0"/>
              </a:rPr>
              <a:t>2025 Community Development Grants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3DE9-FC18-E1FB-2675-20D9FBCB7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Created by</a:t>
            </a:r>
            <a:br>
              <a:rPr lang="en-US" dirty="0">
                <a:latin typeface="SDCC Sans" pitchFamily="2" charset="0"/>
              </a:rPr>
            </a:br>
            <a:r>
              <a:rPr lang="en-US" dirty="0">
                <a:latin typeface="SDCC Sans" pitchFamily="2" charset="0"/>
              </a:rPr>
              <a:t>Grants Admin Team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7371B-86FF-CF4D-6BCE-AD0FE91F86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Presented by</a:t>
            </a:r>
            <a:br>
              <a:rPr lang="en-US" dirty="0">
                <a:latin typeface="SDCC Sans" pitchFamily="2" charset="0"/>
              </a:rPr>
            </a:br>
            <a:r>
              <a:rPr lang="en-US" dirty="0">
                <a:latin typeface="SDCC Sans" pitchFamily="2" charset="0"/>
              </a:rPr>
              <a:t>Fionnuala Keane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1CC73E-20C9-2029-3F14-55629BD99A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en-GB" dirty="0"/>
              <a:t>Feb 2026</a:t>
            </a:r>
          </a:p>
        </p:txBody>
      </p:sp>
    </p:spTree>
    <p:extLst>
      <p:ext uri="{BB962C8B-B14F-4D97-AF65-F5344CB8AC3E}">
        <p14:creationId xmlns:p14="http://schemas.microsoft.com/office/powerpoint/2010/main" val="193055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C4B7F-A0B7-B09E-618E-77FD8165E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63E27-0F46-25B7-FA9F-2A2D2F21A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Group Classification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4A133-2380-1E8F-F1B1-E73B331FE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46574"/>
            <a:ext cx="11136146" cy="614274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84413F-A84B-F04D-2C96-6D36AABF1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35" y="1333078"/>
            <a:ext cx="11687529" cy="508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44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6914-193C-169C-B3AE-86145B59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1438302"/>
            <a:ext cx="9335946" cy="4078930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SDCC Sans" pitchFamily="2" charset="0"/>
              </a:rPr>
              <a:t>Of the groups that applied for a grant in 2025, 24 of these groups had applied for funding in 2024</a:t>
            </a:r>
            <a:endParaRPr lang="en-IE" sz="3600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510C4-57BA-AD6C-3F50-F11FC4F8AC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470" y="548680"/>
            <a:ext cx="3575306" cy="792088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SDCC Sans" pitchFamily="2" charset="0"/>
              </a:rPr>
              <a:t>Repeat Applications</a:t>
            </a:r>
            <a:endParaRPr lang="en-IE" sz="1800" b="1" dirty="0"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0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C504D-D1C7-7937-FB05-402A7B6F8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7036F-5E59-C7C4-38FA-7E5E43904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1438302"/>
            <a:ext cx="8759882" cy="4078930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latin typeface="SDCC Sans" pitchFamily="2" charset="0"/>
              </a:rPr>
              <a:t>Of the 57 applications received, 3 of these applications were from new applicants</a:t>
            </a:r>
            <a:endParaRPr lang="en-IE" sz="3600" b="0" dirty="0">
              <a:latin typeface="SDCC Sans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5B4AA-4053-979C-36BD-E8A39D7079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4470" y="548680"/>
            <a:ext cx="3580672" cy="792088"/>
          </a:xfrm>
        </p:spPr>
        <p:txBody>
          <a:bodyPr>
            <a:normAutofit/>
          </a:bodyPr>
          <a:lstStyle/>
          <a:p>
            <a:r>
              <a:rPr lang="en-GB" sz="1800" b="1" dirty="0">
                <a:latin typeface="SDCC Sans" pitchFamily="2" charset="0"/>
              </a:rPr>
              <a:t>New Applications</a:t>
            </a:r>
            <a:endParaRPr lang="en-IE" sz="1800" b="1" dirty="0">
              <a:latin typeface="SDCC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54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CC681-AEB2-80BB-D5BD-E7DF7AFA4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191B-A546-18A2-6CCA-5DACAF01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Community Infrastructure Fund (CIF)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583F4-2C32-3190-0CC8-59914DFDB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287" y="1556792"/>
            <a:ext cx="11136146" cy="1368152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SDCC Sans" pitchFamily="2" charset="0"/>
              </a:rPr>
              <a:t>This grant offers community groups including sports clubs the opportunity to apply for funding to assist with the costs of either constructing new Community Facilities or for the modernisation and / or expansion of existing facilities.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>
                <a:latin typeface="SDCC Sans" pitchFamily="2" charset="0"/>
              </a:rPr>
              <a:t>Rathfarnham / Templeogue had 1 application approved amounting to €37,682.00.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900" dirty="0" err="1">
                <a:latin typeface="SDCC Sans" pitchFamily="2" charset="0"/>
              </a:rPr>
              <a:t>Firhouse</a:t>
            </a:r>
            <a:r>
              <a:rPr lang="en-GB" sz="1900" dirty="0">
                <a:latin typeface="SDCC Sans" pitchFamily="2" charset="0"/>
              </a:rPr>
              <a:t> / </a:t>
            </a:r>
            <a:r>
              <a:rPr lang="en-GB" sz="1900" dirty="0" err="1">
                <a:latin typeface="SDCC Sans" pitchFamily="2" charset="0"/>
              </a:rPr>
              <a:t>Bohernabreena</a:t>
            </a:r>
            <a:r>
              <a:rPr lang="en-GB" sz="1900" dirty="0">
                <a:latin typeface="SDCC Sans" pitchFamily="2" charset="0"/>
              </a:rPr>
              <a:t> had 2 applications approved amounting to €46,000.00.</a:t>
            </a:r>
            <a:endParaRPr lang="en-IE" sz="1900" dirty="0">
              <a:latin typeface="SDCC San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83EBC-6462-9BFB-05D7-A47918C63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6" y="3284984"/>
            <a:ext cx="11928648" cy="293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21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BBA5C-75C8-413C-A1D6-FC45C1ED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ED6AB-A149-42A8-7A80-37A263810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Management Support Fund (MSF)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A03F1-3826-6B21-9CE1-B3F50559F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556792"/>
            <a:ext cx="11136146" cy="1224136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This grant to facilitates/assists SDCC owned Community Centres with associated costs – running costs, employment costs, training costs and events.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Rathfarnham / Templeogue had 3 centres approved under this fund totalling €78,000.00.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latin typeface="SDCC Sans" pitchFamily="2" charset="0"/>
              </a:rPr>
              <a:t>Firhouse</a:t>
            </a:r>
            <a:r>
              <a:rPr lang="en-GB" sz="1600" dirty="0">
                <a:latin typeface="SDCC Sans" pitchFamily="2" charset="0"/>
              </a:rPr>
              <a:t> / </a:t>
            </a:r>
            <a:r>
              <a:rPr lang="en-GB" sz="1600" dirty="0" err="1">
                <a:latin typeface="SDCC Sans" pitchFamily="2" charset="0"/>
              </a:rPr>
              <a:t>Bohernabreena</a:t>
            </a:r>
            <a:r>
              <a:rPr lang="en-GB" sz="1600" dirty="0">
                <a:latin typeface="SDCC Sans" pitchFamily="2" charset="0"/>
              </a:rPr>
              <a:t> had 6 centres approved under this fund totalling €155,000.00.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600" dirty="0"/>
          </a:p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7B5E5-C90B-29C2-3D90-28818F764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4" y="2978346"/>
            <a:ext cx="9796894" cy="363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61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988A62-34D2-BA2F-EDF0-1C9ABC4C5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869104"/>
            <a:ext cx="5499108" cy="1119794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754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481D-48D6-7221-150E-1ACDBA2A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14" y="677684"/>
            <a:ext cx="8791062" cy="5199588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latin typeface="SDCC Sans" pitchFamily="2" charset="0"/>
              </a:rPr>
              <a:t>Rathfarnham, </a:t>
            </a:r>
            <a:r>
              <a:rPr lang="en-GB" dirty="0" err="1">
                <a:latin typeface="SDCC Sans" pitchFamily="2" charset="0"/>
              </a:rPr>
              <a:t>Temploeogue</a:t>
            </a:r>
            <a:r>
              <a:rPr lang="en-GB" dirty="0">
                <a:latin typeface="SDCC Sans" pitchFamily="2" charset="0"/>
              </a:rPr>
              <a:t>, Firhouse &amp; </a:t>
            </a:r>
            <a:r>
              <a:rPr lang="en-GB" dirty="0" err="1">
                <a:latin typeface="SDCC Sans" pitchFamily="2" charset="0"/>
              </a:rPr>
              <a:t>Bohernabreena</a:t>
            </a:r>
            <a:r>
              <a:rPr lang="en-GB" dirty="0">
                <a:latin typeface="SDCC Sans" pitchFamily="2" charset="0"/>
              </a:rPr>
              <a:t> ACM</a:t>
            </a:r>
            <a:br>
              <a:rPr lang="en-GB" dirty="0"/>
            </a:br>
            <a:br>
              <a:rPr lang="en-GB" dirty="0"/>
            </a:br>
            <a:r>
              <a:rPr lang="en-GB" sz="2800" dirty="0">
                <a:latin typeface="SDCC Sans" pitchFamily="2" charset="0"/>
              </a:rPr>
              <a:t>10</a:t>
            </a:r>
            <a:r>
              <a:rPr lang="en-GB" sz="2800" baseline="30000" dirty="0">
                <a:latin typeface="SDCC Sans" pitchFamily="2" charset="0"/>
              </a:rPr>
              <a:t>th</a:t>
            </a:r>
            <a:r>
              <a:rPr lang="en-GB" sz="2800" dirty="0">
                <a:latin typeface="SDCC Sans" pitchFamily="2" charset="0"/>
              </a:rPr>
              <a:t> February 2026</a:t>
            </a:r>
            <a:endParaRPr lang="en-IE" sz="2800" dirty="0">
              <a:latin typeface="SDCC Sans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4C4BB-3254-517C-DDDC-FE9F778117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SDCC Sans" pitchFamily="2" charset="0"/>
              </a:rPr>
              <a:t>2025 Community Development Grants</a:t>
            </a:r>
          </a:p>
        </p:txBody>
      </p:sp>
    </p:spTree>
    <p:extLst>
      <p:ext uri="{BB962C8B-B14F-4D97-AF65-F5344CB8AC3E}">
        <p14:creationId xmlns:p14="http://schemas.microsoft.com/office/powerpoint/2010/main" val="3635249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BC27C-D989-401E-C8D6-05CFFEE16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831352"/>
            <a:ext cx="4759732" cy="3988784"/>
          </a:xfrm>
        </p:spPr>
        <p:txBody>
          <a:bodyPr/>
          <a:lstStyle/>
          <a:p>
            <a:r>
              <a:rPr lang="en-GB" sz="3600" dirty="0">
                <a:latin typeface="SDCC Sans" pitchFamily="2" charset="0"/>
              </a:rPr>
              <a:t>The Community Grants Programme is run on an annual basis and offers a range of funding and supports to community groups throughout the county.</a:t>
            </a:r>
            <a:br>
              <a:rPr lang="en-GB" sz="3600" dirty="0">
                <a:solidFill>
                  <a:srgbClr val="002060"/>
                </a:solidFill>
                <a:latin typeface="SDCC Sans" pitchFamily="2" charset="0"/>
              </a:rPr>
            </a:br>
            <a:endParaRPr lang="en-IE" sz="3600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8C102C8-F361-4480-A024-7D1269B492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429" r="17429"/>
          <a:stretch>
            <a:fillRect/>
          </a:stretch>
        </p:blipFill>
        <p:spPr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3285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4F72A-925C-CF87-4248-79397A6BF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37CE-E1AB-F3D3-D178-E6FF70FC6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1831287"/>
            <a:ext cx="4759732" cy="3988912"/>
          </a:xfrm>
        </p:spPr>
        <p:txBody>
          <a:bodyPr/>
          <a:lstStyle/>
          <a:p>
            <a:r>
              <a:rPr lang="en-US" sz="3600" dirty="0">
                <a:latin typeface="SDCC Sans" pitchFamily="2" charset="0"/>
              </a:rPr>
              <a:t>The </a:t>
            </a:r>
            <a:r>
              <a:rPr lang="en-US" sz="3600" dirty="0" err="1">
                <a:latin typeface="SDCC Sans" pitchFamily="2" charset="0"/>
              </a:rPr>
              <a:t>programme</a:t>
            </a:r>
            <a:r>
              <a:rPr lang="en-US" sz="3600" dirty="0">
                <a:latin typeface="SDCC Sans" pitchFamily="2" charset="0"/>
              </a:rPr>
              <a:t> is aimed at providing financial assistance to Community and Voluntary Groups who are responding to locally identified needs within their communities. </a:t>
            </a:r>
            <a:endParaRPr lang="en-IE" sz="36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137EBA7-7B18-D0CD-BEC8-60F7A280E8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7368" r="17368"/>
          <a:stretch>
            <a:fillRect/>
          </a:stretch>
        </p:blipFill>
        <p:spPr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2154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DB89-D2FF-1CCC-36EC-2F3175029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DCC Sans" pitchFamily="2" charset="0"/>
              </a:rPr>
              <a:t>Details on 2025 Application Figures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D32EC-8DA2-F5C3-8D99-2E9840735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84784"/>
            <a:ext cx="11064138" cy="129614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57 applications in total received for this LEA, 33 of these from the Rathfarnham / Templeogue area and 24 from the Firhouse / </a:t>
            </a:r>
            <a:r>
              <a:rPr lang="en-GB" sz="1500" dirty="0" err="1">
                <a:latin typeface="SDCC Sans" pitchFamily="2" charset="0"/>
              </a:rPr>
              <a:t>Bohernabreena</a:t>
            </a:r>
            <a:r>
              <a:rPr lang="en-GB" sz="1500" dirty="0">
                <a:latin typeface="SDCC Sans" pitchFamily="2" charset="0"/>
              </a:rPr>
              <a:t>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Of the €124,000.00 (rounded figure), the applications from Rathfarnham / Templeogue totalled €59,911.00.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Of the €124,000.00 (rounded figure) the applications from Firhouse / </a:t>
            </a:r>
            <a:r>
              <a:rPr lang="en-GB" sz="1500" dirty="0" err="1">
                <a:latin typeface="SDCC Sans" pitchFamily="2" charset="0"/>
              </a:rPr>
              <a:t>Bohernabreena</a:t>
            </a:r>
            <a:r>
              <a:rPr lang="en-GB" sz="1500" dirty="0">
                <a:latin typeface="SDCC Sans" pitchFamily="2" charset="0"/>
              </a:rPr>
              <a:t> totalled €63,621.88. </a:t>
            </a:r>
            <a:endParaRPr lang="en-IE" sz="1500" dirty="0">
              <a:latin typeface="SDCC Sans" pitchFamily="2" charset="0"/>
            </a:endParaRPr>
          </a:p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14744-BA23-C90E-D7FE-C5A1715D2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541" y="2929912"/>
            <a:ext cx="9306917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82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1A403-BD83-4CF9-E249-F7991A2F5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60065-432E-11E0-FC52-9B95E9A8D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22" y="620688"/>
            <a:ext cx="11280163" cy="856798"/>
          </a:xfrm>
        </p:spPr>
        <p:txBody>
          <a:bodyPr>
            <a:noAutofit/>
          </a:bodyPr>
          <a:lstStyle/>
          <a:p>
            <a:r>
              <a:rPr lang="en-GB" sz="3200" dirty="0">
                <a:latin typeface="SDCC Sans" pitchFamily="2" charset="0"/>
              </a:rPr>
              <a:t>Breakdown of Funding Categories Applied For in 2025</a:t>
            </a:r>
            <a:endParaRPr lang="en-IE" sz="3200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A96DE-83C9-C6CC-F020-55D3A5FE3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422" y="1628800"/>
            <a:ext cx="11064138" cy="6480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This shows the number of applications and monetary value breakdown that came in under each category of community development grant.</a:t>
            </a:r>
            <a:endParaRPr lang="en-IE" sz="1500" dirty="0">
              <a:latin typeface="SDCC Sans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0AF4E-C3A6-1462-61A4-6539A60FF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2750815"/>
            <a:ext cx="9692745" cy="364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5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C0DB-F1E3-DEA4-B148-9F5FBFEC5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10560081" cy="856798"/>
          </a:xfrm>
        </p:spPr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Approval and Draw Down Monetary Figures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15B76-AA59-9157-8999-B11CFDCC2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11064138" cy="987563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Rathfarnham / Templeogue were approved for €34,177.00 and the total drawn down was €32,809.24.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Firhouse / </a:t>
            </a:r>
            <a:r>
              <a:rPr lang="en-GB" sz="1600" dirty="0" err="1">
                <a:latin typeface="SDCC Sans" pitchFamily="2" charset="0"/>
              </a:rPr>
              <a:t>Bohernabreena</a:t>
            </a:r>
            <a:r>
              <a:rPr lang="en-GB" sz="1600" dirty="0">
                <a:latin typeface="SDCC Sans" pitchFamily="2" charset="0"/>
              </a:rPr>
              <a:t> were approved for €45,686.60 and the total drawn down was €45,091.15.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SDCC Sans" pitchFamily="2" charset="0"/>
              </a:rPr>
              <a:t>Figures in the graphic are rounded. </a:t>
            </a:r>
          </a:p>
          <a:p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7ECFBF-2E51-C1B2-8F5F-654043E02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035" y="2780928"/>
            <a:ext cx="9463008" cy="35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0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55F0A-C705-7054-3DE3-C3AB5ABF8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SDCC Sans" pitchFamily="2" charset="0"/>
              </a:rPr>
              <a:t>Approval and Draw Down Figures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42D9A-6B24-A4DC-F636-73DE8005E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628799"/>
            <a:ext cx="11136146" cy="1620181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SDCC Sans" pitchFamily="2" charset="0"/>
              </a:rPr>
              <a:t>40 of the 57 applications were approved for this area, 22 of those in Rathfarnham/Templeogue and 18 in Firhouse/</a:t>
            </a:r>
            <a:r>
              <a:rPr lang="en-GB" sz="1800" dirty="0" err="1">
                <a:latin typeface="SDCC Sans" pitchFamily="2" charset="0"/>
              </a:rPr>
              <a:t>Bohernabreena</a:t>
            </a:r>
            <a:r>
              <a:rPr lang="en-GB" sz="1800" dirty="0">
                <a:latin typeface="SDCC Sans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SDCC Sans" pitchFamily="2" charset="0"/>
              </a:rPr>
              <a:t>In Rathfarnham / Templeogue, of the 22 awarded grants, 18 were fully drawn down with only 4 being partially drawdown.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SDCC Sans" pitchFamily="2" charset="0"/>
              </a:rPr>
              <a:t>In Firhouse / </a:t>
            </a:r>
            <a:r>
              <a:rPr lang="en-GB" sz="1800" dirty="0" err="1">
                <a:latin typeface="SDCC Sans" pitchFamily="2" charset="0"/>
              </a:rPr>
              <a:t>Bohernabreena</a:t>
            </a:r>
            <a:r>
              <a:rPr lang="en-GB" sz="1800" dirty="0">
                <a:latin typeface="SDCC Sans" pitchFamily="2" charset="0"/>
              </a:rPr>
              <a:t>, of the 18 awarded grants, 16 were fully drawn down with only 2 being partially drawdown.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DC34A-C9D2-D10D-D63F-AF5D75AD1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20" y="3465576"/>
            <a:ext cx="1070796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17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A91E6-0F14-5051-9F24-6D0ADDC96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A6AA1-8E59-5C27-E08B-4B892433C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DCC Sans" pitchFamily="2" charset="0"/>
              </a:rPr>
              <a:t>Unsuccessful Applications 2025</a:t>
            </a:r>
            <a:endParaRPr lang="en-IE" dirty="0">
              <a:latin typeface="SDCC Sans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2E8F1-AF98-DFAF-C5D2-76C0BD3AD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446574"/>
            <a:ext cx="11136146" cy="1046322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There were 16 unsuccessful applications in this area with reasons outlined below.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1 application was withdrawn by the group themselves.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SDCC Sans" pitchFamily="2" charset="0"/>
              </a:rPr>
              <a:t>These along with the 40 approved applications total 57 applications for the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9C8DB-38D0-CF26-4252-43688E58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2656551"/>
            <a:ext cx="9937104" cy="372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19155"/>
      </p:ext>
    </p:extLst>
  </p:cSld>
  <p:clrMapOvr>
    <a:masterClrMapping/>
  </p:clrMapOvr>
</p:sld>
</file>

<file path=ppt/theme/theme1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9ACE5C-52D2-4E9C-9ACE-3E72FCEE4D40}" vid="{FC377E05-5B4C-4C3A-9DA2-F51C3C2FEF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SDCC PowerPoint Template V2 Draft</Template>
  <TotalTime>1054</TotalTime>
  <Words>532</Words>
  <Application>Microsoft Office PowerPoint</Application>
  <PresentationFormat>Widescreen</PresentationFormat>
  <Paragraphs>57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SDCC Sans</vt:lpstr>
      <vt:lpstr>SDCC Master</vt:lpstr>
      <vt:lpstr>2025 Community Development Grants</vt:lpstr>
      <vt:lpstr>Rathfarnham, Temploeogue, Firhouse &amp; Bohernabreena ACM  10th February 2026</vt:lpstr>
      <vt:lpstr>The Community Grants Programme is run on an annual basis and offers a range of funding and supports to community groups throughout the county. </vt:lpstr>
      <vt:lpstr>The programme is aimed at providing financial assistance to Community and Voluntary Groups who are responding to locally identified needs within their communities. </vt:lpstr>
      <vt:lpstr>Details on 2025 Application Figures</vt:lpstr>
      <vt:lpstr>Breakdown of Funding Categories Applied For in 2025</vt:lpstr>
      <vt:lpstr>Approval and Draw Down Monetary Figures 2025</vt:lpstr>
      <vt:lpstr>Approval and Draw Down Figures 2025</vt:lpstr>
      <vt:lpstr>Unsuccessful Applications 2025</vt:lpstr>
      <vt:lpstr>Group Classification 2025</vt:lpstr>
      <vt:lpstr>Of the groups that applied for a grant in 2025, 24 of these groups had applied for funding in 2024</vt:lpstr>
      <vt:lpstr>Of the 57 applications received, 3 of these applications were from new applicants</vt:lpstr>
      <vt:lpstr>Community Infrastructure Fund (CIF) 2025</vt:lpstr>
      <vt:lpstr>Management Support Fund (MSF) 2025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Kelly Fitzgerald</dc:creator>
  <cp:lastModifiedBy>Edel Clancy</cp:lastModifiedBy>
  <cp:revision>20</cp:revision>
  <dcterms:created xsi:type="dcterms:W3CDTF">2026-01-14T12:55:35Z</dcterms:created>
  <dcterms:modified xsi:type="dcterms:W3CDTF">2026-02-05T10:44:59Z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2025-05-09T00:00:00Z</vt:filetime>
  </property>
  <property fmtid="{D5CDD505-2E9C-101B-9397-08002B2CF9AE}" pid="3" name="Creator">
    <vt:lpwstr>Adobe Illustrator 29.4 (Macintosh)</vt:lpwstr>
  </property>
  <property fmtid="{D5CDD505-2E9C-101B-9397-08002B2CF9AE}" pid="4" name="LastSaved">
    <vt:filetime>2025-05-09T00:00:00Z</vt:filetime>
  </property>
  <property fmtid="{D5CDD505-2E9C-101B-9397-08002B2CF9AE}" pid="5" name="Producer">
    <vt:lpwstr>Adobe PDF library 17.00</vt:lpwstr>
  </property>
</Properties>
</file>