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79" r:id="rId3"/>
    <p:sldId id="310" r:id="rId4"/>
    <p:sldId id="309" r:id="rId5"/>
    <p:sldId id="311" r:id="rId6"/>
    <p:sldId id="274" r:id="rId7"/>
  </p:sldIdLst>
  <p:sldSz cx="12192000" cy="6858000"/>
  <p:notesSz cx="6808788" cy="9940925"/>
  <p:defaultTextStyle>
    <a:defPPr>
      <a:defRPr kern="0"/>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4E881-AC33-4B75-B6D8-E5E78F1438B6}" v="27" dt="2026-02-03T08:52:26.94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41" autoAdjust="0"/>
  </p:normalViewPr>
  <p:slideViewPr>
    <p:cSldViewPr>
      <p:cViewPr varScale="1">
        <p:scale>
          <a:sx n="69" d="100"/>
          <a:sy n="69" d="100"/>
        </p:scale>
        <p:origin x="1157" y="-360"/>
      </p:cViewPr>
      <p:guideLst/>
    </p:cSldViewPr>
  </p:slideViewPr>
  <p:notesTextViewPr>
    <p:cViewPr>
      <p:scale>
        <a:sx n="20" d="100"/>
        <a:sy n="20" d="100"/>
      </p:scale>
      <p:origin x="0" y="0"/>
    </p:cViewPr>
  </p:notesTextViewPr>
  <p:notesViewPr>
    <p:cSldViewPr>
      <p:cViewPr varScale="1">
        <p:scale>
          <a:sx n="77" d="100"/>
          <a:sy n="77" d="100"/>
        </p:scale>
        <p:origin x="408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618" cy="498163"/>
          </a:xfrm>
          <a:prstGeom prst="rect">
            <a:avLst/>
          </a:prstGeom>
        </p:spPr>
        <p:txBody>
          <a:bodyPr vert="horz" lIns="48756" tIns="24378" rIns="48756" bIns="24378" rtlCol="0"/>
          <a:lstStyle>
            <a:lvl1pPr algn="l">
              <a:defRPr sz="600"/>
            </a:lvl1pPr>
          </a:lstStyle>
          <a:p>
            <a:endParaRPr lang="en-US"/>
          </a:p>
        </p:txBody>
      </p:sp>
      <p:sp>
        <p:nvSpPr>
          <p:cNvPr id="3" name="Date Placeholder 2"/>
          <p:cNvSpPr>
            <a:spLocks noGrp="1"/>
          </p:cNvSpPr>
          <p:nvPr>
            <p:ph type="dt" idx="1"/>
          </p:nvPr>
        </p:nvSpPr>
        <p:spPr>
          <a:xfrm>
            <a:off x="3856557" y="0"/>
            <a:ext cx="2950618" cy="498163"/>
          </a:xfrm>
          <a:prstGeom prst="rect">
            <a:avLst/>
          </a:prstGeom>
        </p:spPr>
        <p:txBody>
          <a:bodyPr vert="horz" lIns="48756" tIns="24378" rIns="48756" bIns="24378" rtlCol="0"/>
          <a:lstStyle>
            <a:lvl1pPr algn="r">
              <a:defRPr sz="600"/>
            </a:lvl1pPr>
          </a:lstStyle>
          <a:p>
            <a:fld id="{9F6A2F78-8593-D34B-A54B-A913B4ADD88D}" type="datetimeFigureOut">
              <a:rPr lang="en-US" smtClean="0"/>
              <a:t>2/4/2026</a:t>
            </a:fld>
            <a:endParaRPr lang="en-US"/>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48756" tIns="24378" rIns="48756" bIns="24378" rtlCol="0" anchor="ctr"/>
          <a:lstStyle/>
          <a:p>
            <a:endParaRPr lang="en-US"/>
          </a:p>
        </p:txBody>
      </p:sp>
      <p:sp>
        <p:nvSpPr>
          <p:cNvPr id="5" name="Notes Placeholder 4"/>
          <p:cNvSpPr>
            <a:spLocks noGrp="1"/>
          </p:cNvSpPr>
          <p:nvPr>
            <p:ph type="body" sz="quarter" idx="3"/>
          </p:nvPr>
        </p:nvSpPr>
        <p:spPr>
          <a:xfrm>
            <a:off x="680664" y="4783478"/>
            <a:ext cx="5447460" cy="3915530"/>
          </a:xfrm>
          <a:prstGeom prst="rect">
            <a:avLst/>
          </a:prstGeom>
        </p:spPr>
        <p:txBody>
          <a:bodyPr vert="horz" lIns="48756" tIns="24378" rIns="48756" bIns="24378"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9442763"/>
            <a:ext cx="2950618" cy="498162"/>
          </a:xfrm>
          <a:prstGeom prst="rect">
            <a:avLst/>
          </a:prstGeom>
        </p:spPr>
        <p:txBody>
          <a:bodyPr vert="horz" lIns="48756" tIns="24378" rIns="48756" bIns="24378" rtlCol="0" anchor="b"/>
          <a:lstStyle>
            <a:lvl1pPr algn="l">
              <a:defRPr sz="600"/>
            </a:lvl1pPr>
          </a:lstStyle>
          <a:p>
            <a:endParaRPr lang="en-US"/>
          </a:p>
        </p:txBody>
      </p:sp>
      <p:sp>
        <p:nvSpPr>
          <p:cNvPr id="7" name="Slide Number Placeholder 6"/>
          <p:cNvSpPr>
            <a:spLocks noGrp="1"/>
          </p:cNvSpPr>
          <p:nvPr>
            <p:ph type="sldNum" sz="quarter" idx="5"/>
          </p:nvPr>
        </p:nvSpPr>
        <p:spPr>
          <a:xfrm>
            <a:off x="3856557" y="9442763"/>
            <a:ext cx="2950618" cy="498162"/>
          </a:xfrm>
          <a:prstGeom prst="rect">
            <a:avLst/>
          </a:prstGeom>
        </p:spPr>
        <p:txBody>
          <a:bodyPr vert="horz" lIns="48756" tIns="24378" rIns="48756" bIns="24378" rtlCol="0" anchor="b"/>
          <a:lstStyle>
            <a:lvl1pPr algn="r">
              <a:defRPr sz="6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a:p>
        </p:txBody>
      </p:sp>
    </p:spTree>
    <p:extLst>
      <p:ext uri="{BB962C8B-B14F-4D97-AF65-F5344CB8AC3E}">
        <p14:creationId xmlns:p14="http://schemas.microsoft.com/office/powerpoint/2010/main" val="89277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664" y="4783478"/>
            <a:ext cx="5447460" cy="4886974"/>
          </a:xfrm>
        </p:spPr>
        <p:txBody>
          <a:bodyPr/>
          <a:lstStyle/>
          <a:p>
            <a:endParaRPr lang="en-IE" sz="1300" dirty="0"/>
          </a:p>
        </p:txBody>
      </p:sp>
      <p:sp>
        <p:nvSpPr>
          <p:cNvPr id="4" name="Slide Number Placeholder 3"/>
          <p:cNvSpPr>
            <a:spLocks noGrp="1"/>
          </p:cNvSpPr>
          <p:nvPr>
            <p:ph type="sldNum" sz="quarter" idx="5"/>
          </p:nvPr>
        </p:nvSpPr>
        <p:spPr/>
        <p:txBody>
          <a:bodyPr/>
          <a:lstStyle/>
          <a:p>
            <a:fld id="{F374F5B9-8B24-7A4E-B5A9-4C8F6F8C6B31}" type="slidenum">
              <a:rPr lang="en-US" smtClean="0"/>
              <a:t>2</a:t>
            </a:fld>
            <a:endParaRPr lang="en-US"/>
          </a:p>
        </p:txBody>
      </p:sp>
    </p:spTree>
    <p:extLst>
      <p:ext uri="{BB962C8B-B14F-4D97-AF65-F5344CB8AC3E}">
        <p14:creationId xmlns:p14="http://schemas.microsoft.com/office/powerpoint/2010/main" val="332497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D1172-0F1D-AEC6-07A7-7194E8F3C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ADDF5-8334-3850-B8AB-1E9659FDF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FA2E41-3A7A-D0FF-002A-985649602CD2}"/>
              </a:ext>
            </a:extLst>
          </p:cNvPr>
          <p:cNvSpPr>
            <a:spLocks noGrp="1"/>
          </p:cNvSpPr>
          <p:nvPr>
            <p:ph type="body" idx="1"/>
          </p:nvPr>
        </p:nvSpPr>
        <p:spPr>
          <a:xfrm>
            <a:off x="680664" y="4783478"/>
            <a:ext cx="5447460" cy="4886974"/>
          </a:xfrm>
        </p:spPr>
        <p:txBody>
          <a:bodyPr/>
          <a:lstStyle/>
          <a:p>
            <a:endParaRPr lang="en-IE" sz="1300" dirty="0"/>
          </a:p>
        </p:txBody>
      </p:sp>
      <p:sp>
        <p:nvSpPr>
          <p:cNvPr id="4" name="Slide Number Placeholder 3">
            <a:extLst>
              <a:ext uri="{FF2B5EF4-FFF2-40B4-BE49-F238E27FC236}">
                <a16:creationId xmlns:a16="http://schemas.microsoft.com/office/drawing/2014/main" id="{09CDE08F-7FFB-0121-431E-719E22CC43FF}"/>
              </a:ext>
            </a:extLst>
          </p:cNvPr>
          <p:cNvSpPr>
            <a:spLocks noGrp="1"/>
          </p:cNvSpPr>
          <p:nvPr>
            <p:ph type="sldNum" sz="quarter" idx="5"/>
          </p:nvPr>
        </p:nvSpPr>
        <p:spPr/>
        <p:txBody>
          <a:bodyPr/>
          <a:lstStyle/>
          <a:p>
            <a:fld id="{F374F5B9-8B24-7A4E-B5A9-4C8F6F8C6B31}" type="slidenum">
              <a:rPr lang="en-US" smtClean="0"/>
              <a:t>3</a:t>
            </a:fld>
            <a:endParaRPr lang="en-US"/>
          </a:p>
        </p:txBody>
      </p:sp>
    </p:spTree>
    <p:extLst>
      <p:ext uri="{BB962C8B-B14F-4D97-AF65-F5344CB8AC3E}">
        <p14:creationId xmlns:p14="http://schemas.microsoft.com/office/powerpoint/2010/main" val="4452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3EEFA-FFE8-33FC-A99C-7FEA0A122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114DB-11FE-130E-C38E-17C56E7D1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8B140-EAA4-BE7F-3B2D-B3FE27D87026}"/>
              </a:ext>
            </a:extLst>
          </p:cNvPr>
          <p:cNvSpPr>
            <a:spLocks noGrp="1"/>
          </p:cNvSpPr>
          <p:nvPr>
            <p:ph type="body" idx="1"/>
          </p:nvPr>
        </p:nvSpPr>
        <p:spPr>
          <a:xfrm>
            <a:off x="680664" y="4783478"/>
            <a:ext cx="5447460" cy="4886974"/>
          </a:xfrm>
        </p:spPr>
        <p:txBody>
          <a:bodyPr/>
          <a:lstStyle/>
          <a:p>
            <a:endParaRPr lang="en-IE" sz="1300" dirty="0"/>
          </a:p>
        </p:txBody>
      </p:sp>
      <p:sp>
        <p:nvSpPr>
          <p:cNvPr id="4" name="Slide Number Placeholder 3">
            <a:extLst>
              <a:ext uri="{FF2B5EF4-FFF2-40B4-BE49-F238E27FC236}">
                <a16:creationId xmlns:a16="http://schemas.microsoft.com/office/drawing/2014/main" id="{BC57AF3B-5D8B-8B53-FB9E-60FC8EA29308}"/>
              </a:ext>
            </a:extLst>
          </p:cNvPr>
          <p:cNvSpPr>
            <a:spLocks noGrp="1"/>
          </p:cNvSpPr>
          <p:nvPr>
            <p:ph type="sldNum" sz="quarter" idx="5"/>
          </p:nvPr>
        </p:nvSpPr>
        <p:spPr/>
        <p:txBody>
          <a:bodyPr/>
          <a:lstStyle/>
          <a:p>
            <a:fld id="{F374F5B9-8B24-7A4E-B5A9-4C8F6F8C6B31}" type="slidenum">
              <a:rPr lang="en-US" smtClean="0"/>
              <a:t>4</a:t>
            </a:fld>
            <a:endParaRPr lang="en-US"/>
          </a:p>
        </p:txBody>
      </p:sp>
    </p:spTree>
    <p:extLst>
      <p:ext uri="{BB962C8B-B14F-4D97-AF65-F5344CB8AC3E}">
        <p14:creationId xmlns:p14="http://schemas.microsoft.com/office/powerpoint/2010/main" val="262873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4D981-19CE-051F-8B1F-DA2808A67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A15D7-940A-4198-4CB5-B0572B652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A61CD-B00D-2EB9-8A4C-4134E438289E}"/>
              </a:ext>
            </a:extLst>
          </p:cNvPr>
          <p:cNvSpPr>
            <a:spLocks noGrp="1"/>
          </p:cNvSpPr>
          <p:nvPr>
            <p:ph type="body" idx="1"/>
          </p:nvPr>
        </p:nvSpPr>
        <p:spPr>
          <a:xfrm>
            <a:off x="680664" y="4783478"/>
            <a:ext cx="5447460" cy="4886974"/>
          </a:xfrm>
        </p:spPr>
        <p:txBody>
          <a:bodyPr/>
          <a:lstStyle/>
          <a:p>
            <a:endParaRPr lang="en-IE" sz="1300" dirty="0"/>
          </a:p>
        </p:txBody>
      </p:sp>
      <p:sp>
        <p:nvSpPr>
          <p:cNvPr id="4" name="Slide Number Placeholder 3">
            <a:extLst>
              <a:ext uri="{FF2B5EF4-FFF2-40B4-BE49-F238E27FC236}">
                <a16:creationId xmlns:a16="http://schemas.microsoft.com/office/drawing/2014/main" id="{6244F674-3508-9AC7-BCBD-F558E3C509F3}"/>
              </a:ext>
            </a:extLst>
          </p:cNvPr>
          <p:cNvSpPr>
            <a:spLocks noGrp="1"/>
          </p:cNvSpPr>
          <p:nvPr>
            <p:ph type="sldNum" sz="quarter" idx="5"/>
          </p:nvPr>
        </p:nvSpPr>
        <p:spPr/>
        <p:txBody>
          <a:bodyPr/>
          <a:lstStyle/>
          <a:p>
            <a:fld id="{F374F5B9-8B24-7A4E-B5A9-4C8F6F8C6B31}" type="slidenum">
              <a:rPr lang="en-US" smtClean="0"/>
              <a:t>5</a:t>
            </a:fld>
            <a:endParaRPr lang="en-US"/>
          </a:p>
        </p:txBody>
      </p:sp>
    </p:spTree>
    <p:extLst>
      <p:ext uri="{BB962C8B-B14F-4D97-AF65-F5344CB8AC3E}">
        <p14:creationId xmlns:p14="http://schemas.microsoft.com/office/powerpoint/2010/main" val="1738756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6</a:t>
            </a:fld>
            <a:endParaRPr lang="en-US"/>
          </a:p>
        </p:txBody>
      </p:sp>
    </p:spTree>
    <p:extLst>
      <p:ext uri="{BB962C8B-B14F-4D97-AF65-F5344CB8AC3E}">
        <p14:creationId xmlns:p14="http://schemas.microsoft.com/office/powerpoint/2010/main" val="2516221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749311"/>
            <a:ext cx="6700065" cy="3359381"/>
          </a:xfrm>
        </p:spPr>
        <p:txBody>
          <a:bodyPr/>
          <a:lstStyle/>
          <a:p>
            <a:r>
              <a:rPr lang="en-US" dirty="0"/>
              <a:t>Creative and Active </a:t>
            </a:r>
            <a:r>
              <a:rPr lang="en-US" dirty="0" err="1"/>
              <a:t>Programme</a:t>
            </a:r>
            <a:endParaRPr lang="en-US" dirty="0"/>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Arts Office</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Gerry Horan</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167862" cy="360000"/>
          </a:xfrm>
        </p:spPr>
        <p:txBody>
          <a:bodyPr/>
          <a:lstStyle/>
          <a:p>
            <a:pPr algn="ctr"/>
            <a:r>
              <a:rPr lang="en-GB" dirty="0"/>
              <a:t>FEBRUARY 2026</a:t>
            </a:r>
          </a:p>
        </p:txBody>
      </p:sp>
    </p:spTree>
    <p:extLst>
      <p:ext uri="{BB962C8B-B14F-4D97-AF65-F5344CB8AC3E}">
        <p14:creationId xmlns:p14="http://schemas.microsoft.com/office/powerpoint/2010/main" val="19305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3D774C-FE59-2ACC-4EE1-2BBC7AAFBF12}"/>
              </a:ext>
            </a:extLst>
          </p:cNvPr>
          <p:cNvSpPr>
            <a:spLocks noGrp="1"/>
          </p:cNvSpPr>
          <p:nvPr>
            <p:ph type="title"/>
          </p:nvPr>
        </p:nvSpPr>
        <p:spPr>
          <a:xfrm>
            <a:off x="504471" y="471704"/>
            <a:ext cx="4944575" cy="856798"/>
          </a:xfrm>
        </p:spPr>
        <p:txBody>
          <a:bodyPr anchor="ctr">
            <a:normAutofit/>
          </a:bodyPr>
          <a:lstStyle/>
          <a:p>
            <a:r>
              <a:rPr lang="en-GB" dirty="0"/>
              <a:t>Overview</a:t>
            </a:r>
            <a:endParaRPr lang="en-IE" dirty="0"/>
          </a:p>
        </p:txBody>
      </p:sp>
      <p:sp>
        <p:nvSpPr>
          <p:cNvPr id="7" name="Text Placeholder 6">
            <a:extLst>
              <a:ext uri="{FF2B5EF4-FFF2-40B4-BE49-F238E27FC236}">
                <a16:creationId xmlns:a16="http://schemas.microsoft.com/office/drawing/2014/main" id="{71491E5F-6CFD-79EA-9DA1-53560A1F190A}"/>
              </a:ext>
            </a:extLst>
          </p:cNvPr>
          <p:cNvSpPr>
            <a:spLocks noGrp="1"/>
          </p:cNvSpPr>
          <p:nvPr>
            <p:ph type="body" idx="1"/>
          </p:nvPr>
        </p:nvSpPr>
        <p:spPr>
          <a:xfrm>
            <a:off x="504470" y="1577340"/>
            <a:ext cx="3675573" cy="4208255"/>
          </a:xfrm>
        </p:spPr>
        <p:txBody>
          <a:bodyPr>
            <a:normAutofit fontScale="85000" lnSpcReduction="10000"/>
          </a:bodyPr>
          <a:lstStyle/>
          <a:p>
            <a:r>
              <a:rPr lang="en-GB" dirty="0"/>
              <a:t>The Creative and Active programme supports communities to engage in creative practice, physical activity, local events, and positive social connection in their local area. The programme operates through two complementary strands, responding to local need. These strands have been developed and refined through pilot programmes in </a:t>
            </a:r>
            <a:r>
              <a:rPr lang="en-GB" dirty="0" err="1"/>
              <a:t>Quarryvale</a:t>
            </a:r>
            <a:r>
              <a:rPr lang="en-GB" dirty="0"/>
              <a:t>, Brookfield, </a:t>
            </a:r>
            <a:r>
              <a:rPr lang="en-GB" dirty="0" err="1"/>
              <a:t>Balgaddy</a:t>
            </a:r>
            <a:r>
              <a:rPr lang="en-GB" dirty="0"/>
              <a:t>, and Killinarden, where early activities have been delivered through local partnerships including Community Centre management and staff.</a:t>
            </a:r>
          </a:p>
          <a:p>
            <a:r>
              <a:rPr lang="en-GB" dirty="0"/>
              <a:t>Through this engagement, the programme has evolved to respond to the unique needs, interests, and infrastructure of each community, as we aim to ensure that activities are accessible, inclusive, and impactful.</a:t>
            </a:r>
          </a:p>
          <a:p>
            <a:r>
              <a:rPr lang="en-GB" dirty="0"/>
              <a:t>By embedding ongoing evaluation and adaptive planning, the programme continues to grow in ways that aim to strengthen both individual wellbeing and the vibrancy of shared public and community spaces.</a:t>
            </a:r>
          </a:p>
          <a:p>
            <a:r>
              <a:rPr lang="en-GB" dirty="0"/>
              <a:t>In addition, the focus on establishing highly-engaged local partnerships enables us to work in coordination with local stakeholders to build capability and capacity in the area, to ensure long-term sustainability of programmes and events.</a:t>
            </a:r>
            <a:endParaRPr lang="en-IE" dirty="0"/>
          </a:p>
        </p:txBody>
      </p:sp>
      <p:pic>
        <p:nvPicPr>
          <p:cNvPr id="3" name="Picture 2">
            <a:extLst>
              <a:ext uri="{FF2B5EF4-FFF2-40B4-BE49-F238E27FC236}">
                <a16:creationId xmlns:a16="http://schemas.microsoft.com/office/drawing/2014/main" id="{301869F2-2068-CCA4-1BDC-CCF6FFDB4D8D}"/>
              </a:ext>
            </a:extLst>
          </p:cNvPr>
          <p:cNvPicPr>
            <a:picLocks noChangeAspect="1"/>
          </p:cNvPicPr>
          <p:nvPr/>
        </p:nvPicPr>
        <p:blipFill>
          <a:blip r:embed="rId3" cstate="print">
            <a:extLst>
              <a:ext uri="{28A0092B-C50C-407E-A947-70E740481C1C}">
                <a14:useLocalDpi xmlns:a14="http://schemas.microsoft.com/office/drawing/2010/main" val="0"/>
              </a:ext>
            </a:extLst>
          </a:blip>
          <a:srcRect t="4003" b="4003"/>
          <a:stretch/>
        </p:blipFill>
        <p:spPr>
          <a:xfrm>
            <a:off x="4600241" y="1577802"/>
            <a:ext cx="7086934" cy="4346416"/>
          </a:xfrm>
          <a:prstGeom prst="roundRect">
            <a:avLst>
              <a:gd name="adj" fmla="val 10628"/>
            </a:avLst>
          </a:prstGeom>
          <a:noFill/>
        </p:spPr>
      </p:pic>
    </p:spTree>
    <p:extLst>
      <p:ext uri="{BB962C8B-B14F-4D97-AF65-F5344CB8AC3E}">
        <p14:creationId xmlns:p14="http://schemas.microsoft.com/office/powerpoint/2010/main" val="3799253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FEF9E-37A4-1607-B126-210E8DB4C85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536DAF0-B275-6A13-CBE1-6A69C3B89FFD}"/>
              </a:ext>
            </a:extLst>
          </p:cNvPr>
          <p:cNvSpPr>
            <a:spLocks noGrp="1"/>
          </p:cNvSpPr>
          <p:nvPr>
            <p:ph type="title"/>
          </p:nvPr>
        </p:nvSpPr>
        <p:spPr>
          <a:xfrm>
            <a:off x="504471" y="471704"/>
            <a:ext cx="4944575" cy="856798"/>
          </a:xfrm>
        </p:spPr>
        <p:txBody>
          <a:bodyPr anchor="ctr">
            <a:normAutofit fontScale="90000"/>
          </a:bodyPr>
          <a:lstStyle/>
          <a:p>
            <a:r>
              <a:rPr lang="en-IE" b="1" dirty="0"/>
              <a:t>Strand 1: Youth-Led Programme</a:t>
            </a:r>
            <a:endParaRPr lang="en-IE" dirty="0"/>
          </a:p>
        </p:txBody>
      </p:sp>
      <p:sp>
        <p:nvSpPr>
          <p:cNvPr id="7" name="Text Placeholder 6">
            <a:extLst>
              <a:ext uri="{FF2B5EF4-FFF2-40B4-BE49-F238E27FC236}">
                <a16:creationId xmlns:a16="http://schemas.microsoft.com/office/drawing/2014/main" id="{6E2632FE-C866-6453-E260-C1972A909463}"/>
              </a:ext>
            </a:extLst>
          </p:cNvPr>
          <p:cNvSpPr>
            <a:spLocks noGrp="1"/>
          </p:cNvSpPr>
          <p:nvPr>
            <p:ph type="body" idx="1"/>
          </p:nvPr>
        </p:nvSpPr>
        <p:spPr>
          <a:xfrm>
            <a:off x="504470" y="1577340"/>
            <a:ext cx="3675573" cy="4208255"/>
          </a:xfrm>
        </p:spPr>
        <p:txBody>
          <a:bodyPr>
            <a:normAutofit/>
          </a:bodyPr>
          <a:lstStyle/>
          <a:p>
            <a:pPr lvl="0"/>
            <a:r>
              <a:rPr lang="en-IE" dirty="0"/>
              <a:t>Led by local partners in a fixed location (community centres)</a:t>
            </a:r>
          </a:p>
          <a:p>
            <a:pPr lvl="0"/>
            <a:r>
              <a:rPr lang="en-IE" dirty="0"/>
              <a:t>Youth Club is established with regular weekly timetable supported by a variety of programming in Creative and Active sectors</a:t>
            </a:r>
          </a:p>
          <a:p>
            <a:pPr lvl="0"/>
            <a:r>
              <a:rPr lang="en-IE" dirty="0"/>
              <a:t>Consistent schedule delivered by facilitators supported by part-time Youth Participation Support Officer</a:t>
            </a:r>
          </a:p>
          <a:p>
            <a:pPr lvl="0"/>
            <a:r>
              <a:rPr lang="en-IE" dirty="0"/>
              <a:t>Youth-focussed - accessible to children and young people from age 8 upwards, with clear safeguarding structures</a:t>
            </a:r>
          </a:p>
          <a:p>
            <a:pPr lvl="0"/>
            <a:r>
              <a:rPr lang="en-IE" dirty="0"/>
              <a:t>Activities feed into local events</a:t>
            </a:r>
          </a:p>
          <a:p>
            <a:pPr lvl="0"/>
            <a:r>
              <a:rPr lang="en-IE" b="1" dirty="0"/>
              <a:t>Key examples: The Hangout Hub in </a:t>
            </a:r>
            <a:r>
              <a:rPr lang="en-IE" b="1" dirty="0" err="1"/>
              <a:t>Quarryvale</a:t>
            </a:r>
            <a:r>
              <a:rPr lang="en-IE" b="1" dirty="0"/>
              <a:t> and The Power Kids in Brookfield</a:t>
            </a:r>
          </a:p>
          <a:p>
            <a:endParaRPr lang="en-IE" dirty="0"/>
          </a:p>
        </p:txBody>
      </p:sp>
      <p:pic>
        <p:nvPicPr>
          <p:cNvPr id="3" name="Picture 2">
            <a:extLst>
              <a:ext uri="{FF2B5EF4-FFF2-40B4-BE49-F238E27FC236}">
                <a16:creationId xmlns:a16="http://schemas.microsoft.com/office/drawing/2014/main" id="{35BCB3B8-7565-7B8A-C9F2-7218F341D840}"/>
              </a:ext>
            </a:extLst>
          </p:cNvPr>
          <p:cNvPicPr>
            <a:picLocks noChangeAspect="1"/>
          </p:cNvPicPr>
          <p:nvPr/>
        </p:nvPicPr>
        <p:blipFill>
          <a:blip r:embed="rId3">
            <a:extLst>
              <a:ext uri="{28A0092B-C50C-407E-A947-70E740481C1C}">
                <a14:useLocalDpi xmlns:a14="http://schemas.microsoft.com/office/drawing/2010/main" val="0"/>
              </a:ext>
            </a:extLst>
          </a:blip>
          <a:srcRect t="5220" r="1" b="53842"/>
          <a:stretch>
            <a:fillRect/>
          </a:stretch>
        </p:blipFill>
        <p:spPr>
          <a:xfrm>
            <a:off x="4600241" y="1577802"/>
            <a:ext cx="7086934" cy="4346416"/>
          </a:xfrm>
          <a:prstGeom prst="roundRect">
            <a:avLst>
              <a:gd name="adj" fmla="val 10628"/>
            </a:avLst>
          </a:prstGeom>
          <a:noFill/>
        </p:spPr>
      </p:pic>
    </p:spTree>
    <p:extLst>
      <p:ext uri="{BB962C8B-B14F-4D97-AF65-F5344CB8AC3E}">
        <p14:creationId xmlns:p14="http://schemas.microsoft.com/office/powerpoint/2010/main" val="405460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241F3-F1BB-F751-DC2E-B982701A7B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813A67C-624F-F602-8F92-DD257EA90FFE}"/>
              </a:ext>
            </a:extLst>
          </p:cNvPr>
          <p:cNvSpPr>
            <a:spLocks noGrp="1"/>
          </p:cNvSpPr>
          <p:nvPr>
            <p:ph type="title"/>
          </p:nvPr>
        </p:nvSpPr>
        <p:spPr>
          <a:xfrm>
            <a:off x="504471" y="471704"/>
            <a:ext cx="4944575" cy="856798"/>
          </a:xfrm>
        </p:spPr>
        <p:txBody>
          <a:bodyPr anchor="ctr">
            <a:normAutofit fontScale="90000"/>
          </a:bodyPr>
          <a:lstStyle/>
          <a:p>
            <a:r>
              <a:rPr lang="en-IE" b="1" dirty="0"/>
              <a:t>Strand 2: Activate a Space</a:t>
            </a:r>
            <a:endParaRPr lang="en-IE" dirty="0"/>
          </a:p>
        </p:txBody>
      </p:sp>
      <p:sp>
        <p:nvSpPr>
          <p:cNvPr id="7" name="Text Placeholder 6">
            <a:extLst>
              <a:ext uri="{FF2B5EF4-FFF2-40B4-BE49-F238E27FC236}">
                <a16:creationId xmlns:a16="http://schemas.microsoft.com/office/drawing/2014/main" id="{89DD1289-D8DE-5DF9-50A0-D0A696B24D07}"/>
              </a:ext>
            </a:extLst>
          </p:cNvPr>
          <p:cNvSpPr>
            <a:spLocks noGrp="1"/>
          </p:cNvSpPr>
          <p:nvPr>
            <p:ph type="body" idx="1"/>
          </p:nvPr>
        </p:nvSpPr>
        <p:spPr>
          <a:xfrm>
            <a:off x="504470" y="1577340"/>
            <a:ext cx="3675573" cy="4208255"/>
          </a:xfrm>
        </p:spPr>
        <p:txBody>
          <a:bodyPr>
            <a:normAutofit/>
          </a:bodyPr>
          <a:lstStyle/>
          <a:p>
            <a:r>
              <a:rPr lang="en-IE" b="1" dirty="0"/>
              <a:t>Purpose</a:t>
            </a:r>
            <a:endParaRPr lang="en-IE" dirty="0"/>
          </a:p>
          <a:p>
            <a:r>
              <a:rPr lang="en-IE" dirty="0"/>
              <a:t>To target, animate, and activate public and community spaces through creative and physical activity and events - building visibility, energy, and community connection.</a:t>
            </a:r>
          </a:p>
          <a:p>
            <a:r>
              <a:rPr lang="en-IE" b="1" dirty="0"/>
              <a:t>Key Characteristics</a:t>
            </a:r>
            <a:endParaRPr lang="en-IE" dirty="0"/>
          </a:p>
          <a:p>
            <a:pPr lvl="0"/>
            <a:r>
              <a:rPr lang="en-IE" dirty="0"/>
              <a:t>Multi-agency</a:t>
            </a:r>
          </a:p>
          <a:p>
            <a:pPr lvl="0"/>
            <a:r>
              <a:rPr lang="en-IE" dirty="0"/>
              <a:t>Intergenerational and location-specific</a:t>
            </a:r>
          </a:p>
          <a:p>
            <a:pPr lvl="0"/>
            <a:r>
              <a:rPr lang="en-IE" dirty="0"/>
              <a:t>Time-bound, phased delivery of events and public-facing activities</a:t>
            </a:r>
          </a:p>
          <a:p>
            <a:pPr lvl="0"/>
            <a:r>
              <a:rPr lang="en-IE" dirty="0"/>
              <a:t>High visibility and public-facing activity</a:t>
            </a:r>
          </a:p>
          <a:p>
            <a:pPr lvl="0"/>
            <a:r>
              <a:rPr lang="en-IE" dirty="0"/>
              <a:t>Responsive to local context and opportunity</a:t>
            </a:r>
          </a:p>
          <a:p>
            <a:r>
              <a:rPr lang="en-IE" b="1" dirty="0"/>
              <a:t>Key examples: </a:t>
            </a:r>
            <a:r>
              <a:rPr lang="en-IE" b="1" dirty="0" err="1"/>
              <a:t>Balgaddy</a:t>
            </a:r>
            <a:r>
              <a:rPr lang="en-IE" b="1" dirty="0"/>
              <a:t> and Killinarden</a:t>
            </a:r>
          </a:p>
          <a:p>
            <a:endParaRPr lang="en-IE" dirty="0"/>
          </a:p>
        </p:txBody>
      </p:sp>
      <p:pic>
        <p:nvPicPr>
          <p:cNvPr id="3" name="Picture 2">
            <a:extLst>
              <a:ext uri="{FF2B5EF4-FFF2-40B4-BE49-F238E27FC236}">
                <a16:creationId xmlns:a16="http://schemas.microsoft.com/office/drawing/2014/main" id="{AED78287-0A2D-9865-A8BC-F3FF81B702BC}"/>
              </a:ext>
            </a:extLst>
          </p:cNvPr>
          <p:cNvPicPr>
            <a:picLocks noChangeAspect="1"/>
          </p:cNvPicPr>
          <p:nvPr/>
        </p:nvPicPr>
        <p:blipFill>
          <a:blip r:embed="rId3" cstate="print">
            <a:extLst>
              <a:ext uri="{28A0092B-C50C-407E-A947-70E740481C1C}">
                <a14:useLocalDpi xmlns:a14="http://schemas.microsoft.com/office/drawing/2010/main" val="0"/>
              </a:ext>
            </a:extLst>
          </a:blip>
          <a:srcRect t="3984" b="3984"/>
          <a:stretch/>
        </p:blipFill>
        <p:spPr>
          <a:xfrm>
            <a:off x="4600241" y="1577802"/>
            <a:ext cx="7086934" cy="4346416"/>
          </a:xfrm>
          <a:prstGeom prst="roundRect">
            <a:avLst>
              <a:gd name="adj" fmla="val 10628"/>
            </a:avLst>
          </a:prstGeom>
          <a:noFill/>
        </p:spPr>
      </p:pic>
    </p:spTree>
    <p:extLst>
      <p:ext uri="{BB962C8B-B14F-4D97-AF65-F5344CB8AC3E}">
        <p14:creationId xmlns:p14="http://schemas.microsoft.com/office/powerpoint/2010/main" val="293859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E0B96-DAFC-B1B6-D166-F967E7CC8C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7B807CC-E1B5-57A7-AC83-F86B939907A4}"/>
              </a:ext>
            </a:extLst>
          </p:cNvPr>
          <p:cNvSpPr>
            <a:spLocks noGrp="1"/>
          </p:cNvSpPr>
          <p:nvPr>
            <p:ph type="title"/>
          </p:nvPr>
        </p:nvSpPr>
        <p:spPr>
          <a:xfrm>
            <a:off x="504471" y="471704"/>
            <a:ext cx="10128033" cy="856798"/>
          </a:xfrm>
        </p:spPr>
        <p:txBody>
          <a:bodyPr anchor="ctr">
            <a:normAutofit/>
          </a:bodyPr>
          <a:lstStyle/>
          <a:p>
            <a:r>
              <a:rPr lang="en-IE" b="1" dirty="0"/>
              <a:t>Creative and Active Partnership Structure</a:t>
            </a:r>
            <a:endParaRPr lang="en-IE" dirty="0"/>
          </a:p>
        </p:txBody>
      </p:sp>
      <p:sp>
        <p:nvSpPr>
          <p:cNvPr id="7" name="Text Placeholder 6">
            <a:extLst>
              <a:ext uri="{FF2B5EF4-FFF2-40B4-BE49-F238E27FC236}">
                <a16:creationId xmlns:a16="http://schemas.microsoft.com/office/drawing/2014/main" id="{D1D98383-1D5B-2C19-A9F4-FF09258ECD7F}"/>
              </a:ext>
            </a:extLst>
          </p:cNvPr>
          <p:cNvSpPr>
            <a:spLocks noGrp="1"/>
          </p:cNvSpPr>
          <p:nvPr>
            <p:ph type="body" idx="1"/>
          </p:nvPr>
        </p:nvSpPr>
        <p:spPr>
          <a:xfrm>
            <a:off x="504470" y="1577340"/>
            <a:ext cx="11136146" cy="4208255"/>
          </a:xfrm>
        </p:spPr>
        <p:txBody>
          <a:bodyPr>
            <a:normAutofit fontScale="92500" lnSpcReduction="10000"/>
          </a:bodyPr>
          <a:lstStyle/>
          <a:p>
            <a:r>
              <a:rPr lang="en-IE" b="1" dirty="0"/>
              <a:t>Lead Partners / Project Managers / Programme Design and Delivery</a:t>
            </a:r>
          </a:p>
          <a:p>
            <a:r>
              <a:rPr lang="en-IE" dirty="0"/>
              <a:t>	SDCC Community Dept, SDCC Arts Office / NOISE Music</a:t>
            </a:r>
          </a:p>
          <a:p>
            <a:r>
              <a:rPr lang="en-IE" b="1" dirty="0"/>
              <a:t>Key Funders / Strategic Partners / Programme Design and Delivery</a:t>
            </a:r>
          </a:p>
          <a:p>
            <a:r>
              <a:rPr lang="en-IE" b="1" dirty="0"/>
              <a:t>	</a:t>
            </a:r>
            <a:r>
              <a:rPr lang="en-IE" dirty="0"/>
              <a:t>Active Cities, Active South Dublin</a:t>
            </a:r>
          </a:p>
          <a:p>
            <a:r>
              <a:rPr lang="en-IE" b="1" dirty="0"/>
              <a:t>Supporting Funders / Partners</a:t>
            </a:r>
            <a:r>
              <a:rPr lang="en-IE" dirty="0"/>
              <a:t> </a:t>
            </a:r>
            <a:r>
              <a:rPr lang="en-IE" b="1" dirty="0"/>
              <a:t>/ Programme Design and Delivery</a:t>
            </a:r>
          </a:p>
          <a:p>
            <a:r>
              <a:rPr lang="en-IE" dirty="0"/>
              <a:t>	Creative Ireland South Dublin, </a:t>
            </a:r>
            <a:r>
              <a:rPr lang="en-GB" dirty="0"/>
              <a:t>South Dublin County Partnership, DDLETB, </a:t>
            </a:r>
            <a:r>
              <a:rPr lang="en-IE" dirty="0"/>
              <a:t>South Dublin Libraries, </a:t>
            </a:r>
            <a:r>
              <a:rPr lang="en-GB" dirty="0"/>
              <a:t>	</a:t>
            </a:r>
          </a:p>
          <a:p>
            <a:r>
              <a:rPr lang="en-GB" b="1"/>
              <a:t>Other Stakeholders</a:t>
            </a:r>
          </a:p>
          <a:p>
            <a:r>
              <a:rPr lang="en-GB" dirty="0"/>
              <a:t>	SDCC Housing Dept, Gardaí, </a:t>
            </a:r>
            <a:r>
              <a:rPr lang="en-GB" dirty="0" err="1"/>
              <a:t>Foroige</a:t>
            </a:r>
            <a:r>
              <a:rPr lang="en-GB" dirty="0"/>
              <a:t> and </a:t>
            </a:r>
            <a:r>
              <a:rPr lang="en-GB" dirty="0" err="1"/>
              <a:t>Crosscare</a:t>
            </a:r>
            <a:r>
              <a:rPr lang="en-GB" dirty="0"/>
              <a:t>. </a:t>
            </a:r>
          </a:p>
          <a:p>
            <a:r>
              <a:rPr lang="en-GB" b="1" dirty="0"/>
              <a:t>Key Local Partners and Stakeholders</a:t>
            </a:r>
          </a:p>
          <a:p>
            <a:r>
              <a:rPr lang="en-GB" b="1" dirty="0"/>
              <a:t>	</a:t>
            </a:r>
            <a:r>
              <a:rPr lang="en-GB" dirty="0" err="1"/>
              <a:t>Quarryvale</a:t>
            </a:r>
            <a:r>
              <a:rPr lang="en-GB" dirty="0"/>
              <a:t> CYC, Brookfield YCC, Killinarden Community Council, Killinarden CC Youth Project, </a:t>
            </a:r>
            <a:r>
              <a:rPr lang="en-GB" dirty="0" err="1"/>
              <a:t>Balgaddy</a:t>
            </a:r>
            <a:r>
              <a:rPr lang="en-GB" dirty="0"/>
              <a:t> Community Centre, 	</a:t>
            </a:r>
            <a:r>
              <a:rPr lang="en-GB" dirty="0" err="1"/>
              <a:t>Balgaddy</a:t>
            </a:r>
            <a:r>
              <a:rPr lang="en-GB" dirty="0"/>
              <a:t> Child and Family Resource Centre, North Clondalkin Community Safety Forum, Adamstown YCC</a:t>
            </a:r>
            <a:r>
              <a:rPr lang="en-GB"/>
              <a:t>, Adamstown </a:t>
            </a:r>
            <a:r>
              <a:rPr lang="en-GB" dirty="0"/>
              <a:t>Castle 	Educate Together</a:t>
            </a:r>
          </a:p>
          <a:p>
            <a:r>
              <a:rPr lang="en-GB" b="1" dirty="0"/>
              <a:t>Key Arts Sector Partners / Programme Design and Delivery</a:t>
            </a:r>
          </a:p>
          <a:p>
            <a:r>
              <a:rPr lang="en-GB" dirty="0"/>
              <a:t>	TCA, </a:t>
            </a:r>
            <a:r>
              <a:rPr lang="en-IE"/>
              <a:t>Creative Connections, Rua Red Arts Centre, The Civic Theatre, Alternative Entertainments</a:t>
            </a:r>
            <a:endParaRPr lang="en-IE" dirty="0"/>
          </a:p>
          <a:p>
            <a:endParaRPr lang="en-GB" dirty="0"/>
          </a:p>
          <a:p>
            <a:endParaRPr lang="en-IE" dirty="0"/>
          </a:p>
        </p:txBody>
      </p:sp>
    </p:spTree>
    <p:extLst>
      <p:ext uri="{BB962C8B-B14F-4D97-AF65-F5344CB8AC3E}">
        <p14:creationId xmlns:p14="http://schemas.microsoft.com/office/powerpoint/2010/main" val="1368463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1820</TotalTime>
  <Words>516</Words>
  <Application>Microsoft Office PowerPoint</Application>
  <PresentationFormat>Widescreen</PresentationFormat>
  <Paragraphs>46</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SDCC Master</vt:lpstr>
      <vt:lpstr>Creative and Active Programme</vt:lpstr>
      <vt:lpstr>Overview</vt:lpstr>
      <vt:lpstr>Strand 1: Youth-Led Programme</vt:lpstr>
      <vt:lpstr>Strand 2: Activate a Space</vt:lpstr>
      <vt:lpstr>Creative and Active Partnership Structure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Maria Nugent</cp:lastModifiedBy>
  <cp:revision>61</cp:revision>
  <cp:lastPrinted>2026-01-26T10:22:29Z</cp:lastPrinted>
  <dcterms:created xsi:type="dcterms:W3CDTF">2025-05-27T21:24:40Z</dcterms:created>
  <dcterms:modified xsi:type="dcterms:W3CDTF">2026-02-04T14:30:05Z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