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1" r:id="rId3"/>
    <p:sldId id="272" r:id="rId4"/>
    <p:sldId id="273" r:id="rId5"/>
    <p:sldId id="277" r:id="rId6"/>
    <p:sldId id="274" r:id="rId7"/>
    <p:sldId id="276" r:id="rId8"/>
    <p:sldId id="275" r:id="rId9"/>
    <p:sldId id="256" r:id="rId10"/>
    <p:sldId id="284" r:id="rId11"/>
    <p:sldId id="288" r:id="rId12"/>
    <p:sldId id="286" r:id="rId13"/>
    <p:sldId id="287" r:id="rId14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88" autoAdjust="0"/>
  </p:normalViewPr>
  <p:slideViewPr>
    <p:cSldViewPr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0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1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2BDE-211B-E452-080B-DB5FC286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29" y="2348880"/>
            <a:ext cx="5153646" cy="2418739"/>
          </a:xfrm>
        </p:spPr>
        <p:txBody>
          <a:bodyPr/>
          <a:lstStyle/>
          <a:p>
            <a:r>
              <a:rPr lang="en-US" dirty="0">
                <a:latin typeface="SDCC Display" pitchFamily="2" charset="0"/>
              </a:rPr>
              <a:t>Clondalkin </a:t>
            </a:r>
            <a:br>
              <a:rPr lang="en-US" dirty="0">
                <a:latin typeface="SDCC Display" pitchFamily="2" charset="0"/>
              </a:rPr>
            </a:br>
            <a:r>
              <a:rPr lang="en-US" dirty="0">
                <a:latin typeface="SDCC Display" pitchFamily="2" charset="0"/>
              </a:rPr>
              <a:t>&amp; Mobile Libraries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8C982E-8CFF-DF62-E27D-A3F80CDAFC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17448"/>
          <a:stretch/>
        </p:blipFill>
        <p:spPr>
          <a:xfrm>
            <a:off x="5818734" y="335970"/>
            <a:ext cx="6053640" cy="61860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GB" dirty="0"/>
              <a:t>Feb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3483E-3BFC-88AD-7DF4-CC2B2AC1B30F}"/>
              </a:ext>
            </a:extLst>
          </p:cNvPr>
          <p:cNvSpPr txBox="1"/>
          <p:nvPr/>
        </p:nvSpPr>
        <p:spPr>
          <a:xfrm>
            <a:off x="191344" y="4869160"/>
            <a:ext cx="376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DCC Sans" pitchFamily="2" charset="0"/>
              </a:rPr>
              <a:t>ACM Report February 2026</a:t>
            </a:r>
            <a:endParaRPr lang="en-IE" dirty="0">
              <a:solidFill>
                <a:schemeClr val="bg1"/>
              </a:solidFill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85F4F-4F9F-0B2D-BD0B-50796816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2FD0-CD94-FF5D-6783-096E4BB2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6383617" cy="85679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Mobile Library Stats January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CC3E4-690C-26AE-2B0B-E2337BE8B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1" y="1916832"/>
            <a:ext cx="5303498" cy="3600400"/>
          </a:xfrm>
        </p:spPr>
        <p:txBody>
          <a:bodyPr>
            <a:normAutofit/>
          </a:bodyPr>
          <a:lstStyle/>
          <a:p>
            <a:r>
              <a:rPr lang="en-US" sz="2400" dirty="0"/>
              <a:t>The Mobile Library </a:t>
            </a:r>
            <a:r>
              <a:rPr lang="en-GB" sz="2400" dirty="0"/>
              <a:t>had 111 Public stops with 2293 visitors. </a:t>
            </a:r>
          </a:p>
          <a:p>
            <a:endParaRPr lang="en-GB" sz="2200" dirty="0"/>
          </a:p>
          <a:p>
            <a:r>
              <a:rPr lang="en-GB" sz="2200" dirty="0"/>
              <a:t>Mobile Libraries made 78 Library at Home visits</a:t>
            </a:r>
          </a:p>
          <a:p>
            <a:endParaRPr lang="en-IE" sz="2300" dirty="0"/>
          </a:p>
          <a:p>
            <a:r>
              <a:rPr lang="en-IE" sz="2300" dirty="0"/>
              <a:t>There were 9 creche deliveries and 40 class sets delivered  </a:t>
            </a:r>
          </a:p>
          <a:p>
            <a:endParaRPr lang="en-GB" sz="2400" dirty="0"/>
          </a:p>
          <a:p>
            <a:endParaRPr lang="en-GB" sz="2000" dirty="0"/>
          </a:p>
        </p:txBody>
      </p:sp>
      <p:pic>
        <p:nvPicPr>
          <p:cNvPr id="2050" name="Picture 2" descr="May be an image of newsstand and text">
            <a:extLst>
              <a:ext uri="{FF2B5EF4-FFF2-40B4-BE49-F238E27FC236}">
                <a16:creationId xmlns:a16="http://schemas.microsoft.com/office/drawing/2014/main" id="{3D27A405-4687-F101-248C-468F1548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570484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1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85F4F-4F9F-0B2D-BD0B-50796816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2FD0-CD94-FF5D-6783-096E4BB2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6383617" cy="856798"/>
          </a:xfrm>
        </p:spPr>
        <p:txBody>
          <a:bodyPr anchor="ctr">
            <a:normAutofit fontScale="90000"/>
          </a:bodyPr>
          <a:lstStyle/>
          <a:p>
            <a:r>
              <a:rPr lang="en-US" sz="3200" dirty="0"/>
              <a:t>Mobile Library Events January/February 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CC3E4-690C-26AE-2B0B-E2337BE8B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1" y="1916832"/>
            <a:ext cx="5303498" cy="36004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The Mobile Library will be </a:t>
            </a:r>
            <a:r>
              <a:rPr lang="en-GB" sz="2400" dirty="0"/>
              <a:t>be visiting Happy Days Creche and Giraffe Childcare Preschool in January </a:t>
            </a:r>
          </a:p>
          <a:p>
            <a:endParaRPr lang="en-GB" sz="2400" dirty="0"/>
          </a:p>
          <a:p>
            <a:r>
              <a:rPr lang="en-GB" sz="2400" dirty="0"/>
              <a:t>Mobile Libraries will be visiting 22 schools, having added one new school to their list for 2026 with a footfall of 3500.</a:t>
            </a:r>
          </a:p>
          <a:p>
            <a:endParaRPr lang="en-GB" sz="2400" dirty="0"/>
          </a:p>
          <a:p>
            <a:r>
              <a:rPr lang="en-IE" sz="2300" dirty="0"/>
              <a:t>Montessori Matter </a:t>
            </a:r>
            <a:r>
              <a:rPr lang="en-IE" sz="2300" dirty="0" err="1"/>
              <a:t>Griffeen</a:t>
            </a:r>
            <a:r>
              <a:rPr lang="en-IE" sz="2300" dirty="0"/>
              <a:t> visit Thurs 5</a:t>
            </a:r>
            <a:r>
              <a:rPr lang="en-IE" sz="2300" baseline="30000" dirty="0"/>
              <a:t>th</a:t>
            </a:r>
            <a:r>
              <a:rPr lang="en-IE" sz="2300" dirty="0"/>
              <a:t> Feb at 10am</a:t>
            </a:r>
          </a:p>
          <a:p>
            <a:r>
              <a:rPr lang="en-IE" sz="2300" dirty="0"/>
              <a:t> </a:t>
            </a:r>
          </a:p>
          <a:p>
            <a:r>
              <a:rPr lang="en-IE" sz="2300" dirty="0"/>
              <a:t>Tallaght Priory Youth Centre – 3 D workshop and mobile library visit   10.30am on Friday 13</a:t>
            </a:r>
            <a:r>
              <a:rPr lang="en-IE" sz="2300" baseline="30000" dirty="0"/>
              <a:t>th</a:t>
            </a:r>
            <a:r>
              <a:rPr lang="en-IE" sz="2300" dirty="0"/>
              <a:t> Feb</a:t>
            </a:r>
          </a:p>
          <a:p>
            <a:r>
              <a:rPr lang="en-IE" sz="2300" dirty="0"/>
              <a:t> </a:t>
            </a:r>
          </a:p>
          <a:p>
            <a:r>
              <a:rPr lang="en-IE" sz="2300" dirty="0" err="1"/>
              <a:t>Finnstown</a:t>
            </a:r>
            <a:r>
              <a:rPr lang="en-IE" sz="2300" dirty="0"/>
              <a:t> House Homeless service visit with face painter – Sat 21</a:t>
            </a:r>
            <a:r>
              <a:rPr lang="en-IE" sz="2300" baseline="30000" dirty="0"/>
              <a:t>st</a:t>
            </a:r>
            <a:r>
              <a:rPr lang="en-IE" sz="2300" dirty="0"/>
              <a:t> Feb at 2pm</a:t>
            </a:r>
          </a:p>
          <a:p>
            <a:endParaRPr lang="en-GB" sz="2400" dirty="0"/>
          </a:p>
          <a:p>
            <a:endParaRPr lang="en-GB" sz="2000" dirty="0"/>
          </a:p>
        </p:txBody>
      </p:sp>
      <p:pic>
        <p:nvPicPr>
          <p:cNvPr id="2050" name="Picture 2" descr="May be an image of newsstand and text">
            <a:extLst>
              <a:ext uri="{FF2B5EF4-FFF2-40B4-BE49-F238E27FC236}">
                <a16:creationId xmlns:a16="http://schemas.microsoft.com/office/drawing/2014/main" id="{3D27A405-4687-F101-248C-468F1548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570484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0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AE68-74F8-E8B5-B6FF-C2912A57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0D36-7D7D-D3DD-EE7D-2B604EDE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Mobile Libraries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16475-31E2-0B3D-FDFE-E3C3E54D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4223378" cy="420825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000" dirty="0"/>
              <a:t>Ireland Reads Day at the Park Community Centre, Saturday 28</a:t>
            </a:r>
            <a:r>
              <a:rPr lang="en-GB" sz="2000" baseline="30000" dirty="0"/>
              <a:t>th</a:t>
            </a:r>
            <a:r>
              <a:rPr lang="en-GB" sz="2000" dirty="0"/>
              <a:t> of February </a:t>
            </a:r>
          </a:p>
          <a:p>
            <a:r>
              <a:rPr lang="en-GB" sz="2000" dirty="0"/>
              <a:t>Mobile libraries will visit the Park Community Centre on Saturday 28th. </a:t>
            </a:r>
          </a:p>
          <a:p>
            <a:r>
              <a:rPr lang="en-GB" sz="2000" dirty="0"/>
              <a:t>There will be </a:t>
            </a:r>
            <a:r>
              <a:rPr lang="en-IE" sz="2000" dirty="0"/>
              <a:t>Children's activities and the afternoon will also include an event involving the book clubs in the centre to celebrate the opening of their </a:t>
            </a:r>
            <a:r>
              <a:rPr lang="en-IE" sz="2000"/>
              <a:t>new Book </a:t>
            </a:r>
            <a:r>
              <a:rPr lang="en-IE" sz="2000" dirty="0"/>
              <a:t>N</a:t>
            </a:r>
            <a:r>
              <a:rPr lang="en-IE" sz="2000"/>
              <a:t>ook </a:t>
            </a:r>
            <a:endParaRPr lang="en-IE" sz="2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BD380F79-6208-A327-B9C2-8E56DF9A901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34292"/>
          <a:stretch>
            <a:fillRect/>
          </a:stretch>
        </p:blipFill>
        <p:spPr bwMode="auto">
          <a:xfrm>
            <a:off x="5591944" y="1880546"/>
            <a:ext cx="5121589" cy="30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2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512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C03E-BF67-74B1-6CB1-7C336F489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BB50-512C-066D-24DA-A7CA7888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SDCC Sans" pitchFamily="2" charset="0"/>
              </a:rPr>
              <a:t>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3E816-CF45-1163-0769-3EB7FFC1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67" y="1484784"/>
            <a:ext cx="3675573" cy="4208255"/>
          </a:xfrm>
        </p:spPr>
        <p:txBody>
          <a:bodyPr>
            <a:normAutofit/>
          </a:bodyPr>
          <a:lstStyle/>
          <a:p>
            <a:r>
              <a:rPr lang="en-IE" sz="2200" dirty="0">
                <a:latin typeface="SDCC Sans" pitchFamily="2" charset="0"/>
              </a:rPr>
              <a:t>January 2025</a:t>
            </a:r>
          </a:p>
          <a:p>
            <a:endParaRPr lang="en-IE" sz="2200" dirty="0">
              <a:latin typeface="SDC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>
                <a:latin typeface="SDCC Sans" pitchFamily="2" charset="0"/>
              </a:rPr>
              <a:t>Visitors: 6382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>
                <a:latin typeface="SDCC Sans" pitchFamily="2" charset="0"/>
              </a:rPr>
              <a:t>Issues: 4229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>
                <a:latin typeface="SDCC Sans" pitchFamily="2" charset="0"/>
              </a:rPr>
              <a:t>New Members: 170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>
                <a:latin typeface="SDCC Sans" pitchFamily="2" charset="0"/>
              </a:rPr>
              <a:t>Events: 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>
                <a:latin typeface="SDCC Sans" pitchFamily="2" charset="0"/>
              </a:rPr>
              <a:t>Attendees: 756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200" dirty="0">
              <a:latin typeface="SDCC Sans" pitchFamily="2" charset="0"/>
            </a:endParaRPr>
          </a:p>
          <a:p>
            <a:endParaRPr lang="en-IE" sz="2200" dirty="0">
              <a:latin typeface="SDCC Sans" pitchFamily="2" charset="0"/>
            </a:endParaRPr>
          </a:p>
          <a:p>
            <a:endParaRPr lang="en-IE" sz="2400" b="1" dirty="0">
              <a:latin typeface="SDCC Sans" pitchFamily="2" charset="0"/>
            </a:endParaRPr>
          </a:p>
          <a:p>
            <a:endParaRPr lang="en-IE" sz="2400" b="1" dirty="0">
              <a:latin typeface="SDCC Sans" pitchFamily="2" charset="0"/>
            </a:endParaRPr>
          </a:p>
          <a:p>
            <a:endParaRPr lang="en-IE" sz="2400" dirty="0">
              <a:latin typeface="SDCC Sans" pitchFamily="2" charset="0"/>
            </a:endParaRPr>
          </a:p>
          <a:p>
            <a:endParaRPr lang="en-IE" sz="2400" dirty="0">
              <a:latin typeface="SDCC Sans" pitchFamily="2" charset="0"/>
            </a:endParaRPr>
          </a:p>
          <a:p>
            <a:endParaRPr lang="en-IE" dirty="0"/>
          </a:p>
          <a:p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6165BE6-C21D-A5D3-56B8-AE2A953886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3906"/>
          <a:stretch/>
        </p:blipFill>
        <p:spPr>
          <a:xfrm>
            <a:off x="4600241" y="1577802"/>
            <a:ext cx="7086934" cy="4346416"/>
          </a:xfrm>
        </p:spPr>
      </p:pic>
    </p:spTree>
    <p:extLst>
      <p:ext uri="{BB962C8B-B14F-4D97-AF65-F5344CB8AC3E}">
        <p14:creationId xmlns:p14="http://schemas.microsoft.com/office/powerpoint/2010/main" val="229909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AF58-720F-FED8-C02E-6B228552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January Highlights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796F86-B5AB-B400-F17B-134385448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>
                <a:latin typeface="SDCC Sans" pitchFamily="2" charset="0"/>
              </a:rPr>
              <a:t>Firstival</a:t>
            </a:r>
            <a:r>
              <a:rPr lang="en-GB" b="1" dirty="0">
                <a:latin typeface="SDCC Sans" pitchFamily="2" charset="0"/>
              </a:rPr>
              <a:t> 	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SDCC Sans" pitchFamily="2" charset="0"/>
              </a:rPr>
              <a:t>Scottish Folk Dancing – 14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January(15 attendees)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latin typeface="SDCC Sans" pitchFamily="2" charset="0"/>
              </a:rPr>
              <a:t>Terarium</a:t>
            </a:r>
            <a:r>
              <a:rPr lang="en-GB" dirty="0">
                <a:latin typeface="SDCC Sans" pitchFamily="2" charset="0"/>
              </a:rPr>
              <a:t> crafting – 15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January (12 attendees)</a:t>
            </a:r>
          </a:p>
          <a:p>
            <a:endParaRPr lang="en-GB" dirty="0">
              <a:latin typeface="SDCC Sans" pitchFamily="2" charset="0"/>
            </a:endParaRPr>
          </a:p>
          <a:p>
            <a:r>
              <a:rPr lang="en-GB" b="1" dirty="0" err="1">
                <a:latin typeface="SDCC Sans" pitchFamily="2" charset="0"/>
              </a:rPr>
              <a:t>Tradfest</a:t>
            </a:r>
            <a:endParaRPr lang="en-GB" b="1" dirty="0">
              <a:latin typeface="SDCC Sans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SDCC Sans" pitchFamily="2" charset="0"/>
              </a:rPr>
              <a:t>Try the pipes with Na </a:t>
            </a:r>
            <a:r>
              <a:rPr lang="en-GB" dirty="0" err="1">
                <a:latin typeface="SDCC Sans" pitchFamily="2" charset="0"/>
              </a:rPr>
              <a:t>Piobari</a:t>
            </a:r>
            <a:r>
              <a:rPr lang="en-GB" dirty="0">
                <a:latin typeface="SDCC Sans" pitchFamily="2" charset="0"/>
              </a:rPr>
              <a:t> Uilleann – 21</a:t>
            </a:r>
            <a:r>
              <a:rPr lang="en-GB" baseline="30000" dirty="0">
                <a:latin typeface="SDCC Sans" pitchFamily="2" charset="0"/>
              </a:rPr>
              <a:t>st</a:t>
            </a:r>
            <a:r>
              <a:rPr lang="en-GB" dirty="0">
                <a:latin typeface="SDCC Sans" pitchFamily="2" charset="0"/>
              </a:rPr>
              <a:t> January  (22 attendees)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SDCC Sans" pitchFamily="2" charset="0"/>
              </a:rPr>
              <a:t>Make an instrument workshop- 24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January (20 attendees)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b="1" dirty="0">
                <a:latin typeface="SDCC Sans" pitchFamily="2" charset="0"/>
              </a:rPr>
              <a:t>English classes with Fáilte </a:t>
            </a:r>
            <a:r>
              <a:rPr lang="en-IE" b="1" dirty="0" err="1">
                <a:latin typeface="SDCC Sans" pitchFamily="2" charset="0"/>
              </a:rPr>
              <a:t>Isteach</a:t>
            </a:r>
            <a:r>
              <a:rPr lang="en-IE" b="1" dirty="0">
                <a:latin typeface="SDCC Sans" pitchFamily="2" charset="0"/>
              </a:rPr>
              <a:t> </a:t>
            </a:r>
          </a:p>
          <a:p>
            <a:r>
              <a:rPr lang="en-IE" dirty="0">
                <a:latin typeface="SDCC Sans" pitchFamily="2" charset="0"/>
              </a:rPr>
              <a:t>- Weekly drop in English conversation classes with community teachers supported by Failte </a:t>
            </a:r>
            <a:r>
              <a:rPr lang="en-IE" dirty="0" err="1">
                <a:latin typeface="SDCC Sans" pitchFamily="2" charset="0"/>
              </a:rPr>
              <a:t>Isteach</a:t>
            </a:r>
            <a:r>
              <a:rPr lang="en-IE" dirty="0">
                <a:latin typeface="SDCC Sans" pitchFamily="2" charset="0"/>
              </a:rPr>
              <a:t>. Takes place every Wednesday </a:t>
            </a:r>
          </a:p>
          <a:p>
            <a:endParaRPr lang="en-IE" dirty="0">
              <a:latin typeface="SDCC Sans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B1F444D-B91D-2F51-EFA7-04DB49E90E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" b="2076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719F4C0-1158-4374-A0C5-DF8CE33DAE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21112" r="2905" b="36562"/>
          <a:stretch>
            <a:fillRect/>
          </a:stretch>
        </p:blipFill>
        <p:spPr>
          <a:xfrm>
            <a:off x="4609286" y="3937622"/>
            <a:ext cx="3402672" cy="2174652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F0081FC-9BD9-416E-74A1-B51A2103AD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33530" b="23387"/>
          <a:stretch>
            <a:fillRect/>
          </a:stretch>
        </p:blipFill>
        <p:spPr>
          <a:xfrm>
            <a:off x="8280270" y="3937622"/>
            <a:ext cx="3402672" cy="2174652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0A2806B-DD19-B2FB-896A-8FA2CE8953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r="10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71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0FCA-9CDB-7A55-17DD-DDD46885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February for Families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6E5BE-E45E-A92E-0323-0ADEC6604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SDCC Sans" pitchFamily="2" charset="0"/>
              </a:rPr>
              <a:t>With celebrations for Valentine’s day, Lunar </a:t>
            </a:r>
            <a:r>
              <a:rPr lang="en-GB">
                <a:latin typeface="SDCC Sans" pitchFamily="2" charset="0"/>
              </a:rPr>
              <a:t>New Year </a:t>
            </a:r>
            <a:r>
              <a:rPr lang="en-GB" dirty="0">
                <a:latin typeface="SDCC Sans" pitchFamily="2" charset="0"/>
              </a:rPr>
              <a:t>and February mid-term we have lots of activities for children coming up in February:</a:t>
            </a:r>
          </a:p>
          <a:p>
            <a:r>
              <a:rPr lang="en-GB" b="1" dirty="0">
                <a:latin typeface="SDCC Sans" pitchFamily="2" charset="0"/>
              </a:rPr>
              <a:t>Valentine’s day Storytime and crafts </a:t>
            </a:r>
            <a:r>
              <a:rPr lang="en-GB" dirty="0">
                <a:latin typeface="SDCC Sans" pitchFamily="2" charset="0"/>
              </a:rPr>
              <a:t>for ages </a:t>
            </a:r>
            <a:r>
              <a:rPr lang="en-GB" b="1" dirty="0">
                <a:latin typeface="SDCC Sans" pitchFamily="2" charset="0"/>
              </a:rPr>
              <a:t>3+ </a:t>
            </a:r>
          </a:p>
          <a:p>
            <a:r>
              <a:rPr lang="en-GB" dirty="0">
                <a:latin typeface="SDCC Sans" pitchFamily="2" charset="0"/>
              </a:rPr>
              <a:t>Tuesday 10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February 3.00pm</a:t>
            </a:r>
          </a:p>
          <a:p>
            <a:r>
              <a:rPr lang="en-GB" b="1" dirty="0">
                <a:latin typeface="SDCC Sans" pitchFamily="2" charset="0"/>
              </a:rPr>
              <a:t>Valentine’s day friendship bracelet workshop </a:t>
            </a:r>
            <a:r>
              <a:rPr lang="en-GB" dirty="0">
                <a:latin typeface="SDCC Sans" pitchFamily="2" charset="0"/>
              </a:rPr>
              <a:t>for ages 7+ </a:t>
            </a:r>
          </a:p>
          <a:p>
            <a:r>
              <a:rPr lang="en-GB" dirty="0">
                <a:latin typeface="SDCC Sans" pitchFamily="2" charset="0"/>
              </a:rPr>
              <a:t>Wednesday 11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February 3.00pm</a:t>
            </a:r>
          </a:p>
          <a:p>
            <a:r>
              <a:rPr lang="en-GB" b="1" dirty="0">
                <a:latin typeface="SDCC Sans" pitchFamily="2" charset="0"/>
              </a:rPr>
              <a:t>Stories, crafts and Sunshine with Úna Woods </a:t>
            </a:r>
            <a:r>
              <a:rPr lang="en-GB" dirty="0">
                <a:latin typeface="SDCC Sans" pitchFamily="2" charset="0"/>
              </a:rPr>
              <a:t>- Author visit and Collage crafts for ages 5+</a:t>
            </a:r>
          </a:p>
          <a:p>
            <a:r>
              <a:rPr lang="en-GB" dirty="0">
                <a:latin typeface="SDCC Sans" pitchFamily="2" charset="0"/>
              </a:rPr>
              <a:t>Thursday 19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February 3.00pm</a:t>
            </a:r>
          </a:p>
          <a:p>
            <a:r>
              <a:rPr lang="en-GB" b="1" dirty="0">
                <a:latin typeface="SDCC Sans" pitchFamily="2" charset="0"/>
              </a:rPr>
              <a:t>Lunar New Year arts and crafts </a:t>
            </a:r>
            <a:r>
              <a:rPr lang="en-GB" dirty="0">
                <a:latin typeface="SDCC Sans" pitchFamily="2" charset="0"/>
              </a:rPr>
              <a:t>for ages 9-11 </a:t>
            </a:r>
          </a:p>
          <a:p>
            <a:r>
              <a:rPr lang="en-GB" dirty="0">
                <a:latin typeface="SDCC Sans" pitchFamily="2" charset="0"/>
              </a:rPr>
              <a:t>Friday 20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February 3.00pm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BFB7B22-2399-8B4F-3FD5-5B8D916ED7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" b="32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301E1B1-DF0F-BF60-C86B-414870979E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r="19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258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E18D-F444-AE81-3576-640C90CD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Fairbury – Fairtrade February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C322-261B-1A10-EF84-87093169C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4439402" cy="420825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SDCC Sans" pitchFamily="2" charset="0"/>
              </a:rPr>
              <a:t>Clondalkin Library is delighted to support Clondalkin Fairtrade Town in celebrating Fairbury this February</a:t>
            </a:r>
          </a:p>
          <a:p>
            <a:r>
              <a:rPr lang="en-GB" b="1" dirty="0">
                <a:latin typeface="SDCC Sans" pitchFamily="2" charset="0"/>
              </a:rPr>
              <a:t>Fairtrade art and poetry competition </a:t>
            </a:r>
            <a:r>
              <a:rPr lang="en-GB" dirty="0">
                <a:latin typeface="SDCC Sans" pitchFamily="2" charset="0"/>
              </a:rPr>
              <a:t>– entries can be dropped into Clondalkin Library between 3</a:t>
            </a:r>
            <a:r>
              <a:rPr lang="en-GB" baseline="30000" dirty="0">
                <a:latin typeface="SDCC Sans" pitchFamily="2" charset="0"/>
              </a:rPr>
              <a:t>rd</a:t>
            </a:r>
            <a:r>
              <a:rPr lang="en-GB" dirty="0">
                <a:latin typeface="SDCC Sans" pitchFamily="2" charset="0"/>
              </a:rPr>
              <a:t> – 18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February. Judging and prizegiving 20th February in </a:t>
            </a:r>
            <a:r>
              <a:rPr lang="en-GB" dirty="0" err="1">
                <a:latin typeface="SDCC Sans" pitchFamily="2" charset="0"/>
              </a:rPr>
              <a:t>Arás</a:t>
            </a:r>
            <a:r>
              <a:rPr lang="en-GB" dirty="0">
                <a:latin typeface="SDCC Sans" pitchFamily="2" charset="0"/>
              </a:rPr>
              <a:t> </a:t>
            </a:r>
            <a:r>
              <a:rPr lang="en-GB" dirty="0" err="1">
                <a:latin typeface="SDCC Sans" pitchFamily="2" charset="0"/>
              </a:rPr>
              <a:t>Chrónáin</a:t>
            </a:r>
            <a:endParaRPr lang="en-GB" dirty="0">
              <a:latin typeface="SDCC Sans" pitchFamily="2" charset="0"/>
            </a:endParaRPr>
          </a:p>
          <a:p>
            <a:r>
              <a:rPr lang="en-GB" b="1" dirty="0">
                <a:latin typeface="SDCC Sans" pitchFamily="2" charset="0"/>
              </a:rPr>
              <a:t>Love Fairtrade Chocolate workshop</a:t>
            </a:r>
          </a:p>
          <a:p>
            <a:r>
              <a:rPr lang="en-GB" dirty="0">
                <a:latin typeface="SDCC Sans" pitchFamily="2" charset="0"/>
              </a:rPr>
              <a:t>Taste and learn about Fairtrade Chocolate in this workshop for children age 7+ with Paula Galvin, Clondalkin Fairtrade town. Friday 13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</a:t>
            </a:r>
          </a:p>
          <a:p>
            <a:r>
              <a:rPr lang="en-GB" dirty="0">
                <a:latin typeface="SDCC Sans" pitchFamily="2" charset="0"/>
              </a:rPr>
              <a:t>February 3.00pm</a:t>
            </a:r>
          </a:p>
          <a:p>
            <a:pPr fontAlgn="base"/>
            <a:r>
              <a:rPr lang="en-GB" b="1" dirty="0">
                <a:latin typeface="SDCC Sans" pitchFamily="2" charset="0"/>
              </a:rPr>
              <a:t>Fairbury: poetry writing group. </a:t>
            </a:r>
          </a:p>
          <a:p>
            <a:pPr fontAlgn="base"/>
            <a:r>
              <a:rPr lang="en-GB" dirty="0">
                <a:latin typeface="SDCC Sans" pitchFamily="2" charset="0"/>
              </a:rPr>
              <a:t>Smell the roses, Taste the chocolate, And write about it! Join Paula Galvin, Clondalkin Fairtrade Town, for an hour of chocolate tasting, rose-scented writing!</a:t>
            </a:r>
          </a:p>
          <a:p>
            <a:pPr fontAlgn="base"/>
            <a:r>
              <a:rPr lang="en-GB" dirty="0">
                <a:latin typeface="SDCC Sans" pitchFamily="2" charset="0"/>
              </a:rPr>
              <a:t>Tuesday 17th February 6.30</a:t>
            </a:r>
          </a:p>
          <a:p>
            <a:endParaRPr lang="en-IE" dirty="0">
              <a:latin typeface="SDCC Sans" pitchFamily="2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6C6AD6B7-8426-926A-2A70-500DD856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D113FA-3EA9-F12F-579C-44636DA43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186917"/>
            <a:ext cx="4484165" cy="44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9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7050-1CAB-EDB5-3656-0C50F25C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Ireland Reads – 28</a:t>
            </a:r>
            <a:r>
              <a:rPr lang="en-GB" baseline="30000" dirty="0"/>
              <a:t>th</a:t>
            </a:r>
            <a:r>
              <a:rPr lang="en-GB" dirty="0"/>
              <a:t> February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E8AF-6455-2208-2643-C5C869BA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1" y="1577802"/>
            <a:ext cx="3675573" cy="420825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SDCC Sans" pitchFamily="2" charset="0"/>
              </a:rPr>
              <a:t>Ireland Reads is an initiative of the Government of Ireland to celebrate the joy of reading funded by Healthy Ireland.</a:t>
            </a:r>
          </a:p>
          <a:p>
            <a:r>
              <a:rPr lang="en-GB" dirty="0">
                <a:latin typeface="SDCC Sans" pitchFamily="2" charset="0"/>
              </a:rPr>
              <a:t>Throughout February and especially on Ireland Reads Day, February 28th, we’re calling on people across Ireland to get lost in a good book. It doesn’t matter what you read, where you read or how well you read, as long as you read. </a:t>
            </a:r>
          </a:p>
          <a:p>
            <a:r>
              <a:rPr lang="en-GB" dirty="0">
                <a:latin typeface="SDCC Sans" pitchFamily="2" charset="0"/>
              </a:rPr>
              <a:t>To celebrate Ireland Reads in </a:t>
            </a:r>
            <a:r>
              <a:rPr lang="en-GB" dirty="0" err="1">
                <a:latin typeface="SDCC Sans" pitchFamily="2" charset="0"/>
              </a:rPr>
              <a:t>Clondlakin</a:t>
            </a:r>
            <a:r>
              <a:rPr lang="en-GB" dirty="0">
                <a:latin typeface="SDCC Sans" pitchFamily="2" charset="0"/>
              </a:rPr>
              <a:t> Library we are asking our library users to add their book recommendations to our </a:t>
            </a:r>
            <a:r>
              <a:rPr lang="en-GB" b="1" dirty="0">
                <a:latin typeface="SDCC Sans" pitchFamily="2" charset="0"/>
              </a:rPr>
              <a:t>Readers recommendations display. </a:t>
            </a:r>
          </a:p>
          <a:p>
            <a:r>
              <a:rPr lang="en-GB" dirty="0">
                <a:latin typeface="SDCC Sans" pitchFamily="2" charset="0"/>
              </a:rPr>
              <a:t>On Ireland Reads Day we have a special </a:t>
            </a:r>
            <a:r>
              <a:rPr lang="en-GB" b="1" dirty="0">
                <a:latin typeface="SDCC Sans" pitchFamily="2" charset="0"/>
              </a:rPr>
              <a:t>Alice in Wonderland illustration workshop. Adults and children </a:t>
            </a:r>
            <a:r>
              <a:rPr lang="en-GB" dirty="0">
                <a:latin typeface="SDCC Sans" pitchFamily="2" charset="0"/>
              </a:rPr>
              <a:t>can take part together to create illustrations inspired by Lewis Carrolls classic story. </a:t>
            </a:r>
          </a:p>
          <a:p>
            <a:r>
              <a:rPr lang="en-GB" dirty="0">
                <a:latin typeface="SDCC Sans" pitchFamily="2" charset="0"/>
              </a:rPr>
              <a:t>Saturday 28</a:t>
            </a:r>
            <a:r>
              <a:rPr lang="en-GB" baseline="30000" dirty="0">
                <a:latin typeface="SDCC Sans" pitchFamily="2" charset="0"/>
              </a:rPr>
              <a:t>th</a:t>
            </a:r>
            <a:r>
              <a:rPr lang="en-GB" dirty="0">
                <a:latin typeface="SDCC Sans" pitchFamily="2" charset="0"/>
              </a:rPr>
              <a:t> February 2.00pm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9595FA4-DE5C-74C8-3602-564301B474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11035" r="431" b="45603"/>
          <a:stretch>
            <a:fillRect/>
          </a:stretch>
        </p:blipFill>
        <p:spPr>
          <a:xfrm>
            <a:off x="4600241" y="1577802"/>
            <a:ext cx="7086934" cy="4346416"/>
          </a:xfrm>
        </p:spPr>
      </p:pic>
    </p:spTree>
    <p:extLst>
      <p:ext uri="{BB962C8B-B14F-4D97-AF65-F5344CB8AC3E}">
        <p14:creationId xmlns:p14="http://schemas.microsoft.com/office/powerpoint/2010/main" val="302414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3967-A0ED-46E5-7014-B4504385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1926 Census Talk	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4A289-F1AD-0B9D-B6BD-3F3F82690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4367393" cy="4208255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SDCC Sans" pitchFamily="2" charset="0"/>
              </a:rPr>
              <a:t>Get ready for the 1926 census: The past is Free! A talk by Dr Noel Carolan</a:t>
            </a:r>
          </a:p>
          <a:p>
            <a:r>
              <a:rPr lang="en-GB" dirty="0">
                <a:latin typeface="SDCC Sans" pitchFamily="2" charset="0"/>
              </a:rPr>
              <a:t>This family history talk highlights the unique insights which the 1926 census will provide into our families, their neighbours, employers, and living conditions. Discover more than a dozen free-of-charge tips and resources to kickstart your family history for the much-awaited April 2026 release of the census by the National Archives of Ireland. See how newspapers covered the first Irish Free State census, and more.</a:t>
            </a:r>
          </a:p>
          <a:p>
            <a:r>
              <a:rPr lang="en-GB" dirty="0">
                <a:latin typeface="SDCC Sans" pitchFamily="2" charset="0"/>
              </a:rPr>
              <a:t>Dr Noel Carolan is a national, local and family historian with 30 years’ experience of talks to local history groups , community groups and libraries.</a:t>
            </a:r>
          </a:p>
          <a:p>
            <a:r>
              <a:rPr lang="en-GB" b="1" dirty="0">
                <a:latin typeface="SDCC Sans" pitchFamily="2" charset="0"/>
              </a:rPr>
              <a:t>Thursday 19</a:t>
            </a:r>
            <a:r>
              <a:rPr lang="en-GB" b="1" baseline="30000" dirty="0">
                <a:latin typeface="SDCC Sans" pitchFamily="2" charset="0"/>
              </a:rPr>
              <a:t>th</a:t>
            </a:r>
            <a:r>
              <a:rPr lang="en-GB" b="1" dirty="0">
                <a:latin typeface="SDCC Sans" pitchFamily="2" charset="0"/>
              </a:rPr>
              <a:t> February 6.30pm (Part of our monthly Genealogy Group)</a:t>
            </a:r>
          </a:p>
          <a:p>
            <a:endParaRPr lang="en-GB" dirty="0">
              <a:latin typeface="SDCC Sans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83FD8E6-EE80-B882-17D4-AD78E82EDB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72" r="14672"/>
          <a:stretch/>
        </p:blipFill>
        <p:spPr>
          <a:xfrm>
            <a:off x="4943872" y="1628800"/>
            <a:ext cx="6815311" cy="4346416"/>
          </a:xfrm>
          <a:prstGeom prst="roundRect">
            <a:avLst>
              <a:gd name="adj" fmla="val 10141"/>
            </a:avLst>
          </a:prstGeom>
        </p:spPr>
      </p:pic>
    </p:spTree>
    <p:extLst>
      <p:ext uri="{BB962C8B-B14F-4D97-AF65-F5344CB8AC3E}">
        <p14:creationId xmlns:p14="http://schemas.microsoft.com/office/powerpoint/2010/main" val="413889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C785-CE6C-CCD9-6457-B6D80FA5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Seachtain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Gaeilge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5EAE-6216-0DA2-8C11-00BE6319D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1" y="1556792"/>
            <a:ext cx="4223378" cy="4208255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SDCC Sans" pitchFamily="2" charset="0"/>
              </a:rPr>
              <a:t>SDCC Libraries are delighted to take part in </a:t>
            </a:r>
            <a:r>
              <a:rPr lang="en-GB" b="1" dirty="0" err="1">
                <a:latin typeface="SDCC Sans" pitchFamily="2" charset="0"/>
              </a:rPr>
              <a:t>Seachtain</a:t>
            </a:r>
            <a:r>
              <a:rPr lang="en-GB" b="1" dirty="0">
                <a:latin typeface="SDCC Sans" pitchFamily="2" charset="0"/>
              </a:rPr>
              <a:t> </a:t>
            </a:r>
            <a:r>
              <a:rPr lang="en-GB" b="1" dirty="0" err="1">
                <a:latin typeface="SDCC Sans" pitchFamily="2" charset="0"/>
              </a:rPr>
              <a:t>na</a:t>
            </a:r>
            <a:r>
              <a:rPr lang="en-GB" b="1" dirty="0">
                <a:latin typeface="SDCC Sans" pitchFamily="2" charset="0"/>
              </a:rPr>
              <a:t> </a:t>
            </a:r>
            <a:r>
              <a:rPr lang="en-GB" b="1" dirty="0" err="1">
                <a:latin typeface="SDCC Sans" pitchFamily="2" charset="0"/>
              </a:rPr>
              <a:t>Gaeilge</a:t>
            </a:r>
            <a:r>
              <a:rPr lang="en-GB" dirty="0">
                <a:latin typeface="SDCC Sans" pitchFamily="2" charset="0"/>
              </a:rPr>
              <a:t>, Ireland’s biggest celebration of the Irish language and culture. From 1st - 17th March, we’re hosting a fantastic lineup of events across our branches. In Clondalkin Library we have the following events as part of </a:t>
            </a:r>
            <a:r>
              <a:rPr lang="en-GB" dirty="0" err="1">
                <a:latin typeface="SDCC Sans" pitchFamily="2" charset="0"/>
              </a:rPr>
              <a:t>Seachtain</a:t>
            </a:r>
            <a:r>
              <a:rPr lang="en-GB" dirty="0">
                <a:latin typeface="SDCC Sans" pitchFamily="2" charset="0"/>
              </a:rPr>
              <a:t> </a:t>
            </a:r>
            <a:r>
              <a:rPr lang="en-GB" dirty="0" err="1">
                <a:latin typeface="SDCC Sans" pitchFamily="2" charset="0"/>
              </a:rPr>
              <a:t>na</a:t>
            </a:r>
            <a:r>
              <a:rPr lang="en-GB" dirty="0">
                <a:latin typeface="SDCC Sans" pitchFamily="2" charset="0"/>
              </a:rPr>
              <a:t> </a:t>
            </a:r>
            <a:r>
              <a:rPr lang="en-GB" dirty="0" err="1">
                <a:latin typeface="SDCC Sans" pitchFamily="2" charset="0"/>
              </a:rPr>
              <a:t>Gaeilge</a:t>
            </a:r>
            <a:endParaRPr lang="en-GB" dirty="0">
              <a:latin typeface="SDCC Sans" pitchFamily="2" charset="0"/>
            </a:endParaRPr>
          </a:p>
          <a:p>
            <a:r>
              <a:rPr lang="en-GB" b="1" dirty="0" err="1">
                <a:latin typeface="SDCC Sans" pitchFamily="2" charset="0"/>
              </a:rPr>
              <a:t>Seachtain</a:t>
            </a:r>
            <a:r>
              <a:rPr lang="en-GB" b="1" dirty="0">
                <a:latin typeface="SDCC Sans" pitchFamily="2" charset="0"/>
              </a:rPr>
              <a:t> Na </a:t>
            </a:r>
            <a:r>
              <a:rPr lang="en-GB" b="1" dirty="0" err="1">
                <a:latin typeface="SDCC Sans" pitchFamily="2" charset="0"/>
              </a:rPr>
              <a:t>Gaeilge</a:t>
            </a:r>
            <a:r>
              <a:rPr lang="en-GB" b="1" dirty="0">
                <a:latin typeface="SDCC Sans" pitchFamily="2" charset="0"/>
              </a:rPr>
              <a:t> Badge Making </a:t>
            </a:r>
            <a:r>
              <a:rPr lang="en-GB" dirty="0">
                <a:latin typeface="SDCC Sans" pitchFamily="2" charset="0"/>
              </a:rPr>
              <a:t>workshop for families. (Date TBD)</a:t>
            </a:r>
          </a:p>
          <a:p>
            <a:r>
              <a:rPr lang="en-GB" b="1" dirty="0">
                <a:latin typeface="SDCC Sans" pitchFamily="2" charset="0"/>
              </a:rPr>
              <a:t>Author Visit: Niamh Donnellan</a:t>
            </a:r>
            <a:r>
              <a:rPr lang="en-GB" dirty="0">
                <a:latin typeface="SDCC Sans" pitchFamily="2" charset="0"/>
              </a:rPr>
              <a:t>, author of Little Irish Folklore Friends will join us for a special Storytime and crafts session for children age 3-6 </a:t>
            </a:r>
          </a:p>
          <a:p>
            <a:r>
              <a:rPr lang="en-GB" dirty="0">
                <a:latin typeface="SDCC Sans" pitchFamily="2" charset="0"/>
              </a:rPr>
              <a:t>Tuesday 3</a:t>
            </a:r>
            <a:r>
              <a:rPr lang="en-GB" baseline="30000" dirty="0">
                <a:latin typeface="SDCC Sans" pitchFamily="2" charset="0"/>
              </a:rPr>
              <a:t>rd</a:t>
            </a:r>
            <a:r>
              <a:rPr lang="en-GB" dirty="0">
                <a:latin typeface="SDCC Sans" pitchFamily="2" charset="0"/>
              </a:rPr>
              <a:t> March 3.00pm</a:t>
            </a:r>
          </a:p>
          <a:p>
            <a:r>
              <a:rPr lang="en-GB" b="1" dirty="0">
                <a:latin typeface="SDCC Sans" pitchFamily="2" charset="0"/>
              </a:rPr>
              <a:t>Irish classes for beginners</a:t>
            </a:r>
            <a:r>
              <a:rPr lang="en-GB" dirty="0">
                <a:latin typeface="SDCC Sans" pitchFamily="2" charset="0"/>
              </a:rPr>
              <a:t>. Ann Bhandal will teach a 6 week course of Irish for beginners starting on 3</a:t>
            </a:r>
            <a:r>
              <a:rPr lang="en-GB" baseline="30000" dirty="0">
                <a:latin typeface="SDCC Sans" pitchFamily="2" charset="0"/>
              </a:rPr>
              <a:t>rd</a:t>
            </a:r>
            <a:r>
              <a:rPr lang="en-GB" dirty="0">
                <a:latin typeface="SDCC Sans" pitchFamily="2" charset="0"/>
              </a:rPr>
              <a:t> March 5.00pm</a:t>
            </a:r>
          </a:p>
          <a:p>
            <a:endParaRPr lang="en-IE" dirty="0">
              <a:latin typeface="SDCC Sans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0D3DD1-1E47-ED8A-B8CC-EBBFA3D7DB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3" t="-8547" r="-5405" b="-146249"/>
          <a:stretch>
            <a:fillRect/>
          </a:stretch>
        </p:blipFill>
        <p:spPr>
          <a:xfrm>
            <a:off x="4943872" y="2204864"/>
            <a:ext cx="7086600" cy="4344988"/>
          </a:xfrm>
        </p:spPr>
      </p:pic>
    </p:spTree>
    <p:extLst>
      <p:ext uri="{BB962C8B-B14F-4D97-AF65-F5344CB8AC3E}">
        <p14:creationId xmlns:p14="http://schemas.microsoft.com/office/powerpoint/2010/main" val="100767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609" y="653114"/>
            <a:ext cx="6700065" cy="5551776"/>
          </a:xfrm>
        </p:spPr>
        <p:txBody>
          <a:bodyPr/>
          <a:lstStyle/>
          <a:p>
            <a:r>
              <a:rPr lang="en-US" sz="7200" dirty="0"/>
              <a:t> </a:t>
            </a:r>
            <a:br>
              <a:rPr lang="en-US" sz="7200" dirty="0"/>
            </a:br>
            <a:br>
              <a:rPr lang="en-US" sz="7200" dirty="0"/>
            </a:br>
            <a:r>
              <a:rPr lang="en-US" sz="7200" dirty="0"/>
              <a:t>Mobile Libraries</a:t>
            </a:r>
            <a:br>
              <a:rPr lang="en-US" sz="7200" dirty="0"/>
            </a:br>
            <a:r>
              <a:rPr lang="en-US" sz="7200" dirty="0"/>
              <a:t>ACM,</a:t>
            </a:r>
            <a:br>
              <a:rPr lang="en-US" sz="7200"/>
            </a:br>
            <a:r>
              <a:rPr lang="en-US" sz="7200"/>
              <a:t>February  </a:t>
            </a:r>
            <a:r>
              <a:rPr lang="en-US" sz="7200" dirty="0"/>
              <a:t>2026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3DE9-FC18-E1FB-2675-20D9FBCB7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by</a:t>
            </a:r>
            <a:br>
              <a:rPr lang="en-US" dirty="0"/>
            </a:br>
            <a:r>
              <a:rPr lang="en-US" dirty="0"/>
              <a:t>{Mobile Libraries}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371B-86FF-CF4D-6BCE-AD0FE91F8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</a:t>
            </a:r>
            <a:br>
              <a:rPr lang="en-US" dirty="0"/>
            </a:br>
            <a:r>
              <a:rPr lang="en-US" dirty="0"/>
              <a:t>{Sarah McHugh}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165304"/>
            <a:ext cx="1167862" cy="400992"/>
          </a:xfrm>
        </p:spPr>
        <p:txBody>
          <a:bodyPr/>
          <a:lstStyle/>
          <a:p>
            <a:pPr algn="ctr"/>
            <a:r>
              <a:rPr lang="en-GB" dirty="0"/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3666012970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7206</TotalTime>
  <Words>907</Words>
  <Application>Microsoft Office PowerPoint</Application>
  <PresentationFormat>Widescreen</PresentationFormat>
  <Paragraphs>95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SDCC Display</vt:lpstr>
      <vt:lpstr>SDCC Sans</vt:lpstr>
      <vt:lpstr>SDCC Master</vt:lpstr>
      <vt:lpstr>Clondalkin  &amp; Mobile Libraries </vt:lpstr>
      <vt:lpstr>Statistics</vt:lpstr>
      <vt:lpstr>January Highlights</vt:lpstr>
      <vt:lpstr>February for Families</vt:lpstr>
      <vt:lpstr>Fairbury – Fairtrade February </vt:lpstr>
      <vt:lpstr>Ireland Reads – 28th February </vt:lpstr>
      <vt:lpstr>1926 Census Talk </vt:lpstr>
      <vt:lpstr>Seachtain na Gaeilge</vt:lpstr>
      <vt:lpstr>   Mobile Libraries ACM, February  2026 </vt:lpstr>
      <vt:lpstr>Mobile Library Stats January 2026</vt:lpstr>
      <vt:lpstr>Mobile Library Events January/February  2026</vt:lpstr>
      <vt:lpstr>Mobile Libraries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Margaret Lynch</cp:lastModifiedBy>
  <cp:revision>52</cp:revision>
  <dcterms:created xsi:type="dcterms:W3CDTF">2025-05-27T21:24:40Z</dcterms:created>
  <dcterms:modified xsi:type="dcterms:W3CDTF">2026-02-03T15:01:53Z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