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4" r:id="rId4"/>
    <p:sldId id="276" r:id="rId5"/>
    <p:sldId id="275" r:id="rId6"/>
    <p:sldId id="262" r:id="rId7"/>
    <p:sldId id="269" r:id="rId8"/>
    <p:sldId id="277" r:id="rId9"/>
    <p:sldId id="278" r:id="rId10"/>
    <p:sldId id="279" r:id="rId11"/>
    <p:sldId id="274" r:id="rId12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41" autoAdjust="0"/>
  </p:normalViewPr>
  <p:slideViewPr>
    <p:cSldViewPr>
      <p:cViewPr varScale="1">
        <p:scale>
          <a:sx n="95" d="100"/>
          <a:sy n="95" d="100"/>
        </p:scale>
        <p:origin x="75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4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ativeireland.gov.ie/en/blog/?category=creative-industries#posts" TargetMode="External"/><Relationship Id="rId3" Type="http://schemas.openxmlformats.org/officeDocument/2006/relationships/hyperlink" Target="https://www.ireland.ie/" TargetMode="External"/><Relationship Id="rId7" Type="http://schemas.openxmlformats.org/officeDocument/2006/relationships/hyperlink" Target="https://www.creativeireland.gov.ie/en/blog/?category=creativity-and-climate-change#pos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reativeireland.gov.ie/en/blog/?category=creativity-health-wellbeing#posts" TargetMode="External"/><Relationship Id="rId5" Type="http://schemas.openxmlformats.org/officeDocument/2006/relationships/hyperlink" Target="https://creativeireland.gov.ie/en/creative-communities/" TargetMode="External"/><Relationship Id="rId4" Type="http://schemas.openxmlformats.org/officeDocument/2006/relationships/hyperlink" Target="https://creativeireland.gov.ie/en/creative-youth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Established in 2017, Creative Ireland was born out of 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linkClick r:id="rId3"/>
              </a:rPr>
              <a:t>Ireland 2016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</a:rPr>
              <a:t>,</a:t>
            </a: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 the state initiative to mark the hundredth anniversary of the Easter Rising. The Programme drew inspiration from the extraordinary public response to the Centenary and the thousands of largely culture-based events exploring issues of identity, community, culture, heritage and citizenship.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Through partnerships with local and national government, cultural and enterprise agencies and local enterprise, we create pathways and opportunities for people and communities to unlock their creative potential.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Harnessing the creative potential of our people and communities is a cornerstone of the Creative Ireland Programme. In each of the 31 local authorities, the Creative Ireland Programme has established a </a:t>
            </a:r>
            <a:r>
              <a:rPr lang="en-GB" sz="1200" b="1" dirty="0">
                <a:solidFill>
                  <a:schemeClr val="tx1">
                    <a:alpha val="80000"/>
                  </a:schemeClr>
                </a:solidFill>
              </a:rPr>
              <a:t>Culture and Creativity Team</a:t>
            </a: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 which brings together local expertise in arts, heritage, libraries, enterprise and community engagement, to foster collaboration and spark new initiatives.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linkClick r:id="rId4"/>
              </a:rPr>
              <a:t>Creative Youth</a:t>
            </a: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, 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  <a:hlinkClick r:id="rId5"/>
              </a:rPr>
              <a:t>Creative Communities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, 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linkClick r:id="rId6"/>
              </a:rPr>
              <a:t>Creative Health and Wellbeing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</a:rPr>
              <a:t>, 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linkClick r:id="rId7"/>
              </a:rPr>
              <a:t>Creative Climate Action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</a:rPr>
              <a:t> and 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  <a:hlinkClick r:id="rId8"/>
              </a:rPr>
              <a:t>Creative Industries</a:t>
            </a:r>
            <a:r>
              <a:rPr lang="en-GB" sz="1200" i="1" dirty="0">
                <a:solidFill>
                  <a:schemeClr val="tx1">
                    <a:alpha val="80000"/>
                  </a:schemeClr>
                </a:solidFill>
              </a:rPr>
              <a:t>.</a:t>
            </a:r>
            <a:r>
              <a:rPr lang="en-GB" sz="1200" dirty="0">
                <a:solidFill>
                  <a:schemeClr val="tx1">
                    <a:alpha val="80000"/>
                  </a:schemeClr>
                </a:solidFill>
              </a:rPr>
              <a:t> A Creative Ireland Programme Co-Ordinator (Orla Scannell, Arts Officer) and a Creative Communities Engagement Officer (Eithne Swaine) has been appointed for South Dublin County.</a:t>
            </a:r>
            <a:endParaRPr lang="en-GB" sz="1200" i="1" dirty="0">
              <a:solidFill>
                <a:schemeClr val="tx1">
                  <a:alpha val="80000"/>
                </a:schemeClr>
              </a:solidFill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South Dublin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County’s Culture and Creativity Team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developed the Culture and Creativity Strategy</a:t>
            </a:r>
          </a:p>
          <a:p>
            <a:r>
              <a:rPr lang="en-GB" sz="2400" dirty="0"/>
              <a:t>To deliver the vision for Culture and Creativity in South Dublin County over the five years, four strategic priorities </a:t>
            </a:r>
            <a:r>
              <a:rPr lang="en-GB" sz="2400" dirty="0" err="1"/>
              <a:t>underpined</a:t>
            </a:r>
            <a:r>
              <a:rPr lang="en-GB" sz="2400" dirty="0"/>
              <a:t> this Strategy. Collectively, these priorities enable us to use culture as an agent for social transformation and change. The four priorities seek to: 1. optimise public venues, spaces, and communities for access and participation to cultural and creative initiatives 2. celebrate identities among diverse groups of people 3. cultivate inclusivity and equity, giving a voice to local communities 4. strive for excellence, appreciation and understanding</a:t>
            </a:r>
            <a:endParaRPr lang="en-IE" sz="2400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>
                <a:solidFill>
                  <a:srgbClr val="FFFFFF"/>
                </a:solidFill>
              </a:rPr>
              <a:t>Is Creative Ireland’s flagship initiative, </a:t>
            </a:r>
            <a:r>
              <a:rPr lang="en-US" sz="800" i="1" dirty="0">
                <a:solidFill>
                  <a:srgbClr val="FFFFFF"/>
                </a:solidFill>
              </a:rPr>
              <a:t>a</a:t>
            </a:r>
            <a:r>
              <a:rPr lang="en-US" sz="800" i="1" kern="1200" dirty="0">
                <a:solidFill>
                  <a:srgbClr val="FFFFFF"/>
                </a:solidFill>
              </a:rPr>
              <a:t> day of free creativity for children and young people under 18</a:t>
            </a:r>
            <a:r>
              <a:rPr lang="en-US" sz="800" i="1" dirty="0">
                <a:solidFill>
                  <a:srgbClr val="FFFFFF"/>
                </a:solidFill>
              </a:rPr>
              <a:t> which takes place on the first Saturday of </a:t>
            </a:r>
            <a:r>
              <a:rPr lang="en-US" sz="800" i="1" dirty="0" err="1">
                <a:solidFill>
                  <a:srgbClr val="FFFFFF"/>
                </a:solidFill>
              </a:rPr>
              <a:t>Juneeach</a:t>
            </a:r>
            <a:r>
              <a:rPr lang="en-US" sz="800" i="1" dirty="0">
                <a:solidFill>
                  <a:srgbClr val="FFFFFF"/>
                </a:solidFill>
              </a:rPr>
              <a:t> year.</a:t>
            </a:r>
          </a:p>
          <a:p>
            <a:r>
              <a:rPr lang="en-US" sz="800" i="1" dirty="0">
                <a:solidFill>
                  <a:srgbClr val="FFFFFF"/>
                </a:solidFill>
              </a:rPr>
              <a:t>€75000 of the overall budget goes towards the </a:t>
            </a:r>
            <a:r>
              <a:rPr lang="en-US" sz="800" i="1" dirty="0" err="1">
                <a:solidFill>
                  <a:srgbClr val="FFFFFF"/>
                </a:solidFill>
              </a:rPr>
              <a:t>Cruinniú</a:t>
            </a:r>
            <a:r>
              <a:rPr lang="en-US" sz="800" i="1" dirty="0">
                <a:solidFill>
                  <a:srgbClr val="FFFFFF"/>
                </a:solidFill>
              </a:rPr>
              <a:t> </a:t>
            </a:r>
            <a:r>
              <a:rPr lang="en-US" sz="800" i="1" dirty="0" err="1">
                <a:solidFill>
                  <a:srgbClr val="FFFFFF"/>
                </a:solidFill>
              </a:rPr>
              <a:t>na</a:t>
            </a:r>
            <a:r>
              <a:rPr lang="en-US" sz="800" i="1" dirty="0">
                <a:solidFill>
                  <a:srgbClr val="FFFFFF"/>
                </a:solidFill>
              </a:rPr>
              <a:t> </a:t>
            </a:r>
            <a:r>
              <a:rPr lang="en-US" sz="800" i="1" dirty="0" err="1">
                <a:solidFill>
                  <a:srgbClr val="FFFFFF"/>
                </a:solidFill>
              </a:rPr>
              <a:t>nÓg</a:t>
            </a:r>
            <a:r>
              <a:rPr lang="en-US" sz="800" i="1" dirty="0">
                <a:solidFill>
                  <a:srgbClr val="FFFFFF"/>
                </a:solidFill>
              </a:rPr>
              <a:t> programme each year with a major national media initiative and support from RTE. In 2025 we hosted  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P7lBDyoKl3g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XSvX89l9O-8?feature=oembed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90" y="2210205"/>
            <a:ext cx="4759356" cy="2437590"/>
          </a:xfrm>
        </p:spPr>
        <p:txBody>
          <a:bodyPr/>
          <a:lstStyle/>
          <a:p>
            <a:r>
              <a:rPr lang="en-GB" sz="6600" dirty="0">
                <a:solidFill>
                  <a:srgbClr val="FFFFFF"/>
                </a:solidFill>
              </a:rPr>
              <a:t>Creative Ireland South Dublin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GB" dirty="0"/>
              <a:t>Feb 2026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44B86E0-5906-D03A-8951-1863BFD9D6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87598D-3FFC-F4CF-BC85-4F157AAC2954}"/>
              </a:ext>
            </a:extLst>
          </p:cNvPr>
          <p:cNvSpPr txBox="1"/>
          <p:nvPr/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1092"/>
              </a:spcAft>
            </a:pPr>
            <a:endParaRPr lang="en-US" sz="1455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3BAC64-5E0A-1A3C-7C97-DE228DE9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9" y="471704"/>
            <a:ext cx="5591531" cy="856798"/>
          </a:xfrm>
        </p:spPr>
        <p:txBody>
          <a:bodyPr anchor="ctr">
            <a:normAutofit/>
          </a:bodyPr>
          <a:lstStyle/>
          <a:p>
            <a:r>
              <a:rPr lang="en-US" altLang="en-US" dirty="0"/>
              <a:t>In-Person Attendance Figures</a:t>
            </a:r>
            <a:endParaRPr lang="en-I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E2451B-2CF6-2B23-CB4D-E7C83CE1C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1787"/>
              </p:ext>
            </p:extLst>
          </p:nvPr>
        </p:nvGraphicFramePr>
        <p:xfrm>
          <a:off x="4658106" y="1577802"/>
          <a:ext cx="6971204" cy="4346417"/>
        </p:xfrm>
        <a:graphic>
          <a:graphicData uri="http://schemas.openxmlformats.org/drawingml/2006/table">
            <a:tbl>
              <a:tblPr firstRow="1" bandRow="1"/>
              <a:tblGrid>
                <a:gridCol w="3331982">
                  <a:extLst>
                    <a:ext uri="{9D8B030D-6E8A-4147-A177-3AD203B41FA5}">
                      <a16:colId xmlns:a16="http://schemas.microsoft.com/office/drawing/2014/main" val="961840404"/>
                    </a:ext>
                  </a:extLst>
                </a:gridCol>
                <a:gridCol w="3639222">
                  <a:extLst>
                    <a:ext uri="{9D8B030D-6E8A-4147-A177-3AD203B41FA5}">
                      <a16:colId xmlns:a16="http://schemas.microsoft.com/office/drawing/2014/main" val="2429574273"/>
                    </a:ext>
                  </a:extLst>
                </a:gridCol>
              </a:tblGrid>
              <a:tr h="552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1800" cap="all">
                          <a:effectLst/>
                        </a:rPr>
                        <a:t>Funding Year</a:t>
                      </a:r>
                    </a:p>
                  </a:txBody>
                  <a:tcPr marL="78005" marR="78005" marT="136508" marB="97506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E" sz="1800" cap="all">
                          <a:effectLst/>
                        </a:rPr>
                        <a:t>Final in Person Figure</a:t>
                      </a:r>
                    </a:p>
                  </a:txBody>
                  <a:tcPr marL="78005" marR="78005" marT="136508" marB="97506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48760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38,344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850315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17,104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912695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110,828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17196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96,344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011891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  <a:effectLst/>
                        </a:rPr>
                        <a:t>12,579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543642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9,536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078688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12,310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66045"/>
                  </a:ext>
                </a:extLst>
              </a:tr>
              <a:tr h="4742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1800" b="0" dirty="0">
                          <a:solidFill>
                            <a:schemeClr val="bg1"/>
                          </a:solidFill>
                          <a:effectLst/>
                        </a:rPr>
                        <a:t>12,411</a:t>
                      </a:r>
                    </a:p>
                  </a:txBody>
                  <a:tcPr marL="78005" marR="78005" marT="78005" marB="7800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9782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186A04-88A3-AAD5-CA04-21BF207D8A4D}"/>
              </a:ext>
            </a:extLst>
          </p:cNvPr>
          <p:cNvSpPr txBox="1"/>
          <p:nvPr/>
        </p:nvSpPr>
        <p:spPr>
          <a:xfrm>
            <a:off x="6672064" y="609329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92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Grand Total: 309,456 people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EBAC6D-09B8-A1FD-C792-EB56D7DD8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3" y="1604874"/>
            <a:ext cx="3937884" cy="32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AE29-38B6-8E2F-D4A5-E04E8E09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514" y="2309185"/>
            <a:ext cx="6700594" cy="2239632"/>
          </a:xfrm>
        </p:spPr>
        <p:txBody>
          <a:bodyPr wrap="square" anchor="ctr">
            <a:normAutofit fontScale="90000"/>
          </a:bodyPr>
          <a:lstStyle/>
          <a:p>
            <a:r>
              <a:rPr lang="en-US" sz="7700" dirty="0"/>
              <a:t>What is the Creative Ireland Programme?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DE5FE-E1DB-D727-FBF1-AB9333062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4515" y="5924219"/>
            <a:ext cx="3188558" cy="6469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Creative Ireland South Dublin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0484B-7C66-819B-6115-E38DBE38B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4352" y="5897247"/>
            <a:ext cx="2330756" cy="673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Eithne Swaine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E7EBE-FF69-6FBB-19E9-72AA0585D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34" y="5897247"/>
            <a:ext cx="4248472" cy="6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riding bicycles&#10;&#10;AI-generated content may be incorrect.">
            <a:extLst>
              <a:ext uri="{FF2B5EF4-FFF2-40B4-BE49-F238E27FC236}">
                <a16:creationId xmlns:a16="http://schemas.microsoft.com/office/drawing/2014/main" id="{33621487-8FAA-9538-EC94-30EF61EF1B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" b="3312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beatae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ratione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323FC-FABA-CD70-A3A2-785BAE0AB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40" y="1577340"/>
            <a:ext cx="7086933" cy="4348511"/>
          </a:xfrm>
          <a:prstGeom prst="rect">
            <a:avLst/>
          </a:prstGeom>
        </p:spPr>
      </p:pic>
      <p:pic>
        <p:nvPicPr>
          <p:cNvPr id="12" name="Online Media 11" title="Cruinniú na nÓg Intergenerational project between Trust Us &amp; Blossoms Creche June 2025">
            <a:hlinkClick r:id="" action="ppaction://media"/>
            <a:extLst>
              <a:ext uri="{FF2B5EF4-FFF2-40B4-BE49-F238E27FC236}">
                <a16:creationId xmlns:a16="http://schemas.microsoft.com/office/drawing/2014/main" id="{930B0AF9-3450-0377-287B-9A131C2B03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1344" y="116632"/>
            <a:ext cx="11737304" cy="65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96FBB3-7E49-833C-6826-0849E27D0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37" y="3025876"/>
            <a:ext cx="4759732" cy="806246"/>
          </a:xfrm>
        </p:spPr>
        <p:txBody>
          <a:bodyPr/>
          <a:lstStyle/>
          <a:p>
            <a:r>
              <a:rPr lang="en-US" dirty="0"/>
              <a:t>Our strategy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886C953-8956-E96D-93FC-40CC08BC36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929" r="-1" b="-1"/>
          <a:stretch>
            <a:fillRect/>
          </a:stretch>
        </p:blipFill>
        <p:spPr>
          <a:xfrm>
            <a:off x="5818734" y="335970"/>
            <a:ext cx="6053640" cy="6186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39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F828-4EC3-5ECD-A3E4-74AB0263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814E-D7F1-3564-D889-3CA99F4DF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514" y="2309185"/>
            <a:ext cx="6700594" cy="2239632"/>
          </a:xfrm>
        </p:spPr>
        <p:txBody>
          <a:bodyPr wrap="square" anchor="ctr">
            <a:normAutofit fontScale="90000"/>
          </a:bodyPr>
          <a:lstStyle/>
          <a:p>
            <a:pPr marL="0" indent="0">
              <a:buNone/>
            </a:pPr>
            <a:br>
              <a:rPr lang="en-GB" sz="2300" b="0" dirty="0"/>
            </a:br>
            <a:r>
              <a:rPr lang="en-GB" sz="4000" b="0" dirty="0"/>
              <a:t>Our Culture and Creativity Team</a:t>
            </a:r>
            <a:br>
              <a:rPr lang="en-GB" sz="4000" b="0" dirty="0"/>
            </a:br>
            <a:br>
              <a:rPr lang="en-GB" sz="2300" b="0" dirty="0"/>
            </a:br>
            <a:r>
              <a:rPr lang="en-GB" sz="2300" b="0" dirty="0"/>
              <a:t>Chair: Lorna Maxwell: </a:t>
            </a:r>
            <a:r>
              <a:rPr lang="en-GB" sz="2300" b="0" i="1" dirty="0"/>
              <a:t>Director of Community</a:t>
            </a:r>
            <a:br>
              <a:rPr lang="en-GB" sz="2300" b="0" dirty="0"/>
            </a:br>
            <a:r>
              <a:rPr lang="en-GB" sz="2300" b="0" dirty="0"/>
              <a:t>Orla Scannell: </a:t>
            </a:r>
            <a:r>
              <a:rPr lang="en-GB" sz="2300" b="0" i="1" dirty="0"/>
              <a:t>Arts Officer</a:t>
            </a:r>
            <a:br>
              <a:rPr lang="en-GB" sz="2300" b="0" dirty="0"/>
            </a:br>
            <a:r>
              <a:rPr lang="en-GB" sz="2300" b="0" dirty="0"/>
              <a:t>Eithne Swaine: </a:t>
            </a:r>
            <a:r>
              <a:rPr lang="en-GB" sz="2300" b="0" i="1" dirty="0"/>
              <a:t>Creative Communities Engagement Officer</a:t>
            </a:r>
            <a:br>
              <a:rPr lang="en-GB" sz="2300" b="0" dirty="0"/>
            </a:br>
            <a:r>
              <a:rPr lang="en-GB" sz="2300" b="0" dirty="0" err="1"/>
              <a:t>Fionnuaghla</a:t>
            </a:r>
            <a:r>
              <a:rPr lang="en-GB" sz="2300" b="0" dirty="0"/>
              <a:t> Ryan: </a:t>
            </a:r>
            <a:r>
              <a:rPr lang="en-IE" sz="2300" b="0" i="1" dirty="0"/>
              <a:t>Environmental Awareness Officer</a:t>
            </a:r>
            <a:br>
              <a:rPr lang="en-GB" sz="2300" b="0" dirty="0"/>
            </a:br>
            <a:r>
              <a:rPr lang="en-GB" sz="2300" b="0" dirty="0"/>
              <a:t>Síle Coleman: </a:t>
            </a:r>
            <a:r>
              <a:rPr lang="en-GB" sz="2300" b="0" i="1" dirty="0"/>
              <a:t>Acting County Librarian</a:t>
            </a:r>
            <a:br>
              <a:rPr lang="en-GB" sz="2300" b="0" dirty="0"/>
            </a:br>
            <a:r>
              <a:rPr lang="en-GB" sz="2300" b="0" dirty="0" err="1"/>
              <a:t>Irenie</a:t>
            </a:r>
            <a:r>
              <a:rPr lang="en-GB" sz="2300" b="0" dirty="0"/>
              <a:t> McLoughlin: </a:t>
            </a:r>
            <a:r>
              <a:rPr lang="en-GB" sz="2300" b="0" i="1" dirty="0"/>
              <a:t>Architectural Conservation Officer</a:t>
            </a:r>
            <a:br>
              <a:rPr lang="en-GB" sz="2300" b="0" dirty="0"/>
            </a:br>
            <a:r>
              <a:rPr lang="en-GB" sz="2300" b="0" dirty="0"/>
              <a:t>Sandra Hickey: </a:t>
            </a:r>
            <a:r>
              <a:rPr lang="en-GB" sz="2300" b="0" i="1" dirty="0"/>
              <a:t>LEO</a:t>
            </a:r>
            <a:br>
              <a:rPr lang="en-GB" sz="2300" b="0" dirty="0"/>
            </a:br>
            <a:r>
              <a:rPr lang="en-GB" sz="2300" b="0" dirty="0"/>
              <a:t>Rosaleen Dwyer: </a:t>
            </a:r>
            <a:r>
              <a:rPr lang="en-GB" sz="2300" b="0" i="1" dirty="0"/>
              <a:t>Heritage Officer</a:t>
            </a:r>
            <a:br>
              <a:rPr lang="en-GB" sz="2300" b="0" dirty="0"/>
            </a:br>
            <a:r>
              <a:rPr lang="en-GB" sz="2300" b="0" dirty="0"/>
              <a:t>Su Clarke: </a:t>
            </a:r>
            <a:r>
              <a:rPr lang="en-GB" sz="2300" b="0" i="1" dirty="0"/>
              <a:t>Community Officer</a:t>
            </a:r>
            <a:br>
              <a:rPr lang="en-GB" sz="2300" b="0" dirty="0"/>
            </a:br>
            <a:r>
              <a:rPr lang="en-GB" sz="2300" b="0" dirty="0"/>
              <a:t>Donal Shiels: </a:t>
            </a:r>
            <a:r>
              <a:rPr lang="en-GB" sz="2300" b="0" i="1" dirty="0"/>
              <a:t>Director, The Civic Theatre</a:t>
            </a:r>
            <a:br>
              <a:rPr lang="en-GB" sz="2300" b="0" dirty="0"/>
            </a:br>
            <a:r>
              <a:rPr lang="en-GB" sz="2300" b="0" dirty="0" err="1"/>
              <a:t>Maolíosa</a:t>
            </a:r>
            <a:r>
              <a:rPr lang="en-GB" sz="2300" b="0" dirty="0"/>
              <a:t> Boyle: </a:t>
            </a:r>
            <a:r>
              <a:rPr lang="en-GB" sz="2300" b="0" i="1" dirty="0"/>
              <a:t>Director, Rua Red</a:t>
            </a:r>
            <a:br>
              <a:rPr lang="en-GB" sz="2300" b="0" i="1" dirty="0"/>
            </a:br>
            <a:r>
              <a:rPr lang="en-GB" sz="2300" b="0" dirty="0"/>
              <a:t>Sharon Devlin, </a:t>
            </a:r>
            <a:r>
              <a:rPr lang="en-GB" sz="2300" b="0" i="1" dirty="0"/>
              <a:t>Director Tallaght Community Arts</a:t>
            </a:r>
            <a:br>
              <a:rPr lang="en-GB" sz="2300" b="0" i="1" dirty="0"/>
            </a:br>
            <a:r>
              <a:rPr lang="en-GB" sz="2300" b="0" dirty="0"/>
              <a:t>Brian Ó </a:t>
            </a:r>
            <a:r>
              <a:rPr lang="en-GB" sz="2300" b="0" dirty="0" err="1"/>
              <a:t>Gáibhín</a:t>
            </a:r>
            <a:r>
              <a:rPr lang="en-GB" sz="2300" b="0" dirty="0"/>
              <a:t>, </a:t>
            </a:r>
            <a:r>
              <a:rPr lang="en-GB" sz="2300" b="0" i="1" dirty="0"/>
              <a:t>COO Áras </a:t>
            </a:r>
            <a:r>
              <a:rPr lang="en-GB" sz="2300" b="0" i="1" dirty="0" err="1"/>
              <a:t>Chrónáin</a:t>
            </a:r>
            <a:r>
              <a:rPr lang="en-GB" sz="2300" b="0" i="1" dirty="0"/>
              <a:t>, </a:t>
            </a:r>
            <a:r>
              <a:rPr lang="en-GB" sz="2300" b="0" i="1" dirty="0" err="1"/>
              <a:t>Cluain</a:t>
            </a:r>
            <a:r>
              <a:rPr lang="en-GB" sz="2300" b="0" i="1" dirty="0"/>
              <a:t> </a:t>
            </a:r>
            <a:r>
              <a:rPr lang="en-GB" sz="2300" b="0" i="1" dirty="0" err="1"/>
              <a:t>Dolcáin</a:t>
            </a:r>
            <a:r>
              <a:rPr lang="en-GB" sz="2300" b="0" i="1" dirty="0"/>
              <a:t> </a:t>
            </a:r>
            <a:endParaRPr lang="en-IE" sz="2300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3C505-C0EE-B2BA-871A-27CC231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4515" y="5924219"/>
            <a:ext cx="3188558" cy="6469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Creative Ireland South Dublin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D26E5A-AD29-5980-8D21-95A674E6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9154" y="5924219"/>
            <a:ext cx="2225954" cy="529117"/>
          </a:xfrm>
        </p:spPr>
        <p:txBody>
          <a:bodyPr>
            <a:normAutofit/>
          </a:bodyPr>
          <a:lstStyle/>
          <a:p>
            <a:r>
              <a:rPr lang="en-US" dirty="0"/>
              <a:t>Eithne Swaine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172D5-5590-5685-71E2-A9947FEB8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14" y="5851837"/>
            <a:ext cx="4248472" cy="6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B7C9-4A5E-D2B3-96A3-E8FF8166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Since its introduction to South Dublin County in 2018, over 530 projects have been developed and funded under the Creative Ireland South Dublin programme.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B3D62-41FC-21EE-3653-B63CC5A6D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Ireland South Dublin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84AE3-BDF5-FFFA-40BA-E1BFE6DD7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5952962"/>
            <a:ext cx="4176464" cy="6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err="1"/>
              <a:t>Cruinniú</a:t>
            </a:r>
            <a:r>
              <a:rPr lang="en-US" sz="3000"/>
              <a:t> </a:t>
            </a:r>
            <a:r>
              <a:rPr lang="en-US" sz="3000" err="1"/>
              <a:t>na</a:t>
            </a:r>
            <a:r>
              <a:rPr lang="en-US" sz="3000"/>
              <a:t> </a:t>
            </a:r>
            <a:r>
              <a:rPr lang="en-US" sz="3000" err="1"/>
              <a:t>nÓg</a:t>
            </a:r>
            <a:r>
              <a:rPr lang="en-US" sz="3000"/>
              <a:t> South Dublin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C500300-1673-EF98-0C05-E640C578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783047"/>
            <a:ext cx="3675573" cy="4208255"/>
          </a:xfrm>
        </p:spPr>
        <p:txBody>
          <a:bodyPr>
            <a:normAutofit/>
          </a:bodyPr>
          <a:lstStyle/>
          <a:p>
            <a:r>
              <a:rPr lang="en-US" sz="1800" dirty="0"/>
              <a:t>Is Creative Ireland’s flagship initiative, </a:t>
            </a:r>
            <a:r>
              <a:rPr lang="en-US" sz="1800" i="1" dirty="0"/>
              <a:t>a</a:t>
            </a:r>
            <a:r>
              <a:rPr lang="en-US" sz="1800" i="1" kern="1200" dirty="0"/>
              <a:t> day of free creativity for children and young people under 18</a:t>
            </a:r>
            <a:r>
              <a:rPr lang="en-US" sz="1800" i="1" dirty="0"/>
              <a:t> </a:t>
            </a:r>
            <a:r>
              <a:rPr lang="en-US" sz="1800" dirty="0"/>
              <a:t>which takes place on the first Saturday of June each year.</a:t>
            </a:r>
          </a:p>
          <a:p>
            <a:r>
              <a:rPr lang="en-US" sz="1800" dirty="0"/>
              <a:t>€75000 of the Creative Ireland annual budget goes towards making quality </a:t>
            </a:r>
            <a:r>
              <a:rPr lang="en-US" sz="1800" dirty="0" err="1"/>
              <a:t>Cruinniú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nÓg</a:t>
            </a:r>
            <a:r>
              <a:rPr lang="en-US" sz="1800" dirty="0"/>
              <a:t> </a:t>
            </a:r>
            <a:r>
              <a:rPr lang="en-US" sz="1800" dirty="0" err="1"/>
              <a:t>programmes</a:t>
            </a:r>
            <a:r>
              <a:rPr lang="en-US" sz="1800" dirty="0"/>
              <a:t> each year with a major national media initiative and support from RTE. In 2025 we hosted 45 events on </a:t>
            </a:r>
            <a:r>
              <a:rPr lang="en-US" sz="1800" dirty="0" err="1"/>
              <a:t>Cruinniú</a:t>
            </a:r>
            <a:r>
              <a:rPr lang="en-US" sz="1800" dirty="0"/>
              <a:t> day across the county </a:t>
            </a:r>
            <a:endParaRPr lang="en-IE" sz="1800" dirty="0"/>
          </a:p>
          <a:p>
            <a:endParaRPr lang="en-US" dirty="0"/>
          </a:p>
        </p:txBody>
      </p:sp>
      <p:pic>
        <p:nvPicPr>
          <p:cNvPr id="4" name="Online Media 3" title="Cruinniú na nÓg 2025 02">
            <a:hlinkClick r:id="" action="ppaction://media"/>
            <a:extLst>
              <a:ext uri="{FF2B5EF4-FFF2-40B4-BE49-F238E27FC236}">
                <a16:creationId xmlns:a16="http://schemas.microsoft.com/office/drawing/2014/main" id="{51C6FA37-D129-92C3-4B65-38A47149F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00241" y="1772816"/>
            <a:ext cx="7086934" cy="3980252"/>
          </a:xfrm>
          <a:prstGeom prst="roundRect">
            <a:avLst>
              <a:gd name="adj" fmla="val 10628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2D52-83A0-6093-6879-4D67D746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Our Programme</a:t>
            </a:r>
            <a:endParaRPr lang="en-IE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55E5-5535-5B2A-DA2F-27E726AD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Project Awards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Cruinniú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nÓg</a:t>
            </a:r>
            <a:endParaRPr lang="en-US" sz="24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Film Awards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Community Mural Award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Incubation Award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Artist in Collaborative Practice Award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Schools Culture Award </a:t>
            </a:r>
          </a:p>
          <a:p>
            <a:endParaRPr lang="en-IE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C05F8FD-92B0-8F3E-44E6-02D84DAD4A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4790"/>
          <a:stretch>
            <a:fillRect/>
          </a:stretch>
        </p:blipFill>
        <p:spPr>
          <a:xfrm>
            <a:off x="4609286" y="1577802"/>
            <a:ext cx="3402672" cy="2174652"/>
          </a:xfrm>
          <a:noFill/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903868-B3B6-1C24-750F-D5379260C7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b="33361"/>
          <a:stretch>
            <a:fillRect/>
          </a:stretch>
        </p:blipFill>
        <p:spPr>
          <a:xfrm>
            <a:off x="4609286" y="3937622"/>
            <a:ext cx="3402672" cy="2174652"/>
          </a:xfrm>
          <a:noFill/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12B9B39-EC73-9943-3A68-307E8A0515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 b="2053"/>
          <a:stretch>
            <a:fillRect/>
          </a:stretch>
        </p:blipFill>
        <p:spPr>
          <a:xfrm>
            <a:off x="8280400" y="1577975"/>
            <a:ext cx="3402013" cy="2174875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67B92BB-7C51-4F4A-64B9-737EE50C4C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r="1686"/>
          <a:stretch>
            <a:fillRect/>
          </a:stretch>
        </p:blipFill>
        <p:spPr>
          <a:xfrm>
            <a:off x="8280400" y="3937000"/>
            <a:ext cx="3402013" cy="2174875"/>
          </a:xfrm>
        </p:spPr>
      </p:pic>
    </p:spTree>
    <p:extLst>
      <p:ext uri="{BB962C8B-B14F-4D97-AF65-F5344CB8AC3E}">
        <p14:creationId xmlns:p14="http://schemas.microsoft.com/office/powerpoint/2010/main" val="151647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359C14-F039-1F06-26E6-65D4341D7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40" y="1577340"/>
            <a:ext cx="2805503" cy="420825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133FA8B-B385-939E-7D60-01E14747CD0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2025 Funding allocation</a:t>
            </a:r>
            <a:endParaRPr lang="en-I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5BCFA-6950-73B9-5F40-6A7FA31A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Creative Ireland funding</a:t>
            </a:r>
            <a:endParaRPr lang="en-I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D7684E-50C2-D765-640A-2048BC00B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68194"/>
              </p:ext>
            </p:extLst>
          </p:nvPr>
        </p:nvGraphicFramePr>
        <p:xfrm>
          <a:off x="4600243" y="2276872"/>
          <a:ext cx="7086932" cy="3319023"/>
        </p:xfrm>
        <a:graphic>
          <a:graphicData uri="http://schemas.openxmlformats.org/drawingml/2006/table">
            <a:tbl>
              <a:tblPr/>
              <a:tblGrid>
                <a:gridCol w="4576130">
                  <a:extLst>
                    <a:ext uri="{9D8B030D-6E8A-4147-A177-3AD203B41FA5}">
                      <a16:colId xmlns:a16="http://schemas.microsoft.com/office/drawing/2014/main" val="241568469"/>
                    </a:ext>
                  </a:extLst>
                </a:gridCol>
                <a:gridCol w="2510802">
                  <a:extLst>
                    <a:ext uri="{9D8B030D-6E8A-4147-A177-3AD203B41FA5}">
                      <a16:colId xmlns:a16="http://schemas.microsoft.com/office/drawing/2014/main" val="2898885686"/>
                    </a:ext>
                  </a:extLst>
                </a:gridCol>
              </a:tblGrid>
              <a:tr h="110634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2700" b="0" dirty="0">
                          <a:effectLst/>
                        </a:rPr>
                        <a:t>Creative Ireland Funding</a:t>
                      </a:r>
                    </a:p>
                  </a:txBody>
                  <a:tcPr marL="114291" marR="114291" marT="114291" marB="11429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2700" b="0">
                          <a:effectLst/>
                        </a:rPr>
                        <a:t>€ 188, 064.00</a:t>
                      </a:r>
                    </a:p>
                  </a:txBody>
                  <a:tcPr marL="114291" marR="114291" marT="114291" marB="11429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824034"/>
                  </a:ext>
                </a:extLst>
              </a:tr>
              <a:tr h="110634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2700" b="0" dirty="0" err="1">
                          <a:effectLst/>
                        </a:rPr>
                        <a:t>Cruinniú</a:t>
                      </a:r>
                      <a:r>
                        <a:rPr lang="en-IE" sz="2700" b="0" dirty="0">
                          <a:effectLst/>
                        </a:rPr>
                        <a:t> </a:t>
                      </a:r>
                      <a:r>
                        <a:rPr lang="en-IE" sz="2700" b="0" dirty="0" err="1">
                          <a:effectLst/>
                        </a:rPr>
                        <a:t>na</a:t>
                      </a:r>
                      <a:r>
                        <a:rPr lang="en-IE" sz="2700" b="0" dirty="0">
                          <a:effectLst/>
                        </a:rPr>
                        <a:t> </a:t>
                      </a:r>
                      <a:r>
                        <a:rPr lang="en-IE" sz="2700" b="0" dirty="0" err="1">
                          <a:effectLst/>
                        </a:rPr>
                        <a:t>nÓg</a:t>
                      </a:r>
                      <a:r>
                        <a:rPr lang="en-IE" sz="2700" b="0" dirty="0">
                          <a:effectLst/>
                        </a:rPr>
                        <a:t> funding</a:t>
                      </a:r>
                    </a:p>
                  </a:txBody>
                  <a:tcPr marL="114291" marR="114291" marT="114291" marB="11429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2700" b="0" dirty="0">
                          <a:effectLst/>
                        </a:rPr>
                        <a:t>€ 78, 000.15</a:t>
                      </a:r>
                    </a:p>
                  </a:txBody>
                  <a:tcPr marL="114291" marR="114291" marT="114291" marB="11429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490104"/>
                  </a:ext>
                </a:extLst>
              </a:tr>
              <a:tr h="110634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2700" b="0" dirty="0">
                          <a:effectLst/>
                        </a:rPr>
                        <a:t>Additional Creative Ireland funding</a:t>
                      </a:r>
                    </a:p>
                  </a:txBody>
                  <a:tcPr marL="114291" marR="114291" marT="114291" marB="11429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IE" sz="2700" b="0" dirty="0">
                          <a:effectLst/>
                        </a:rPr>
                        <a:t>€ 129, 388.00</a:t>
                      </a:r>
                    </a:p>
                  </a:txBody>
                  <a:tcPr marL="114291" marR="114291" marT="114291" marB="114291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38640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B3D08E1-DCBA-CA57-5B2A-C5E69DCB2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77339"/>
            <a:ext cx="2805503" cy="42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5320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81</TotalTime>
  <Words>755</Words>
  <Application>Microsoft Office PowerPoint</Application>
  <PresentationFormat>Widescreen</PresentationFormat>
  <Paragraphs>64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SDCC Master</vt:lpstr>
      <vt:lpstr>Creative Ireland South Dublin</vt:lpstr>
      <vt:lpstr>What is the Creative Ireland Programme?</vt:lpstr>
      <vt:lpstr>Page title goes here</vt:lpstr>
      <vt:lpstr>Our strategy</vt:lpstr>
      <vt:lpstr> Our Culture and Creativity Team  Chair: Lorna Maxwell: Director of Community Orla Scannell: Arts Officer Eithne Swaine: Creative Communities Engagement Officer Fionnuaghla Ryan: Environmental Awareness Officer Síle Coleman: Acting County Librarian Irenie McLoughlin: Architectural Conservation Officer Sandra Hickey: LEO Rosaleen Dwyer: Heritage Officer Su Clarke: Community Officer Donal Shiels: Director, The Civic Theatre Maolíosa Boyle: Director, Rua Red Sharon Devlin, Director Tallaght Community Arts Brian Ó Gáibhín, COO Áras Chrónáin, Cluain Dolcáin </vt:lpstr>
      <vt:lpstr>Since its introduction to South Dublin County in 2018, over 530 projects have been developed and funded under the Creative Ireland South Dublin programme.</vt:lpstr>
      <vt:lpstr>Cruinniú na nÓg South Dublin</vt:lpstr>
      <vt:lpstr>Our Programme</vt:lpstr>
      <vt:lpstr>Creative Ireland funding</vt:lpstr>
      <vt:lpstr>In-Person Attendance Figures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Geraldine O'Meara</cp:lastModifiedBy>
  <cp:revision>3</cp:revision>
  <dcterms:created xsi:type="dcterms:W3CDTF">2025-05-27T21:24:40Z</dcterms:created>
  <dcterms:modified xsi:type="dcterms:W3CDTF">2026-02-03T12:25:32Z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