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304" r:id="rId4"/>
    <p:sldId id="299" r:id="rId5"/>
    <p:sldId id="295" r:id="rId6"/>
    <p:sldId id="306" r:id="rId7"/>
    <p:sldId id="307" r:id="rId8"/>
    <p:sldId id="294" r:id="rId9"/>
    <p:sldId id="274" r:id="rId10"/>
  </p:sldIdLst>
  <p:sldSz cx="12192000" cy="6858000"/>
  <p:notesSz cx="9940925" cy="6808788"/>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0280D-7C06-AEF0-789C-7530E95AEB75}" name="Alanagh Gannon" initials="AG" userId="S::agannon@sdublincoco.ie::e9626135-2103-41db-8cc6-ce6b983b0c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3A92"/>
    <a:srgbClr val="000000"/>
    <a:srgbClr val="271B5B"/>
    <a:srgbClr val="52534D"/>
    <a:srgbClr val="C7E634"/>
    <a:srgbClr val="8AD6F7"/>
    <a:srgbClr val="52534C"/>
    <a:srgbClr val="535555"/>
    <a:srgbClr val="FFF689"/>
    <a:srgbClr val="7DA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5D719-9003-4B3E-AA8E-69DA058526AE}" v="13" dt="2026-01-07T15:31:06.0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62" autoAdjust="0"/>
  </p:normalViewPr>
  <p:slideViewPr>
    <p:cSldViewPr>
      <p:cViewPr varScale="1">
        <p:scale>
          <a:sx n="93" d="100"/>
          <a:sy n="93" d="100"/>
        </p:scale>
        <p:origin x="1272" y="90"/>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p:scale>
          <a:sx n="60" d="100"/>
          <a:sy n="60" d="100"/>
        </p:scale>
        <p:origin x="1872" y="3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943" cy="341204"/>
          </a:xfrm>
          <a:prstGeom prst="rect">
            <a:avLst/>
          </a:prstGeom>
        </p:spPr>
        <p:txBody>
          <a:bodyPr vert="horz" lIns="48756" tIns="24378" rIns="48756" bIns="24378" rtlCol="0"/>
          <a:lstStyle>
            <a:lvl1pPr algn="l">
              <a:defRPr sz="600"/>
            </a:lvl1pPr>
          </a:lstStyle>
          <a:p>
            <a:endParaRPr lang="en-US"/>
          </a:p>
        </p:txBody>
      </p:sp>
      <p:sp>
        <p:nvSpPr>
          <p:cNvPr id="3" name="Date Placeholder 2"/>
          <p:cNvSpPr>
            <a:spLocks noGrp="1"/>
          </p:cNvSpPr>
          <p:nvPr>
            <p:ph type="dt" idx="1"/>
          </p:nvPr>
        </p:nvSpPr>
        <p:spPr>
          <a:xfrm>
            <a:off x="5630627" y="0"/>
            <a:ext cx="4307943" cy="341204"/>
          </a:xfrm>
          <a:prstGeom prst="rect">
            <a:avLst/>
          </a:prstGeom>
        </p:spPr>
        <p:txBody>
          <a:bodyPr vert="horz" lIns="48756" tIns="24378" rIns="48756" bIns="24378" rtlCol="0"/>
          <a:lstStyle>
            <a:lvl1pPr algn="r">
              <a:defRPr sz="600"/>
            </a:lvl1pPr>
          </a:lstStyle>
          <a:p>
            <a:fld id="{9F6A2F78-8593-D34B-A54B-A913B4ADD88D}" type="datetimeFigureOut">
              <a:rPr lang="en-US" smtClean="0"/>
              <a:t>1/21/2026</a:t>
            </a:fld>
            <a:endParaRPr lang="en-US"/>
          </a:p>
        </p:txBody>
      </p:sp>
      <p:sp>
        <p:nvSpPr>
          <p:cNvPr id="4" name="Slide Image Placeholder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48756" tIns="24378" rIns="48756" bIns="24378" rtlCol="0" anchor="ctr"/>
          <a:lstStyle/>
          <a:p>
            <a:endParaRPr lang="en-US"/>
          </a:p>
        </p:txBody>
      </p:sp>
      <p:sp>
        <p:nvSpPr>
          <p:cNvPr id="5" name="Notes Placeholder 4"/>
          <p:cNvSpPr>
            <a:spLocks noGrp="1"/>
          </p:cNvSpPr>
          <p:nvPr>
            <p:ph type="body" sz="quarter" idx="3"/>
          </p:nvPr>
        </p:nvSpPr>
        <p:spPr>
          <a:xfrm>
            <a:off x="993779" y="3276324"/>
            <a:ext cx="7953368" cy="2681844"/>
          </a:xfrm>
          <a:prstGeom prst="rect">
            <a:avLst/>
          </a:prstGeom>
        </p:spPr>
        <p:txBody>
          <a:bodyPr vert="horz" lIns="48756" tIns="24378" rIns="48756" bIns="24378"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6467584"/>
            <a:ext cx="4307943" cy="341204"/>
          </a:xfrm>
          <a:prstGeom prst="rect">
            <a:avLst/>
          </a:prstGeom>
        </p:spPr>
        <p:txBody>
          <a:bodyPr vert="horz" lIns="48756" tIns="24378" rIns="48756" bIns="24378" rtlCol="0" anchor="b"/>
          <a:lstStyle>
            <a:lvl1pPr algn="l">
              <a:defRPr sz="600"/>
            </a:lvl1pPr>
          </a:lstStyle>
          <a:p>
            <a:endParaRPr lang="en-US"/>
          </a:p>
        </p:txBody>
      </p:sp>
      <p:sp>
        <p:nvSpPr>
          <p:cNvPr id="7" name="Slide Number Placeholder 6"/>
          <p:cNvSpPr>
            <a:spLocks noGrp="1"/>
          </p:cNvSpPr>
          <p:nvPr>
            <p:ph type="sldNum" sz="quarter" idx="5"/>
          </p:nvPr>
        </p:nvSpPr>
        <p:spPr>
          <a:xfrm>
            <a:off x="5630627" y="6467584"/>
            <a:ext cx="4307943" cy="341204"/>
          </a:xfrm>
          <a:prstGeom prst="rect">
            <a:avLst/>
          </a:prstGeom>
        </p:spPr>
        <p:txBody>
          <a:bodyPr vert="horz" lIns="48756" tIns="24378" rIns="48756" bIns="24378" rtlCol="0" anchor="b"/>
          <a:lstStyle>
            <a:lvl1pPr algn="r">
              <a:defRPr sz="6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29836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95607">
              <a:defRPr/>
            </a:pPr>
            <a:r>
              <a:rPr lang="en-GB" sz="1200" dirty="0"/>
              <a:t>The </a:t>
            </a:r>
            <a:r>
              <a:rPr lang="en-GB" sz="1200" i="1" dirty="0"/>
              <a:t>Proposed Scheme </a:t>
            </a:r>
            <a:r>
              <a:rPr lang="en-GB" sz="1200" dirty="0"/>
              <a:t>area is currently served by varying quality of walking and cycling infrastructure with many junctions prioritising motor vehicle movements over active modes of transport. The local access and residential road entrances throughout the </a:t>
            </a:r>
            <a:r>
              <a:rPr lang="en-GB" sz="1200" i="1" dirty="0"/>
              <a:t>Proposed Scheme </a:t>
            </a:r>
            <a:r>
              <a:rPr lang="en-GB" sz="1200" dirty="0"/>
              <a:t>area generally comprise of large corner radii and have no speed mitigation measures or  pedestrian or cyclist priority. </a:t>
            </a:r>
            <a:r>
              <a:rPr lang="en-GB" sz="1200" dirty="0" err="1"/>
              <a:t>Firhouse</a:t>
            </a:r>
            <a:r>
              <a:rPr lang="en-GB" sz="1200" dirty="0"/>
              <a:t> Road offers segregated walking and cycle infrastructure on both sides of the road; however, they are narrow in design. The cycle routes provided along </a:t>
            </a:r>
            <a:r>
              <a:rPr lang="en-GB" sz="1200" dirty="0" err="1"/>
              <a:t>Firhouse</a:t>
            </a:r>
            <a:r>
              <a:rPr lang="en-GB" sz="1200" dirty="0"/>
              <a:t> Road, are generally not inclusive and non-compliant with standards set out in the </a:t>
            </a:r>
            <a:r>
              <a:rPr lang="en-IE" sz="1200" dirty="0"/>
              <a:t>NTA Cycle Design Manual.</a:t>
            </a:r>
          </a:p>
          <a:p>
            <a:endParaRPr lang="en-IE" sz="2000" dirty="0"/>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262029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9942C-1FB2-B74E-94E8-323D031E8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68871-CC16-078F-456A-9BB8C99BE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C32F2-D773-86B5-BA1A-FEDA06B002B5}"/>
              </a:ext>
            </a:extLst>
          </p:cNvPr>
          <p:cNvSpPr>
            <a:spLocks noGrp="1"/>
          </p:cNvSpPr>
          <p:nvPr>
            <p:ph type="body" idx="1"/>
          </p:nvPr>
        </p:nvSpPr>
        <p:spPr/>
        <p:txBody>
          <a:bodyPr/>
          <a:lstStyle/>
          <a:p>
            <a:pPr marL="562996" lvl="1" indent="-285750">
              <a:buFont typeface="Arial" panose="020B0604020202020204" pitchFamily="34" charset="0"/>
              <a:buChar char="•"/>
            </a:pPr>
            <a:r>
              <a:rPr lang="en-GB" sz="1200" dirty="0" err="1"/>
              <a:t>Firhouse</a:t>
            </a:r>
            <a:r>
              <a:rPr lang="en-GB" sz="1200" dirty="0"/>
              <a:t> Community College</a:t>
            </a:r>
          </a:p>
          <a:p>
            <a:pPr marL="562996" lvl="1" indent="-285750">
              <a:buFont typeface="Arial" panose="020B0604020202020204" pitchFamily="34" charset="0"/>
              <a:buChar char="•"/>
            </a:pPr>
            <a:r>
              <a:rPr lang="en-GB" sz="1200" dirty="0" err="1"/>
              <a:t>Scoil</a:t>
            </a:r>
            <a:r>
              <a:rPr lang="en-GB" sz="1200" dirty="0"/>
              <a:t> Treasa</a:t>
            </a:r>
          </a:p>
          <a:p>
            <a:pPr marL="562996" lvl="1" indent="-285750">
              <a:buFont typeface="Arial" panose="020B0604020202020204" pitchFamily="34" charset="0"/>
              <a:buChar char="•"/>
            </a:pPr>
            <a:r>
              <a:rPr lang="en-GB" sz="1200" dirty="0" err="1"/>
              <a:t>Scoil</a:t>
            </a:r>
            <a:r>
              <a:rPr lang="en-GB" sz="1200" dirty="0"/>
              <a:t> Carmel</a:t>
            </a:r>
          </a:p>
          <a:p>
            <a:pPr marL="562996" lvl="1" indent="-285750">
              <a:buFont typeface="Arial" panose="020B0604020202020204" pitchFamily="34" charset="0"/>
              <a:buChar char="•"/>
            </a:pPr>
            <a:r>
              <a:rPr lang="en-GB" sz="1200" dirty="0"/>
              <a:t>St Dominics National School</a:t>
            </a:r>
          </a:p>
          <a:p>
            <a:pPr marL="562996" lvl="1" indent="-285750">
              <a:buFont typeface="Arial" panose="020B0604020202020204" pitchFamily="34" charset="0"/>
              <a:buChar char="•"/>
            </a:pPr>
            <a:r>
              <a:rPr lang="en-GB" sz="1200" dirty="0" err="1"/>
              <a:t>Scoil</a:t>
            </a:r>
            <a:r>
              <a:rPr lang="en-GB" sz="1200" dirty="0"/>
              <a:t> </a:t>
            </a:r>
            <a:r>
              <a:rPr lang="en-GB" sz="1200" dirty="0" err="1"/>
              <a:t>Maelruain</a:t>
            </a:r>
            <a:r>
              <a:rPr lang="en-GB" sz="1200" dirty="0"/>
              <a:t> Junior and Senior National Schools</a:t>
            </a:r>
          </a:p>
          <a:p>
            <a:endParaRPr lang="en-IE" sz="1200" dirty="0"/>
          </a:p>
        </p:txBody>
      </p:sp>
      <p:sp>
        <p:nvSpPr>
          <p:cNvPr id="4" name="Slide Number Placeholder 3">
            <a:extLst>
              <a:ext uri="{FF2B5EF4-FFF2-40B4-BE49-F238E27FC236}">
                <a16:creationId xmlns:a16="http://schemas.microsoft.com/office/drawing/2014/main" id="{7E61B5A6-3A2C-0AC6-5204-EAA5E4C0067B}"/>
              </a:ext>
            </a:extLst>
          </p:cNvPr>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109839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352077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253793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8</a:t>
            </a:fld>
            <a:endParaRPr lang="en-US"/>
          </a:p>
        </p:txBody>
      </p:sp>
    </p:spTree>
    <p:extLst>
      <p:ext uri="{BB962C8B-B14F-4D97-AF65-F5344CB8AC3E}">
        <p14:creationId xmlns:p14="http://schemas.microsoft.com/office/powerpoint/2010/main" val="113245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9</a:t>
            </a:fld>
            <a:endParaRPr lang="en-US"/>
          </a:p>
        </p:txBody>
      </p:sp>
    </p:spTree>
    <p:extLst>
      <p:ext uri="{BB962C8B-B14F-4D97-AF65-F5344CB8AC3E}">
        <p14:creationId xmlns:p14="http://schemas.microsoft.com/office/powerpoint/2010/main" val="3025932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200698"/>
            <a:ext cx="6700065" cy="4456605"/>
          </a:xfrm>
        </p:spPr>
        <p:txBody>
          <a:bodyPr/>
          <a:lstStyle/>
          <a:p>
            <a:r>
              <a:rPr lang="en-GB" sz="6000" b="1" dirty="0"/>
              <a:t>St Dominic’s and Scoil Maelruain SRTS </a:t>
            </a:r>
            <a:br>
              <a:rPr lang="en-GB" sz="6000" b="1" dirty="0"/>
            </a:br>
            <a:br>
              <a:rPr lang="en-GB" sz="6000" b="1" dirty="0"/>
            </a:br>
            <a:r>
              <a:rPr lang="en-GB" sz="3600" b="1" dirty="0"/>
              <a:t>(Firhouse Road Active Travel Improvement Scheme) </a:t>
            </a:r>
            <a:br>
              <a:rPr lang="en-US" sz="6000" dirty="0"/>
            </a:br>
            <a:r>
              <a:rPr lang="en-US" sz="5000" dirty="0"/>
              <a:t>Works Commencement</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527902" cy="360000"/>
          </a:xfrm>
        </p:spPr>
        <p:txBody>
          <a:bodyPr/>
          <a:lstStyle/>
          <a:p>
            <a:pPr algn="ctr"/>
            <a:r>
              <a:rPr lang="en-GB" dirty="0"/>
              <a:t>January 2026</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A3C8-F04B-90C7-480B-DC16A8EF910E}"/>
              </a:ext>
            </a:extLst>
          </p:cNvPr>
          <p:cNvSpPr>
            <a:spLocks noGrp="1"/>
          </p:cNvSpPr>
          <p:nvPr>
            <p:ph type="title"/>
          </p:nvPr>
        </p:nvSpPr>
        <p:spPr>
          <a:xfrm>
            <a:off x="504471" y="471704"/>
            <a:ext cx="9984017" cy="856798"/>
          </a:xfrm>
        </p:spPr>
        <p:txBody>
          <a:bodyPr>
            <a:normAutofit fontScale="90000"/>
          </a:bodyPr>
          <a:lstStyle/>
          <a:p>
            <a:r>
              <a:rPr lang="en-GB" sz="3600" b="1" dirty="0"/>
              <a:t>St Dominic’s and Scoil Maelruain SRTS </a:t>
            </a:r>
            <a:br>
              <a:rPr lang="en-GB" sz="3600" b="1" dirty="0"/>
            </a:br>
            <a:r>
              <a:rPr lang="en-GB" sz="2700" dirty="0"/>
              <a:t>Firhouse Road Active Travel Improvement Scheme</a:t>
            </a:r>
            <a:r>
              <a:rPr lang="en-US" sz="2700" dirty="0"/>
              <a:t> </a:t>
            </a:r>
            <a:endParaRPr lang="en-US" dirty="0"/>
          </a:p>
        </p:txBody>
      </p:sp>
      <p:sp>
        <p:nvSpPr>
          <p:cNvPr id="3" name="Text Placeholder 2">
            <a:extLst>
              <a:ext uri="{FF2B5EF4-FFF2-40B4-BE49-F238E27FC236}">
                <a16:creationId xmlns:a16="http://schemas.microsoft.com/office/drawing/2014/main" id="{DAB417D1-6888-D215-EAA1-36389A87391A}"/>
              </a:ext>
            </a:extLst>
          </p:cNvPr>
          <p:cNvSpPr>
            <a:spLocks noGrp="1"/>
          </p:cNvSpPr>
          <p:nvPr>
            <p:ph type="body" idx="1"/>
          </p:nvPr>
        </p:nvSpPr>
        <p:spPr>
          <a:xfrm>
            <a:off x="491006" y="1982192"/>
            <a:ext cx="4079361" cy="3744416"/>
          </a:xfrm>
        </p:spPr>
        <p:txBody>
          <a:bodyPr>
            <a:normAutofit/>
          </a:bodyPr>
          <a:lstStyle/>
          <a:p>
            <a:r>
              <a:rPr lang="en-GB" sz="1800" b="1" dirty="0"/>
              <a:t>Secondary Routes 1.5km</a:t>
            </a:r>
          </a:p>
          <a:p>
            <a:pPr marL="562996" lvl="1" indent="-285750">
              <a:buFont typeface="Arial" panose="020B0604020202020204" pitchFamily="34" charset="0"/>
              <a:buChar char="•"/>
            </a:pPr>
            <a:r>
              <a:rPr lang="en-GB" sz="1800" dirty="0"/>
              <a:t>to St Dominics National School</a:t>
            </a:r>
          </a:p>
          <a:p>
            <a:pPr marL="562996" lvl="1" indent="-285750">
              <a:buFont typeface="Arial" panose="020B0604020202020204" pitchFamily="34" charset="0"/>
              <a:buChar char="•"/>
            </a:pPr>
            <a:r>
              <a:rPr lang="en-GB" sz="1800" dirty="0"/>
              <a:t>to Scoil Maelruain</a:t>
            </a:r>
          </a:p>
          <a:p>
            <a:pPr marL="562996" lvl="1" indent="-285750">
              <a:buFont typeface="Arial" panose="020B0604020202020204" pitchFamily="34" charset="0"/>
              <a:buChar char="•"/>
            </a:pPr>
            <a:r>
              <a:rPr lang="en-GB" sz="1800" dirty="0"/>
              <a:t>to Scoil Treasa</a:t>
            </a:r>
          </a:p>
          <a:p>
            <a:pPr marL="562996" lvl="1" indent="-285750">
              <a:buFont typeface="Arial" panose="020B0604020202020204" pitchFamily="34" charset="0"/>
              <a:buChar char="•"/>
            </a:pPr>
            <a:r>
              <a:rPr lang="en-GB" sz="1800" dirty="0"/>
              <a:t>Scoil Carmel to Dodder Valley Park</a:t>
            </a:r>
          </a:p>
          <a:p>
            <a:pPr algn="l" rtl="0"/>
            <a:endParaRPr lang="en-GB" sz="1800" b="1" dirty="0"/>
          </a:p>
          <a:p>
            <a:pPr algn="l" rtl="0"/>
            <a:r>
              <a:rPr lang="en-GB" sz="1800" b="1" dirty="0"/>
              <a:t>Primary Route 2.5km</a:t>
            </a:r>
          </a:p>
          <a:p>
            <a:pPr marL="562996" lvl="1" indent="-285750">
              <a:buFont typeface="Arial" panose="020B0604020202020204" pitchFamily="34" charset="0"/>
              <a:buChar char="•"/>
            </a:pPr>
            <a:r>
              <a:rPr lang="en-GB" sz="1800" dirty="0" err="1"/>
              <a:t>Firhouse</a:t>
            </a:r>
            <a:r>
              <a:rPr lang="en-GB" sz="1800" dirty="0"/>
              <a:t> Road</a:t>
            </a:r>
          </a:p>
          <a:p>
            <a:pPr marL="562996" lvl="1" indent="-285750">
              <a:buFont typeface="Arial" panose="020B0604020202020204" pitchFamily="34" charset="0"/>
              <a:buChar char="•"/>
            </a:pPr>
            <a:r>
              <a:rPr lang="en-GB" sz="1800" dirty="0" err="1"/>
              <a:t>Ballycullen</a:t>
            </a:r>
            <a:r>
              <a:rPr lang="en-GB" sz="1800" dirty="0"/>
              <a:t> Road</a:t>
            </a:r>
          </a:p>
          <a:p>
            <a:pPr marL="562996" lvl="1" indent="-285750">
              <a:buFont typeface="Arial" panose="020B0604020202020204" pitchFamily="34" charset="0"/>
              <a:buChar char="•"/>
            </a:pPr>
            <a:r>
              <a:rPr lang="en-GB" sz="1800" dirty="0"/>
              <a:t>Castlefield Avenue</a:t>
            </a:r>
          </a:p>
          <a:p>
            <a:pPr marL="285750" indent="-285750">
              <a:buFont typeface="Arial" panose="020B0604020202020204" pitchFamily="34" charset="0"/>
              <a:buChar char="•"/>
            </a:pPr>
            <a:endParaRPr lang="en-GB" sz="1800" b="1" dirty="0"/>
          </a:p>
        </p:txBody>
      </p:sp>
      <p:pic>
        <p:nvPicPr>
          <p:cNvPr id="12" name="Picture Placeholder 11">
            <a:extLst>
              <a:ext uri="{FF2B5EF4-FFF2-40B4-BE49-F238E27FC236}">
                <a16:creationId xmlns:a16="http://schemas.microsoft.com/office/drawing/2014/main" id="{70D68F0C-6DBA-5A9C-C55E-E280372ED61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581" t="13453" b="4873"/>
          <a:stretch>
            <a:fillRect/>
          </a:stretch>
        </p:blipFill>
        <p:spPr>
          <a:xfrm>
            <a:off x="4600929" y="1916832"/>
            <a:ext cx="7086600" cy="3809776"/>
          </a:xfrm>
          <a:prstGeom prst="roundRect">
            <a:avLst>
              <a:gd name="adj" fmla="val 10141"/>
            </a:avLst>
          </a:prstGeom>
          <a:ln>
            <a:solidFill>
              <a:srgbClr val="000000"/>
            </a:solidFill>
          </a:ln>
        </p:spPr>
      </p:pic>
      <p:cxnSp>
        <p:nvCxnSpPr>
          <p:cNvPr id="6" name="Straight Connector 5">
            <a:extLst>
              <a:ext uri="{FF2B5EF4-FFF2-40B4-BE49-F238E27FC236}">
                <a16:creationId xmlns:a16="http://schemas.microsoft.com/office/drawing/2014/main" id="{18FE5705-C6E6-C4CD-CCAE-DD4A2C94DAAE}"/>
              </a:ext>
            </a:extLst>
          </p:cNvPr>
          <p:cNvCxnSpPr>
            <a:cxnSpLocks/>
          </p:cNvCxnSpPr>
          <p:nvPr/>
        </p:nvCxnSpPr>
        <p:spPr>
          <a:xfrm>
            <a:off x="3143672" y="4365104"/>
            <a:ext cx="50405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D197F3-8264-B79F-F30B-EB47A55A40B8}"/>
              </a:ext>
            </a:extLst>
          </p:cNvPr>
          <p:cNvCxnSpPr>
            <a:cxnSpLocks/>
          </p:cNvCxnSpPr>
          <p:nvPr/>
        </p:nvCxnSpPr>
        <p:spPr>
          <a:xfrm>
            <a:off x="3359696" y="2132856"/>
            <a:ext cx="576064"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40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6100-1257-A3FA-2FF9-1003A2924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DF642-1EE9-4EA7-BFED-96D1FD21FDC5}"/>
              </a:ext>
            </a:extLst>
          </p:cNvPr>
          <p:cNvSpPr>
            <a:spLocks noGrp="1"/>
          </p:cNvSpPr>
          <p:nvPr>
            <p:ph type="title"/>
          </p:nvPr>
        </p:nvSpPr>
        <p:spPr/>
        <p:txBody>
          <a:bodyPr/>
          <a:lstStyle/>
          <a:p>
            <a:r>
              <a:rPr lang="en-GB" dirty="0"/>
              <a:t>Stakeholders</a:t>
            </a:r>
            <a:endParaRPr lang="en-IE" dirty="0"/>
          </a:p>
        </p:txBody>
      </p:sp>
      <p:sp>
        <p:nvSpPr>
          <p:cNvPr id="3" name="Text Placeholder 2">
            <a:extLst>
              <a:ext uri="{FF2B5EF4-FFF2-40B4-BE49-F238E27FC236}">
                <a16:creationId xmlns:a16="http://schemas.microsoft.com/office/drawing/2014/main" id="{906924D1-0791-2120-DEAE-17674B67654D}"/>
              </a:ext>
            </a:extLst>
          </p:cNvPr>
          <p:cNvSpPr>
            <a:spLocks noGrp="1"/>
          </p:cNvSpPr>
          <p:nvPr>
            <p:ph type="body" idx="1"/>
          </p:nvPr>
        </p:nvSpPr>
        <p:spPr>
          <a:xfrm>
            <a:off x="504470" y="1577340"/>
            <a:ext cx="4007354" cy="4731980"/>
          </a:xfrm>
        </p:spPr>
        <p:txBody>
          <a:bodyPr>
            <a:normAutofit fontScale="92500" lnSpcReduction="20000"/>
          </a:bodyPr>
          <a:lstStyle/>
          <a:p>
            <a:pPr marL="285750" indent="-285750">
              <a:buFont typeface="Arial" panose="020B0604020202020204" pitchFamily="34" charset="0"/>
              <a:buChar char="•"/>
            </a:pPr>
            <a:r>
              <a:rPr lang="en-GB" sz="1800" b="1" dirty="0"/>
              <a:t>Schools</a:t>
            </a:r>
          </a:p>
          <a:p>
            <a:pPr marL="562996" lvl="1" indent="-285750">
              <a:buFont typeface="Arial" panose="020B0604020202020204" pitchFamily="34" charset="0"/>
              <a:buChar char="•"/>
            </a:pPr>
            <a:r>
              <a:rPr lang="en-GB" sz="1800" b="1" dirty="0"/>
              <a:t>St Dominics National School</a:t>
            </a:r>
          </a:p>
          <a:p>
            <a:pPr marL="562996" lvl="1" indent="-285750">
              <a:buFont typeface="Arial" panose="020B0604020202020204" pitchFamily="34" charset="0"/>
              <a:buChar char="•"/>
            </a:pPr>
            <a:r>
              <a:rPr lang="en-GB" sz="1800" b="1" dirty="0" err="1"/>
              <a:t>Scoil</a:t>
            </a:r>
            <a:r>
              <a:rPr lang="en-GB" sz="1800" b="1" dirty="0"/>
              <a:t> </a:t>
            </a:r>
            <a:r>
              <a:rPr lang="en-GB" sz="1800" b="1" dirty="0" err="1"/>
              <a:t>Maelruain</a:t>
            </a:r>
            <a:r>
              <a:rPr lang="en-GB" sz="1800" b="1" dirty="0"/>
              <a:t> Junior and Senior National Schools</a:t>
            </a:r>
          </a:p>
          <a:p>
            <a:pPr marL="562996" lvl="1" indent="-285750">
              <a:buFont typeface="Arial" panose="020B0604020202020204" pitchFamily="34" charset="0"/>
              <a:buChar char="•"/>
            </a:pPr>
            <a:r>
              <a:rPr lang="en-GB" sz="1800" dirty="0" err="1"/>
              <a:t>Firhouse</a:t>
            </a:r>
            <a:r>
              <a:rPr lang="en-GB" sz="1800" dirty="0"/>
              <a:t> Community College</a:t>
            </a:r>
          </a:p>
          <a:p>
            <a:pPr marL="562996" lvl="1" indent="-285750">
              <a:buFont typeface="Arial" panose="020B0604020202020204" pitchFamily="34" charset="0"/>
              <a:buChar char="•"/>
            </a:pPr>
            <a:r>
              <a:rPr lang="en-GB" sz="1800" dirty="0" err="1"/>
              <a:t>Scoil</a:t>
            </a:r>
            <a:r>
              <a:rPr lang="en-GB" sz="1800" dirty="0"/>
              <a:t> Treasa</a:t>
            </a:r>
          </a:p>
          <a:p>
            <a:pPr marL="562996" lvl="1" indent="-285750">
              <a:buFont typeface="Arial" panose="020B0604020202020204" pitchFamily="34" charset="0"/>
              <a:buChar char="•"/>
            </a:pPr>
            <a:r>
              <a:rPr lang="en-GB" sz="1800" dirty="0" err="1"/>
              <a:t>Scoil</a:t>
            </a:r>
            <a:r>
              <a:rPr lang="en-GB" sz="1800" dirty="0"/>
              <a:t> Carmel</a:t>
            </a:r>
          </a:p>
          <a:p>
            <a:pPr marL="562996" lvl="1"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b="1" dirty="0"/>
              <a:t>St Dominics Shopping Centre</a:t>
            </a:r>
          </a:p>
          <a:p>
            <a:pPr marL="285750" indent="-285750">
              <a:buFont typeface="Arial" panose="020B0604020202020204" pitchFamily="34" charset="0"/>
              <a:buChar char="•"/>
            </a:pPr>
            <a:r>
              <a:rPr lang="en-GB" sz="1800" b="1" dirty="0"/>
              <a:t>St Dominics Church</a:t>
            </a:r>
          </a:p>
          <a:p>
            <a:pPr marL="285750" indent="-285750">
              <a:buFont typeface="Arial" panose="020B0604020202020204" pitchFamily="34" charset="0"/>
              <a:buChar char="•"/>
            </a:pPr>
            <a:r>
              <a:rPr lang="en-GB" sz="1800" dirty="0" err="1"/>
              <a:t>Firhouse</a:t>
            </a:r>
            <a:r>
              <a:rPr lang="en-GB" sz="1800" dirty="0"/>
              <a:t> Shopping Centre</a:t>
            </a:r>
          </a:p>
          <a:p>
            <a:pPr marL="285750" indent="-285750">
              <a:buFont typeface="Arial" panose="020B0604020202020204" pitchFamily="34" charset="0"/>
              <a:buChar char="•"/>
            </a:pPr>
            <a:r>
              <a:rPr lang="en-GB" sz="1800" dirty="0"/>
              <a:t>Church of Scientology</a:t>
            </a:r>
          </a:p>
          <a:p>
            <a:pPr marL="285750" indent="-285750">
              <a:buFont typeface="Arial" panose="020B0604020202020204" pitchFamily="34" charset="0"/>
              <a:buChar char="•"/>
            </a:pPr>
            <a:r>
              <a:rPr lang="en-GB" sz="1800" dirty="0" err="1"/>
              <a:t>Ballyboden</a:t>
            </a:r>
            <a:r>
              <a:rPr lang="en-GB" sz="1800" dirty="0"/>
              <a:t> St Enda’s GAA pitches</a:t>
            </a:r>
          </a:p>
          <a:p>
            <a:pPr marL="285750" indent="-285750">
              <a:buFont typeface="Arial" panose="020B0604020202020204" pitchFamily="34" charset="0"/>
              <a:buChar char="•"/>
            </a:pPr>
            <a:r>
              <a:rPr lang="en-GB" sz="1800" dirty="0" err="1"/>
              <a:t>Firhouse</a:t>
            </a:r>
            <a:r>
              <a:rPr lang="en-GB" sz="1800" dirty="0"/>
              <a:t> Community Centre</a:t>
            </a:r>
          </a:p>
          <a:p>
            <a:pPr marL="285750" indent="-285750">
              <a:buFont typeface="Arial" panose="020B0604020202020204" pitchFamily="34" charset="0"/>
              <a:buChar char="•"/>
            </a:pPr>
            <a:r>
              <a:rPr lang="en-GB" sz="1800" dirty="0"/>
              <a:t>Morton’s Development</a:t>
            </a:r>
          </a:p>
          <a:p>
            <a:pPr marL="285750" indent="-285750">
              <a:buFont typeface="Arial" panose="020B0604020202020204" pitchFamily="34" charset="0"/>
              <a:buChar char="•"/>
            </a:pPr>
            <a:r>
              <a:rPr lang="en-GB" sz="1800" dirty="0"/>
              <a:t>Other centres &amp; clubs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5" name="Picture Placeholder 4">
            <a:extLst>
              <a:ext uri="{FF2B5EF4-FFF2-40B4-BE49-F238E27FC236}">
                <a16:creationId xmlns:a16="http://schemas.microsoft.com/office/drawing/2014/main" id="{4419958A-26DA-9C10-6174-34205809B538}"/>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999" b="3999"/>
          <a:stretch>
            <a:fillRect/>
          </a:stretch>
        </p:blipFill>
        <p:spPr>
          <a:ln>
            <a:solidFill>
              <a:srgbClr val="000000"/>
            </a:solidFill>
          </a:ln>
        </p:spPr>
      </p:pic>
    </p:spTree>
    <p:extLst>
      <p:ext uri="{BB962C8B-B14F-4D97-AF65-F5344CB8AC3E}">
        <p14:creationId xmlns:p14="http://schemas.microsoft.com/office/powerpoint/2010/main" val="58791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7E4B-ECDA-3B88-173E-4767E4B0C875}"/>
              </a:ext>
            </a:extLst>
          </p:cNvPr>
          <p:cNvSpPr>
            <a:spLocks noGrp="1"/>
          </p:cNvSpPr>
          <p:nvPr>
            <p:ph type="title"/>
          </p:nvPr>
        </p:nvSpPr>
        <p:spPr/>
        <p:txBody>
          <a:bodyPr/>
          <a:lstStyle/>
          <a:p>
            <a:r>
              <a:rPr lang="en-GB" dirty="0"/>
              <a:t>Consultations to Date</a:t>
            </a:r>
            <a:endParaRPr lang="en-IE" dirty="0"/>
          </a:p>
        </p:txBody>
      </p:sp>
      <p:sp>
        <p:nvSpPr>
          <p:cNvPr id="3" name="Text Placeholder 2">
            <a:extLst>
              <a:ext uri="{FF2B5EF4-FFF2-40B4-BE49-F238E27FC236}">
                <a16:creationId xmlns:a16="http://schemas.microsoft.com/office/drawing/2014/main" id="{029AC53B-B17F-EB70-914B-79CE1949601C}"/>
              </a:ext>
            </a:extLst>
          </p:cNvPr>
          <p:cNvSpPr>
            <a:spLocks noGrp="1"/>
          </p:cNvSpPr>
          <p:nvPr>
            <p:ph type="body" idx="1"/>
          </p:nvPr>
        </p:nvSpPr>
        <p:spPr>
          <a:xfrm>
            <a:off x="504470" y="1577340"/>
            <a:ext cx="11136146" cy="1377214"/>
          </a:xfrm>
        </p:spPr>
        <p:txBody>
          <a:bodyPr>
            <a:normAutofit/>
          </a:bodyPr>
          <a:lstStyle/>
          <a:p>
            <a:r>
              <a:rPr lang="en-GB" sz="1800" dirty="0"/>
              <a:t>2012 Part VIII Planning approval for ‘</a:t>
            </a:r>
            <a:r>
              <a:rPr lang="en-GB" sz="1800" b="1" i="1" dirty="0"/>
              <a:t>Tallaght to Ballyboden Cycle Route</a:t>
            </a:r>
            <a:r>
              <a:rPr lang="en-GB" sz="1800" dirty="0"/>
              <a:t>’ </a:t>
            </a:r>
          </a:p>
          <a:p>
            <a:r>
              <a:rPr lang="en-GB" sz="1800" dirty="0">
                <a:sym typeface="Wingdings" panose="05000000000000000000" pitchFamily="2" charset="2"/>
              </a:rPr>
              <a:t>2023 Cycle Design Manual Released [Updated Cycle Design Standards]</a:t>
            </a:r>
            <a:endParaRPr lang="en-GB" sz="1800" dirty="0"/>
          </a:p>
          <a:p>
            <a:r>
              <a:rPr lang="en-GB" sz="1800" dirty="0"/>
              <a:t>2023 Non-statutory public consultation for </a:t>
            </a:r>
            <a:r>
              <a:rPr lang="en-GB" sz="1800" b="1" i="1" dirty="0"/>
              <a:t>’Oldbawn to Ballyboden Active Travel Scheme Phase 1</a:t>
            </a:r>
            <a:r>
              <a:rPr lang="en-GB" sz="1800" dirty="0"/>
              <a:t>’</a:t>
            </a:r>
          </a:p>
        </p:txBody>
      </p:sp>
      <p:grpSp>
        <p:nvGrpSpPr>
          <p:cNvPr id="5" name="Group 4" descr="Screenshot of the consultation portal 2023&#10;">
            <a:extLst>
              <a:ext uri="{FF2B5EF4-FFF2-40B4-BE49-F238E27FC236}">
                <a16:creationId xmlns:a16="http://schemas.microsoft.com/office/drawing/2014/main" id="{4F76D6E6-CF07-7589-BA10-5ED415F7EAE2}"/>
              </a:ext>
            </a:extLst>
          </p:cNvPr>
          <p:cNvGrpSpPr/>
          <p:nvPr/>
        </p:nvGrpSpPr>
        <p:grpSpPr>
          <a:xfrm>
            <a:off x="6816080" y="2952093"/>
            <a:ext cx="5016894" cy="3427640"/>
            <a:chOff x="6073452" y="2444715"/>
            <a:chExt cx="5759522" cy="3935018"/>
          </a:xfrm>
        </p:grpSpPr>
        <p:pic>
          <p:nvPicPr>
            <p:cNvPr id="10" name="Picture 9">
              <a:extLst>
                <a:ext uri="{FF2B5EF4-FFF2-40B4-BE49-F238E27FC236}">
                  <a16:creationId xmlns:a16="http://schemas.microsoft.com/office/drawing/2014/main" id="{20985BA4-994C-1BBF-F916-79317E8574FB}"/>
                </a:ext>
              </a:extLst>
            </p:cNvPr>
            <p:cNvPicPr>
              <a:picLocks noChangeAspect="1"/>
            </p:cNvPicPr>
            <p:nvPr/>
          </p:nvPicPr>
          <p:blipFill>
            <a:blip r:embed="rId4"/>
            <a:srcRect t="3" b="88726"/>
            <a:stretch>
              <a:fillRect/>
            </a:stretch>
          </p:blipFill>
          <p:spPr>
            <a:xfrm>
              <a:off x="6073452" y="2444715"/>
              <a:ext cx="5759522" cy="509839"/>
            </a:xfrm>
            <a:prstGeom prst="roundRect">
              <a:avLst>
                <a:gd name="adj" fmla="val 50000"/>
              </a:avLst>
            </a:prstGeom>
            <a:ln>
              <a:noFill/>
            </a:ln>
          </p:spPr>
        </p:pic>
        <p:pic>
          <p:nvPicPr>
            <p:cNvPr id="7" name="Picture 6">
              <a:extLst>
                <a:ext uri="{FF2B5EF4-FFF2-40B4-BE49-F238E27FC236}">
                  <a16:creationId xmlns:a16="http://schemas.microsoft.com/office/drawing/2014/main" id="{4BC78EEC-3A56-BD57-7520-42E5D056526E}"/>
                </a:ext>
              </a:extLst>
            </p:cNvPr>
            <p:cNvPicPr>
              <a:picLocks noChangeAspect="1"/>
            </p:cNvPicPr>
            <p:nvPr/>
          </p:nvPicPr>
          <p:blipFill>
            <a:blip r:embed="rId4"/>
            <a:srcRect t="25218"/>
            <a:stretch>
              <a:fillRect/>
            </a:stretch>
          </p:blipFill>
          <p:spPr>
            <a:xfrm>
              <a:off x="6073452" y="2996952"/>
              <a:ext cx="5759522" cy="3382781"/>
            </a:xfrm>
            <a:prstGeom prst="roundRect">
              <a:avLst>
                <a:gd name="adj" fmla="val 10141"/>
              </a:avLst>
            </a:prstGeom>
            <a:ln>
              <a:noFill/>
            </a:ln>
          </p:spPr>
        </p:pic>
      </p:grpSp>
      <p:sp>
        <p:nvSpPr>
          <p:cNvPr id="8" name="TextBox 7">
            <a:extLst>
              <a:ext uri="{FF2B5EF4-FFF2-40B4-BE49-F238E27FC236}">
                <a16:creationId xmlns:a16="http://schemas.microsoft.com/office/drawing/2014/main" id="{A945764D-827E-7AB4-9061-B5C97EA3A8A3}"/>
              </a:ext>
            </a:extLst>
          </p:cNvPr>
          <p:cNvSpPr txBox="1"/>
          <p:nvPr/>
        </p:nvSpPr>
        <p:spPr>
          <a:xfrm>
            <a:off x="689616" y="2903811"/>
            <a:ext cx="5941318" cy="2308324"/>
          </a:xfrm>
          <a:prstGeom prst="rect">
            <a:avLst/>
          </a:prstGeom>
          <a:noFill/>
        </p:spPr>
        <p:txBody>
          <a:bodyPr wrap="square">
            <a:spAutoFit/>
          </a:bodyPr>
          <a:lstStyle/>
          <a:p>
            <a:pPr marL="562996" lvl="1" indent="-285750">
              <a:buFont typeface="Arial" panose="020B0604020202020204" pitchFamily="34" charset="0"/>
              <a:buChar char="•"/>
            </a:pPr>
            <a:r>
              <a:rPr lang="en-GB" sz="1800" dirty="0">
                <a:solidFill>
                  <a:srgbClr val="363A92"/>
                </a:solidFill>
              </a:rPr>
              <a:t>Included</a:t>
            </a:r>
            <a:r>
              <a:rPr lang="en-IE" sz="1800" dirty="0">
                <a:solidFill>
                  <a:srgbClr val="363A92"/>
                </a:solidFill>
              </a:rPr>
              <a:t> </a:t>
            </a:r>
            <a:r>
              <a:rPr lang="en-GB" sz="1800" dirty="0">
                <a:solidFill>
                  <a:srgbClr val="363A92"/>
                </a:solidFill>
              </a:rPr>
              <a:t>Firhouse Road Active Travel Improvement Scheme</a:t>
            </a:r>
            <a:r>
              <a:rPr lang="en-IE" sz="1800" dirty="0">
                <a:solidFill>
                  <a:srgbClr val="363A92"/>
                </a:solidFill>
              </a:rPr>
              <a:t> </a:t>
            </a:r>
            <a:endParaRPr lang="en-GB" sz="1800" dirty="0">
              <a:solidFill>
                <a:srgbClr val="363A92"/>
              </a:solidFill>
              <a:sym typeface="Wingdings" panose="05000000000000000000" pitchFamily="2" charset="2"/>
            </a:endParaRPr>
          </a:p>
          <a:p>
            <a:pPr marL="562996" lvl="1" indent="-285750">
              <a:buFont typeface="Arial" panose="020B0604020202020204" pitchFamily="34" charset="0"/>
              <a:buChar char="•"/>
            </a:pPr>
            <a:r>
              <a:rPr lang="en-GB" sz="1800" dirty="0">
                <a:solidFill>
                  <a:srgbClr val="363A92"/>
                </a:solidFill>
                <a:sym typeface="Wingdings" panose="05000000000000000000" pitchFamily="2" charset="2"/>
              </a:rPr>
              <a:t>The majority of submissions regarding the design of Knocklyon Road, require further study</a:t>
            </a:r>
          </a:p>
          <a:p>
            <a:pPr marL="562996" lvl="1" indent="-285750">
              <a:buFont typeface="Arial" panose="020B0604020202020204" pitchFamily="34" charset="0"/>
              <a:buChar char="•"/>
            </a:pPr>
            <a:r>
              <a:rPr lang="en-GB" sz="1800" dirty="0">
                <a:solidFill>
                  <a:srgbClr val="363A92"/>
                </a:solidFill>
                <a:sym typeface="Wingdings" panose="05000000000000000000" pitchFamily="2" charset="2"/>
              </a:rPr>
              <a:t>Post consultation, a decision to deliver </a:t>
            </a:r>
            <a:r>
              <a:rPr lang="en-GB" sz="1800" dirty="0">
                <a:solidFill>
                  <a:srgbClr val="363A92"/>
                </a:solidFill>
              </a:rPr>
              <a:t>Firhouse Road Active Travel Improvement Scheme </a:t>
            </a:r>
            <a:r>
              <a:rPr lang="en-GB" sz="1800" dirty="0">
                <a:solidFill>
                  <a:srgbClr val="363A92"/>
                </a:solidFill>
                <a:sym typeface="Wingdings" panose="05000000000000000000" pitchFamily="2" charset="2"/>
              </a:rPr>
              <a:t>via </a:t>
            </a:r>
            <a:r>
              <a:rPr lang="en-IE" sz="1800" b="1" dirty="0">
                <a:solidFill>
                  <a:srgbClr val="363A92"/>
                </a:solidFill>
              </a:rPr>
              <a:t>Section 38, </a:t>
            </a:r>
            <a:r>
              <a:rPr lang="en-IE" sz="1800" dirty="0">
                <a:solidFill>
                  <a:srgbClr val="363A92"/>
                </a:solidFill>
              </a:rPr>
              <a:t> with the remaining schemes to be delivered in future phases.</a:t>
            </a:r>
          </a:p>
        </p:txBody>
      </p:sp>
    </p:spTree>
    <p:extLst>
      <p:ext uri="{BB962C8B-B14F-4D97-AF65-F5344CB8AC3E}">
        <p14:creationId xmlns:p14="http://schemas.microsoft.com/office/powerpoint/2010/main" val="222452545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72BB-3BA2-3E29-5556-FB4406946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102B8C-E6F1-B65F-D5DA-C51959FB97CD}"/>
              </a:ext>
            </a:extLst>
          </p:cNvPr>
          <p:cNvSpPr>
            <a:spLocks noGrp="1"/>
          </p:cNvSpPr>
          <p:nvPr>
            <p:ph type="title"/>
          </p:nvPr>
        </p:nvSpPr>
        <p:spPr>
          <a:xfrm>
            <a:off x="504471" y="471704"/>
            <a:ext cx="8615865" cy="856798"/>
          </a:xfrm>
        </p:spPr>
        <p:txBody>
          <a:bodyPr>
            <a:normAutofit fontScale="90000"/>
          </a:bodyPr>
          <a:lstStyle/>
          <a:p>
            <a:r>
              <a:rPr lang="en-GB" dirty="0"/>
              <a:t>Overview of Proposed Works on Secondary Routes</a:t>
            </a:r>
            <a:endParaRPr lang="en-IE" dirty="0"/>
          </a:p>
        </p:txBody>
      </p:sp>
      <p:sp>
        <p:nvSpPr>
          <p:cNvPr id="3" name="Text Placeholder 2">
            <a:extLst>
              <a:ext uri="{FF2B5EF4-FFF2-40B4-BE49-F238E27FC236}">
                <a16:creationId xmlns:a16="http://schemas.microsoft.com/office/drawing/2014/main" id="{C50512EB-8EA1-57AF-77F5-74FA4D0B19D9}"/>
              </a:ext>
            </a:extLst>
          </p:cNvPr>
          <p:cNvSpPr>
            <a:spLocks noGrp="1"/>
          </p:cNvSpPr>
          <p:nvPr>
            <p:ph type="body" idx="1"/>
          </p:nvPr>
        </p:nvSpPr>
        <p:spPr>
          <a:xfrm>
            <a:off x="504470" y="1577340"/>
            <a:ext cx="4223378" cy="4808956"/>
          </a:xfrm>
        </p:spPr>
        <p:txBody>
          <a:bodyPr>
            <a:normAutofit fontScale="92500" lnSpcReduction="10000"/>
          </a:bodyPr>
          <a:lstStyle/>
          <a:p>
            <a:r>
              <a:rPr lang="en-GB" sz="1700" b="1" dirty="0"/>
              <a:t>St Dominics National School – shared streets &amp; priority crossings</a:t>
            </a:r>
          </a:p>
          <a:p>
            <a:pPr marL="285750" indent="-285750">
              <a:buFont typeface="Arial" panose="020B0604020202020204" pitchFamily="34" charset="0"/>
              <a:buChar char="•"/>
            </a:pPr>
            <a:r>
              <a:rPr lang="en-US" sz="1700" dirty="0"/>
              <a:t>Mountain Park</a:t>
            </a:r>
          </a:p>
          <a:p>
            <a:pPr marL="285750" indent="-285750">
              <a:buFont typeface="Arial" panose="020B0604020202020204" pitchFamily="34" charset="0"/>
              <a:buChar char="•"/>
            </a:pPr>
            <a:r>
              <a:rPr lang="en-US" sz="1700" dirty="0"/>
              <a:t>St Dominics Road</a:t>
            </a:r>
          </a:p>
          <a:p>
            <a:r>
              <a:rPr lang="en-GB" sz="1700" b="1" dirty="0" err="1"/>
              <a:t>Scoil</a:t>
            </a:r>
            <a:r>
              <a:rPr lang="en-GB" sz="1700" b="1" dirty="0"/>
              <a:t> </a:t>
            </a:r>
            <a:r>
              <a:rPr lang="en-GB" sz="1700" b="1" dirty="0" err="1"/>
              <a:t>Maelruain</a:t>
            </a:r>
            <a:r>
              <a:rPr lang="en-GB" sz="1700" b="1" dirty="0"/>
              <a:t> Junior and Senior National Schools – shared streets &amp; priority crossings</a:t>
            </a:r>
          </a:p>
          <a:p>
            <a:pPr marL="285750" indent="-285750">
              <a:buFont typeface="Arial" panose="020B0604020202020204" pitchFamily="34" charset="0"/>
              <a:buChar char="•"/>
            </a:pPr>
            <a:r>
              <a:rPr lang="en-US" sz="1700" dirty="0"/>
              <a:t>Old Bawn Way</a:t>
            </a:r>
          </a:p>
          <a:p>
            <a:pPr marL="285750" indent="-285750">
              <a:buFont typeface="Arial" panose="020B0604020202020204" pitchFamily="34" charset="0"/>
              <a:buChar char="•"/>
            </a:pPr>
            <a:r>
              <a:rPr lang="en-US" sz="1700" dirty="0"/>
              <a:t>Old Bawn Park</a:t>
            </a:r>
          </a:p>
          <a:p>
            <a:pPr marL="285750" indent="-285750">
              <a:buFont typeface="Arial" panose="020B0604020202020204" pitchFamily="34" charset="0"/>
              <a:buChar char="•"/>
            </a:pPr>
            <a:r>
              <a:rPr lang="en-US" sz="1700" dirty="0"/>
              <a:t>Old Bawn Avenue</a:t>
            </a:r>
          </a:p>
          <a:p>
            <a:pPr marL="285750" indent="-285750">
              <a:buFont typeface="Arial" panose="020B0604020202020204" pitchFamily="34" charset="0"/>
              <a:buChar char="•"/>
            </a:pPr>
            <a:r>
              <a:rPr lang="en-US" sz="1700" dirty="0"/>
              <a:t>Old Bawn Drive</a:t>
            </a:r>
          </a:p>
          <a:p>
            <a:pPr marL="285750" indent="-285750">
              <a:buFont typeface="Arial" panose="020B0604020202020204" pitchFamily="34" charset="0"/>
              <a:buChar char="•"/>
            </a:pPr>
            <a:r>
              <a:rPr lang="en-US" sz="1700" dirty="0"/>
              <a:t>Parkwood Road</a:t>
            </a:r>
          </a:p>
          <a:p>
            <a:pPr marL="285750" indent="-285750">
              <a:buFont typeface="Arial" panose="020B0604020202020204" pitchFamily="34" charset="0"/>
              <a:buChar char="•"/>
            </a:pPr>
            <a:r>
              <a:rPr lang="en-US" sz="1700" dirty="0"/>
              <a:t>Parkwood Avenue</a:t>
            </a:r>
          </a:p>
          <a:p>
            <a:pPr marL="285750" indent="-285750">
              <a:buFont typeface="Arial" panose="020B0604020202020204" pitchFamily="34" charset="0"/>
              <a:buChar char="•"/>
            </a:pPr>
            <a:r>
              <a:rPr lang="en-US" sz="1700" dirty="0"/>
              <a:t>Parkwood Grove</a:t>
            </a:r>
          </a:p>
          <a:p>
            <a:endParaRPr lang="en-US" sz="1600" dirty="0"/>
          </a:p>
        </p:txBody>
      </p:sp>
      <p:pic>
        <p:nvPicPr>
          <p:cNvPr id="18" name="Picture Placeholder 17">
            <a:extLst>
              <a:ext uri="{FF2B5EF4-FFF2-40B4-BE49-F238E27FC236}">
                <a16:creationId xmlns:a16="http://schemas.microsoft.com/office/drawing/2014/main" id="{10259035-21D0-5F82-4406-4CEA55D994DB}"/>
              </a:ext>
            </a:extLst>
          </p:cNvPr>
          <p:cNvPicPr>
            <a:picLocks noGrp="1" noChangeAspect="1"/>
          </p:cNvPicPr>
          <p:nvPr>
            <p:ph type="pic" sz="quarter" idx="10"/>
          </p:nvPr>
        </p:nvPicPr>
        <p:blipFill>
          <a:blip r:embed="rId3"/>
          <a:srcRect t="11422" r="27432" b="28001"/>
          <a:stretch>
            <a:fillRect/>
          </a:stretch>
        </p:blipFill>
        <p:spPr>
          <a:xfrm>
            <a:off x="3935760" y="3244959"/>
            <a:ext cx="4320479" cy="2866830"/>
          </a:xfrm>
          <a:prstGeom prst="roundRect">
            <a:avLst>
              <a:gd name="adj" fmla="val 10141"/>
            </a:avLst>
          </a:prstGeom>
          <a:ln>
            <a:solidFill>
              <a:srgbClr val="000000"/>
            </a:solidFill>
          </a:ln>
        </p:spPr>
      </p:pic>
      <p:pic>
        <p:nvPicPr>
          <p:cNvPr id="7" name="Picture 6">
            <a:extLst>
              <a:ext uri="{FF2B5EF4-FFF2-40B4-BE49-F238E27FC236}">
                <a16:creationId xmlns:a16="http://schemas.microsoft.com/office/drawing/2014/main" id="{0B9A5DD7-6EC4-7A30-13E7-FD7D9F541A13}"/>
              </a:ext>
            </a:extLst>
          </p:cNvPr>
          <p:cNvPicPr>
            <a:picLocks noChangeAspect="1"/>
          </p:cNvPicPr>
          <p:nvPr/>
        </p:nvPicPr>
        <p:blipFill>
          <a:blip r:embed="rId4"/>
          <a:srcRect t="8864" b="4096"/>
          <a:stretch>
            <a:fillRect/>
          </a:stretch>
        </p:blipFill>
        <p:spPr>
          <a:xfrm>
            <a:off x="7824192" y="1484784"/>
            <a:ext cx="4045158" cy="4443948"/>
          </a:xfrm>
          <a:prstGeom prst="roundRect">
            <a:avLst>
              <a:gd name="adj" fmla="val 10141"/>
            </a:avLst>
          </a:prstGeom>
          <a:ln>
            <a:solidFill>
              <a:srgbClr val="000000"/>
            </a:solidFill>
          </a:ln>
        </p:spPr>
      </p:pic>
    </p:spTree>
    <p:extLst>
      <p:ext uri="{BB962C8B-B14F-4D97-AF65-F5344CB8AC3E}">
        <p14:creationId xmlns:p14="http://schemas.microsoft.com/office/powerpoint/2010/main" val="6147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0A89-03A4-4C29-D8A8-C821F0ACAD6B}"/>
              </a:ext>
            </a:extLst>
          </p:cNvPr>
          <p:cNvSpPr>
            <a:spLocks noGrp="1"/>
          </p:cNvSpPr>
          <p:nvPr>
            <p:ph type="title"/>
          </p:nvPr>
        </p:nvSpPr>
        <p:spPr>
          <a:xfrm>
            <a:off x="504471" y="471704"/>
            <a:ext cx="8687873" cy="856798"/>
          </a:xfrm>
        </p:spPr>
        <p:txBody>
          <a:bodyPr>
            <a:normAutofit fontScale="90000"/>
          </a:bodyPr>
          <a:lstStyle/>
          <a:p>
            <a:r>
              <a:rPr lang="en-GB" dirty="0"/>
              <a:t>Completed Safe Route to School </a:t>
            </a:r>
            <a:r>
              <a:rPr lang="en-GB" dirty="0" err="1"/>
              <a:t>Scoil</a:t>
            </a:r>
            <a:r>
              <a:rPr lang="en-GB" dirty="0"/>
              <a:t> </a:t>
            </a:r>
            <a:r>
              <a:rPr lang="en-GB" dirty="0" err="1"/>
              <a:t>Maelruain</a:t>
            </a:r>
            <a:endParaRPr lang="en-IE" dirty="0"/>
          </a:p>
        </p:txBody>
      </p:sp>
      <p:sp>
        <p:nvSpPr>
          <p:cNvPr id="3" name="Text Placeholder 2">
            <a:extLst>
              <a:ext uri="{FF2B5EF4-FFF2-40B4-BE49-F238E27FC236}">
                <a16:creationId xmlns:a16="http://schemas.microsoft.com/office/drawing/2014/main" id="{4898B746-6060-50EE-E497-3C4785DE31E1}"/>
              </a:ext>
            </a:extLst>
          </p:cNvPr>
          <p:cNvSpPr>
            <a:spLocks noGrp="1"/>
          </p:cNvSpPr>
          <p:nvPr>
            <p:ph type="body" idx="1"/>
          </p:nvPr>
        </p:nvSpPr>
        <p:spPr/>
        <p:txBody>
          <a:bodyPr/>
          <a:lstStyle/>
          <a:p>
            <a:endParaRPr lang="en-IE" dirty="0"/>
          </a:p>
        </p:txBody>
      </p:sp>
      <p:pic>
        <p:nvPicPr>
          <p:cNvPr id="6" name="Picture Placeholder 5">
            <a:extLst>
              <a:ext uri="{FF2B5EF4-FFF2-40B4-BE49-F238E27FC236}">
                <a16:creationId xmlns:a16="http://schemas.microsoft.com/office/drawing/2014/main" id="{5757E174-94EA-162B-C32F-F2A29953949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999" b="3999"/>
          <a:stretch>
            <a:fillRect/>
          </a:stretch>
        </p:blipFill>
        <p:spPr/>
      </p:pic>
      <p:pic>
        <p:nvPicPr>
          <p:cNvPr id="8" name="Picture 7">
            <a:extLst>
              <a:ext uri="{FF2B5EF4-FFF2-40B4-BE49-F238E27FC236}">
                <a16:creationId xmlns:a16="http://schemas.microsoft.com/office/drawing/2014/main" id="{C9BA300C-23B0-EE31-1A7B-C101396DBE87}"/>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5400000">
            <a:off x="-141399" y="2224703"/>
            <a:ext cx="5178904" cy="3884178"/>
          </a:xfrm>
          <a:prstGeom prst="roundRect">
            <a:avLst>
              <a:gd name="adj" fmla="val 10141"/>
            </a:avLst>
          </a:prstGeom>
          <a:ln>
            <a:solidFill>
              <a:srgbClr val="000000"/>
            </a:solidFill>
          </a:ln>
        </p:spPr>
      </p:pic>
    </p:spTree>
    <p:extLst>
      <p:ext uri="{BB962C8B-B14F-4D97-AF65-F5344CB8AC3E}">
        <p14:creationId xmlns:p14="http://schemas.microsoft.com/office/powerpoint/2010/main" val="248612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201F0-738D-451D-9061-A64DDDCED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FF1DC-4310-32D4-39F4-7EDE054C2037}"/>
              </a:ext>
            </a:extLst>
          </p:cNvPr>
          <p:cNvSpPr>
            <a:spLocks noGrp="1"/>
          </p:cNvSpPr>
          <p:nvPr>
            <p:ph type="title"/>
          </p:nvPr>
        </p:nvSpPr>
        <p:spPr>
          <a:xfrm>
            <a:off x="504471" y="471704"/>
            <a:ext cx="8687873" cy="856798"/>
          </a:xfrm>
        </p:spPr>
        <p:txBody>
          <a:bodyPr>
            <a:normAutofit/>
          </a:bodyPr>
          <a:lstStyle/>
          <a:p>
            <a:r>
              <a:rPr lang="en-GB" dirty="0"/>
              <a:t>Completed Safe Route to School St Dominics</a:t>
            </a:r>
            <a:endParaRPr lang="en-IE" dirty="0"/>
          </a:p>
        </p:txBody>
      </p:sp>
      <p:pic>
        <p:nvPicPr>
          <p:cNvPr id="5" name="Picture 4">
            <a:extLst>
              <a:ext uri="{FF2B5EF4-FFF2-40B4-BE49-F238E27FC236}">
                <a16:creationId xmlns:a16="http://schemas.microsoft.com/office/drawing/2014/main" id="{397989A6-9AF1-4FEB-4EA8-A0D3151BDC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1769" y="1538081"/>
            <a:ext cx="7480895" cy="4987263"/>
          </a:xfrm>
          <a:prstGeom prst="roundRect">
            <a:avLst>
              <a:gd name="adj" fmla="val 10141"/>
            </a:avLst>
          </a:prstGeom>
          <a:ln>
            <a:solidFill>
              <a:srgbClr val="000000"/>
            </a:solidFill>
          </a:ln>
        </p:spPr>
      </p:pic>
      <p:pic>
        <p:nvPicPr>
          <p:cNvPr id="9" name="Picture 8">
            <a:extLst>
              <a:ext uri="{FF2B5EF4-FFF2-40B4-BE49-F238E27FC236}">
                <a16:creationId xmlns:a16="http://schemas.microsoft.com/office/drawing/2014/main" id="{D1F268B0-D62C-E88D-B203-7B4EF53CB6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1568600"/>
            <a:ext cx="3439318" cy="5158976"/>
          </a:xfrm>
          <a:prstGeom prst="roundRect">
            <a:avLst>
              <a:gd name="adj" fmla="val 10141"/>
            </a:avLst>
          </a:prstGeom>
          <a:ln>
            <a:solidFill>
              <a:srgbClr val="000000"/>
            </a:solidFill>
          </a:ln>
        </p:spPr>
      </p:pic>
    </p:spTree>
    <p:extLst>
      <p:ext uri="{BB962C8B-B14F-4D97-AF65-F5344CB8AC3E}">
        <p14:creationId xmlns:p14="http://schemas.microsoft.com/office/powerpoint/2010/main" val="186860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DCDD-5015-FBEA-63CD-505E02F2BFAB}"/>
              </a:ext>
            </a:extLst>
          </p:cNvPr>
          <p:cNvSpPr>
            <a:spLocks noGrp="1"/>
          </p:cNvSpPr>
          <p:nvPr>
            <p:ph type="title"/>
          </p:nvPr>
        </p:nvSpPr>
        <p:spPr/>
        <p:txBody>
          <a:bodyPr/>
          <a:lstStyle/>
          <a:p>
            <a:r>
              <a:rPr lang="en-GB" dirty="0"/>
              <a:t>Construction Information </a:t>
            </a:r>
            <a:endParaRPr lang="en-IE" dirty="0"/>
          </a:p>
        </p:txBody>
      </p:sp>
      <p:sp>
        <p:nvSpPr>
          <p:cNvPr id="3" name="Text Placeholder 2">
            <a:extLst>
              <a:ext uri="{FF2B5EF4-FFF2-40B4-BE49-F238E27FC236}">
                <a16:creationId xmlns:a16="http://schemas.microsoft.com/office/drawing/2014/main" id="{2FAF0D63-E227-3F92-8DEF-23A5F5ACA5D6}"/>
              </a:ext>
            </a:extLst>
          </p:cNvPr>
          <p:cNvSpPr>
            <a:spLocks noGrp="1"/>
          </p:cNvSpPr>
          <p:nvPr>
            <p:ph type="body" idx="1"/>
          </p:nvPr>
        </p:nvSpPr>
        <p:spPr/>
        <p:txBody>
          <a:bodyPr>
            <a:normAutofit/>
          </a:bodyPr>
          <a:lstStyle/>
          <a:p>
            <a:r>
              <a:rPr lang="en-US" sz="1800" dirty="0"/>
              <a:t>Construction due to commence in </a:t>
            </a:r>
            <a:r>
              <a:rPr lang="en-US" sz="1800" b="1" dirty="0"/>
              <a:t>Q1 2026</a:t>
            </a:r>
            <a:r>
              <a:rPr lang="en-US" sz="1800" dirty="0"/>
              <a:t> and completion end of 2026</a:t>
            </a:r>
          </a:p>
          <a:p>
            <a:r>
              <a:rPr lang="en-IE" sz="1800" b="1" dirty="0"/>
              <a:t>Murphys International Limited</a:t>
            </a:r>
            <a:r>
              <a:rPr lang="en-IE" sz="1800" dirty="0"/>
              <a:t> main contractor - excellent track record</a:t>
            </a:r>
          </a:p>
          <a:p>
            <a:r>
              <a:rPr lang="en-IE" sz="1800" b="1" i="1" dirty="0"/>
              <a:t>Airton Road Extension Scheme</a:t>
            </a:r>
            <a:r>
              <a:rPr lang="en-IE" sz="1800" dirty="0"/>
              <a:t> recently delivered by Murphys</a:t>
            </a:r>
            <a:endParaRPr lang="en-US" sz="1800" dirty="0"/>
          </a:p>
        </p:txBody>
      </p:sp>
      <p:pic>
        <p:nvPicPr>
          <p:cNvPr id="8" name="Picture Placeholder 7">
            <a:extLst>
              <a:ext uri="{FF2B5EF4-FFF2-40B4-BE49-F238E27FC236}">
                <a16:creationId xmlns:a16="http://schemas.microsoft.com/office/drawing/2014/main" id="{C760300D-6E4C-7EEF-0753-ABEBAB05084E}"/>
              </a:ext>
            </a:extLst>
          </p:cNvPr>
          <p:cNvPicPr>
            <a:picLocks noGrp="1" noChangeAspect="1"/>
          </p:cNvPicPr>
          <p:nvPr>
            <p:ph type="pic" sz="quarter" idx="10"/>
          </p:nvPr>
        </p:nvPicPr>
        <p:blipFill>
          <a:blip r:embed="rId3"/>
          <a:srcRect t="14998" b="14998"/>
          <a:stretch/>
        </p:blipFill>
        <p:spPr>
          <a:prstGeom prst="roundRect">
            <a:avLst>
              <a:gd name="adj" fmla="val 10141"/>
            </a:avLst>
          </a:prstGeom>
        </p:spPr>
      </p:pic>
      <p:pic>
        <p:nvPicPr>
          <p:cNvPr id="5" name="Picture 4">
            <a:extLst>
              <a:ext uri="{FF2B5EF4-FFF2-40B4-BE49-F238E27FC236}">
                <a16:creationId xmlns:a16="http://schemas.microsoft.com/office/drawing/2014/main" id="{729B6ED3-712A-0005-FD27-B4F594AE7363}"/>
              </a:ext>
            </a:extLst>
          </p:cNvPr>
          <p:cNvPicPr>
            <a:picLocks noChangeAspect="1"/>
          </p:cNvPicPr>
          <p:nvPr/>
        </p:nvPicPr>
        <p:blipFill>
          <a:blip r:embed="rId4"/>
          <a:stretch>
            <a:fillRect/>
          </a:stretch>
        </p:blipFill>
        <p:spPr>
          <a:xfrm>
            <a:off x="504470" y="4293096"/>
            <a:ext cx="3645087" cy="1314518"/>
          </a:xfrm>
          <a:prstGeom prst="rect">
            <a:avLst/>
          </a:prstGeom>
        </p:spPr>
      </p:pic>
    </p:spTree>
    <p:extLst>
      <p:ext uri="{BB962C8B-B14F-4D97-AF65-F5344CB8AC3E}">
        <p14:creationId xmlns:p14="http://schemas.microsoft.com/office/powerpoint/2010/main" val="267491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3393</TotalTime>
  <Words>431</Words>
  <Application>Microsoft Office PowerPoint</Application>
  <PresentationFormat>Widescreen</PresentationFormat>
  <Paragraphs>68</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SDCC Master</vt:lpstr>
      <vt:lpstr>St Dominic’s and Scoil Maelruain SRTS   (Firhouse Road Active Travel Improvement Scheme)  Works Commencement</vt:lpstr>
      <vt:lpstr>St Dominic’s and Scoil Maelruain SRTS  Firhouse Road Active Travel Improvement Scheme </vt:lpstr>
      <vt:lpstr>Stakeholders</vt:lpstr>
      <vt:lpstr>Consultations to Date</vt:lpstr>
      <vt:lpstr>Overview of Proposed Works on Secondary Routes</vt:lpstr>
      <vt:lpstr>Completed Safe Route to School Scoil Maelruain</vt:lpstr>
      <vt:lpstr>Completed Safe Route to School St Dominics</vt:lpstr>
      <vt:lpstr>Construction Information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Clodagh Butler</dc:creator>
  <cp:lastModifiedBy>Andrew O Mullane</cp:lastModifiedBy>
  <cp:revision>125</cp:revision>
  <cp:lastPrinted>2026-01-13T14:22:12Z</cp:lastPrinted>
  <dcterms:created xsi:type="dcterms:W3CDTF">2025-06-18T15:03:10Z</dcterms:created>
  <dcterms:modified xsi:type="dcterms:W3CDTF">2026-01-21T17:58:53Z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