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4" r:id="rId2"/>
    <p:sldId id="256" r:id="rId3"/>
    <p:sldId id="279" r:id="rId4"/>
    <p:sldId id="305" r:id="rId5"/>
    <p:sldId id="306" r:id="rId6"/>
    <p:sldId id="307" r:id="rId7"/>
    <p:sldId id="308" r:id="rId8"/>
    <p:sldId id="274" r:id="rId9"/>
  </p:sldIdLst>
  <p:sldSz cx="12192000" cy="685800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98" d="100"/>
          <a:sy n="98" d="100"/>
        </p:scale>
        <p:origin x="1074" y="96"/>
      </p:cViewPr>
      <p:guideLst/>
    </p:cSldViewPr>
  </p:slideViewPr>
  <p:notesTextViewPr>
    <p:cViewPr>
      <p:scale>
        <a:sx n="20" d="100"/>
        <a:sy n="20" d="100"/>
      </p:scale>
      <p:origin x="0" y="0"/>
    </p:cViewPr>
  </p:notesTextViewPr>
  <p:notesViewPr>
    <p:cSldViewPr>
      <p:cViewPr varScale="1">
        <p:scale>
          <a:sx n="38" d="100"/>
          <a:sy n="38" d="100"/>
        </p:scale>
        <p:origin x="43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F6A2F78-8593-D34B-A54B-A913B4ADD88D}" type="datetimeFigureOut">
              <a:rPr lang="en-US" smtClean="0"/>
              <a:t>1/19/2026</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56789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8782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
        <p:nvSpPr>
          <p:cNvPr id="6" name="Notes Placeholder 5">
            <a:extLst>
              <a:ext uri="{FF2B5EF4-FFF2-40B4-BE49-F238E27FC236}">
                <a16:creationId xmlns:a16="http://schemas.microsoft.com/office/drawing/2014/main" id="{0DCBD622-CB48-92CA-738C-F6683DEC388C}"/>
              </a:ext>
            </a:extLst>
          </p:cNvPr>
          <p:cNvSpPr>
            <a:spLocks noGrp="1"/>
          </p:cNvSpPr>
          <p:nvPr>
            <p:ph type="body" sz="quarter" idx="3"/>
          </p:nvPr>
        </p:nvSpPr>
        <p:spPr/>
        <p:txBody>
          <a:bodyPr/>
          <a:lstStyle/>
          <a:p>
            <a:endParaRPr lang="en-IE"/>
          </a:p>
        </p:txBody>
      </p:sp>
    </p:spTree>
    <p:extLst>
      <p:ext uri="{BB962C8B-B14F-4D97-AF65-F5344CB8AC3E}">
        <p14:creationId xmlns:p14="http://schemas.microsoft.com/office/powerpoint/2010/main" val="3154933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3559342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5</a:t>
            </a:fld>
            <a:endParaRPr lang="en-US"/>
          </a:p>
        </p:txBody>
      </p:sp>
    </p:spTree>
    <p:extLst>
      <p:ext uri="{BB962C8B-B14F-4D97-AF65-F5344CB8AC3E}">
        <p14:creationId xmlns:p14="http://schemas.microsoft.com/office/powerpoint/2010/main" val="2361154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686468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7</a:t>
            </a:fld>
            <a:endParaRPr lang="en-US"/>
          </a:p>
        </p:txBody>
      </p:sp>
    </p:spTree>
    <p:extLst>
      <p:ext uri="{BB962C8B-B14F-4D97-AF65-F5344CB8AC3E}">
        <p14:creationId xmlns:p14="http://schemas.microsoft.com/office/powerpoint/2010/main" val="2355100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8</a:t>
            </a:fld>
            <a:endParaRPr lang="en-US"/>
          </a:p>
        </p:txBody>
      </p:sp>
    </p:spTree>
    <p:extLst>
      <p:ext uri="{BB962C8B-B14F-4D97-AF65-F5344CB8AC3E}">
        <p14:creationId xmlns:p14="http://schemas.microsoft.com/office/powerpoint/2010/main" val="37994643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4.emf"/><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r:embed="rId24">
            <a:extLst>
              <a:ext uri="{96DAC541-7B7A-43D3-8B79-37D633B846F1}">
                <asvg:svgBlip xmlns:asvg="http://schemas.microsoft.com/office/drawing/2016/SVG/main" r:embed="rId25"/>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IE" sz="1800" b="1" u="sng" dirty="0"/>
              <a:t>Lucan/Palmerstown/North Clondalkin Area Committee Meeting</a:t>
            </a:r>
            <a:endParaRPr lang="en-IE" sz="1800" dirty="0"/>
          </a:p>
          <a:p>
            <a:pPr algn="ctr"/>
            <a:endParaRPr lang="en-IE" dirty="0"/>
          </a:p>
          <a:p>
            <a:pPr algn="ctr"/>
            <a:r>
              <a:rPr lang="en-US" sz="1800" b="1" u="sng" dirty="0"/>
              <a:t>27</a:t>
            </a:r>
            <a:r>
              <a:rPr lang="en-US" sz="1800" b="1" u="sng" baseline="30000" dirty="0"/>
              <a:t>th</a:t>
            </a:r>
            <a:r>
              <a:rPr lang="en-US" sz="1800" b="1" u="sng" dirty="0"/>
              <a:t> January 2026</a:t>
            </a:r>
          </a:p>
          <a:p>
            <a:pPr algn="ctr"/>
            <a:endParaRPr lang="en-US" sz="1800" b="1" u="sng" dirty="0"/>
          </a:p>
          <a:p>
            <a:pPr algn="ctr"/>
            <a:r>
              <a:rPr lang="en-US" sz="1800" b="1" u="sng" dirty="0"/>
              <a:t>HEADED ITEM </a:t>
            </a:r>
            <a:endParaRPr lang="en-IE" sz="1800" dirty="0"/>
          </a:p>
          <a:p>
            <a:pPr algn="ctr"/>
            <a:endParaRPr lang="en-US" sz="1800" b="1" u="sng" dirty="0"/>
          </a:p>
          <a:p>
            <a:pPr algn="ctr"/>
            <a:r>
              <a:rPr lang="en-US" sz="1800" b="1" u="sng" dirty="0"/>
              <a:t>Arts Office Report</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January  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January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695400" y="548680"/>
            <a:ext cx="6624736" cy="5328592"/>
          </a:xfrm>
        </p:spPr>
        <p:txBody>
          <a:bodyPr>
            <a:normAutofit fontScale="90000"/>
          </a:bodyPr>
          <a:lstStyle/>
          <a:p>
            <a:r>
              <a:rPr lang="en-GB" sz="2700" dirty="0"/>
              <a:t>Creative Ireland South Dublin Mural Award 2025</a:t>
            </a:r>
            <a:br>
              <a:rPr lang="en-GB" sz="2200" b="1" dirty="0"/>
            </a:br>
            <a:br>
              <a:rPr lang="en-GB" sz="1600" dirty="0"/>
            </a:br>
            <a:r>
              <a:rPr lang="en-GB" sz="1600" dirty="0"/>
              <a:t>In 2025  Creative Ireland South Dublin awarded €10,000 to </a:t>
            </a:r>
            <a:r>
              <a:rPr lang="en-GB" sz="1600" dirty="0" err="1"/>
              <a:t>Ronanstown</a:t>
            </a:r>
            <a:r>
              <a:rPr lang="en-GB" sz="1600" dirty="0"/>
              <a:t> Youth Service together with South Dublin County Partnership &amp; North Clondalkin CDP &amp; </a:t>
            </a:r>
            <a:r>
              <a:rPr lang="en-GB" sz="1600" dirty="0" err="1"/>
              <a:t>Startbright</a:t>
            </a:r>
            <a:r>
              <a:rPr lang="en-GB" sz="1600" dirty="0"/>
              <a:t> </a:t>
            </a:r>
            <a:r>
              <a:rPr lang="en-GB" sz="1600" dirty="0" err="1"/>
              <a:t>Balgaddy</a:t>
            </a:r>
            <a:r>
              <a:rPr lang="en-GB" sz="1600" dirty="0"/>
              <a:t> for their joint Mural Award application, involving community co-design and participation with an artist.</a:t>
            </a:r>
            <a:br>
              <a:rPr lang="en-GB" sz="1600" dirty="0"/>
            </a:br>
            <a:br>
              <a:rPr lang="en-GB" sz="1600" dirty="0"/>
            </a:br>
            <a:r>
              <a:rPr lang="en-GB" sz="1600" dirty="0"/>
              <a:t>This award was open to Youth and Community organisations, based in South Dublin County Council administrative area to deliver a mural artwork in their local areas. This exemplary application was selected due to the number of community stakeholders involved, the community support, and the quality of detail therein. The group proposed to install three mural artworks in locations across </a:t>
            </a:r>
            <a:r>
              <a:rPr lang="en-GB" sz="1600" dirty="0" err="1"/>
              <a:t>Balgaddy</a:t>
            </a:r>
            <a:r>
              <a:rPr lang="en-GB" sz="1600" dirty="0"/>
              <a:t> and </a:t>
            </a:r>
            <a:r>
              <a:rPr lang="en-GB" sz="1600" dirty="0" err="1"/>
              <a:t>Quarryvale</a:t>
            </a:r>
            <a:r>
              <a:rPr lang="en-GB" sz="1600" dirty="0"/>
              <a:t>, with participation from children and young people as co-designers and assistants to the artist.  </a:t>
            </a:r>
            <a:br>
              <a:rPr lang="en-GB" sz="1600" dirty="0"/>
            </a:br>
            <a:r>
              <a:rPr lang="en-GB" sz="1600" dirty="0"/>
              <a:t>Two of the artworks are now complete and we expect the final wall to be completed in early Spring when the weather improves (see </a:t>
            </a:r>
            <a:r>
              <a:rPr lang="en-GB" sz="1600" dirty="0" err="1"/>
              <a:t>Quarryvale</a:t>
            </a:r>
            <a:r>
              <a:rPr lang="en-GB" sz="1600" dirty="0"/>
              <a:t>: artist’s impression)</a:t>
            </a:r>
            <a:br>
              <a:rPr lang="en-GB" sz="1600" dirty="0"/>
            </a:br>
            <a:r>
              <a:rPr lang="en-GB" sz="1600" dirty="0"/>
              <a:t> </a:t>
            </a:r>
            <a:br>
              <a:rPr lang="en-GB" sz="1600" dirty="0"/>
            </a:br>
            <a:r>
              <a:rPr lang="en-GB" sz="1600" dirty="0"/>
              <a:t>The 2026 Mural Award will open for applications in the coming weeks, applicants should note that  Planning permission is required for an exterior mural, complying with planning and development regulations 2001</a:t>
            </a:r>
            <a:r>
              <a:rPr lang="en-GB" sz="1600"/>
              <a:t>. </a:t>
            </a:r>
            <a:br>
              <a:rPr lang="en-GB" sz="1600"/>
            </a:br>
            <a:r>
              <a:rPr lang="en-GB" sz="1600"/>
              <a:t>For </a:t>
            </a:r>
            <a:r>
              <a:rPr lang="en-GB" sz="1600" dirty="0"/>
              <a:t>further information please contact Creative Community Engagement Officer Eithne Swaine: eswaine@sdublincoco.ie</a:t>
            </a:r>
            <a:br>
              <a:rPr lang="en-GB" dirty="0"/>
            </a:br>
            <a:endParaRPr lang="en-IE" sz="1600" dirty="0"/>
          </a:p>
        </p:txBody>
      </p:sp>
      <p:pic>
        <p:nvPicPr>
          <p:cNvPr id="2" name="Picture 1">
            <a:extLst>
              <a:ext uri="{FF2B5EF4-FFF2-40B4-BE49-F238E27FC236}">
                <a16:creationId xmlns:a16="http://schemas.microsoft.com/office/drawing/2014/main" id="{A376AA3B-3BF2-BBD0-8D11-858A74893FC0}"/>
              </a:ext>
            </a:extLst>
          </p:cNvPr>
          <p:cNvPicPr>
            <a:picLocks noChangeAspect="1"/>
          </p:cNvPicPr>
          <p:nvPr/>
        </p:nvPicPr>
        <p:blipFill>
          <a:blip r:embed="rId3"/>
          <a:stretch>
            <a:fillRect/>
          </a:stretch>
        </p:blipFill>
        <p:spPr>
          <a:xfrm>
            <a:off x="7686385" y="1408805"/>
            <a:ext cx="3954231" cy="4040390"/>
          </a:xfrm>
          <a:prstGeom prst="rect">
            <a:avLst/>
          </a:prstGeom>
        </p:spPr>
      </p:pic>
      <p:pic>
        <p:nvPicPr>
          <p:cNvPr id="4" name="Picture 3">
            <a:extLst>
              <a:ext uri="{FF2B5EF4-FFF2-40B4-BE49-F238E27FC236}">
                <a16:creationId xmlns:a16="http://schemas.microsoft.com/office/drawing/2014/main" id="{05D515B1-DCA4-F1E3-D740-6D44BAA54D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7457" y="908720"/>
            <a:ext cx="4073159" cy="4968552"/>
          </a:xfrm>
          <a:prstGeom prst="rect">
            <a:avLst/>
          </a:prstGeom>
        </p:spPr>
      </p:pic>
    </p:spTree>
    <p:extLst>
      <p:ext uri="{BB962C8B-B14F-4D97-AF65-F5344CB8AC3E}">
        <p14:creationId xmlns:p14="http://schemas.microsoft.com/office/powerpoint/2010/main" val="3799253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3D59-1C89-5F2D-C1B6-DFAB544B6449}"/>
              </a:ext>
            </a:extLst>
          </p:cNvPr>
          <p:cNvSpPr>
            <a:spLocks noGrp="1"/>
          </p:cNvSpPr>
          <p:nvPr>
            <p:ph type="ctrTitle"/>
          </p:nvPr>
        </p:nvSpPr>
        <p:spPr>
          <a:xfrm>
            <a:off x="365837" y="3025876"/>
            <a:ext cx="4759732" cy="806246"/>
          </a:xfrm>
        </p:spPr>
        <p:txBody>
          <a:bodyPr/>
          <a:lstStyle/>
          <a:p>
            <a:r>
              <a:rPr lang="en-GB" dirty="0" err="1"/>
              <a:t>Balgaddy</a:t>
            </a:r>
            <a:r>
              <a:rPr lang="en-GB" dirty="0"/>
              <a:t>:</a:t>
            </a:r>
            <a:endParaRPr lang="en-IE" dirty="0"/>
          </a:p>
        </p:txBody>
      </p:sp>
      <p:pic>
        <p:nvPicPr>
          <p:cNvPr id="5" name="Picture Placeholder 4">
            <a:extLst>
              <a:ext uri="{FF2B5EF4-FFF2-40B4-BE49-F238E27FC236}">
                <a16:creationId xmlns:a16="http://schemas.microsoft.com/office/drawing/2014/main" id="{27BECD8A-7536-D9AF-6C3D-C742B611D4D6}"/>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3289" r="13289"/>
          <a:stretch>
            <a:fillRect/>
          </a:stretch>
        </p:blipFill>
        <p:spPr>
          <a:xfrm>
            <a:off x="5591944" y="335968"/>
            <a:ext cx="6053640" cy="6186062"/>
          </a:xfrm>
        </p:spPr>
      </p:pic>
    </p:spTree>
    <p:extLst>
      <p:ext uri="{BB962C8B-B14F-4D97-AF65-F5344CB8AC3E}">
        <p14:creationId xmlns:p14="http://schemas.microsoft.com/office/powerpoint/2010/main" val="3986088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1D92D-1EFB-5D03-0116-CD28E5F81E51}"/>
              </a:ext>
            </a:extLst>
          </p:cNvPr>
          <p:cNvSpPr>
            <a:spLocks noGrp="1"/>
          </p:cNvSpPr>
          <p:nvPr>
            <p:ph type="ctrTitle"/>
          </p:nvPr>
        </p:nvSpPr>
        <p:spPr>
          <a:xfrm>
            <a:off x="365837" y="2764202"/>
            <a:ext cx="4217995" cy="1329595"/>
          </a:xfrm>
        </p:spPr>
        <p:txBody>
          <a:bodyPr/>
          <a:lstStyle/>
          <a:p>
            <a:r>
              <a:rPr lang="en-GB" sz="3600" dirty="0" err="1"/>
              <a:t>Quarryvale</a:t>
            </a:r>
            <a:r>
              <a:rPr lang="en-GB" sz="3600" dirty="0"/>
              <a:t>: Artist’s Impression</a:t>
            </a:r>
            <a:endParaRPr lang="en-IE" sz="3600" dirty="0"/>
          </a:p>
        </p:txBody>
      </p:sp>
      <p:pic>
        <p:nvPicPr>
          <p:cNvPr id="5" name="Picture Placeholder 4">
            <a:extLst>
              <a:ext uri="{FF2B5EF4-FFF2-40B4-BE49-F238E27FC236}">
                <a16:creationId xmlns:a16="http://schemas.microsoft.com/office/drawing/2014/main" id="{F625A4A8-242B-71F3-4831-9461B4BA6EB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4965" t="20520" r="1320" b="20171"/>
          <a:stretch>
            <a:fillRect/>
          </a:stretch>
        </p:blipFill>
        <p:spPr>
          <a:xfrm>
            <a:off x="4685334" y="1556792"/>
            <a:ext cx="7128792" cy="3528392"/>
          </a:xfrm>
        </p:spPr>
      </p:pic>
    </p:spTree>
    <p:extLst>
      <p:ext uri="{BB962C8B-B14F-4D97-AF65-F5344CB8AC3E}">
        <p14:creationId xmlns:p14="http://schemas.microsoft.com/office/powerpoint/2010/main" val="4101107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335360" y="2130372"/>
            <a:ext cx="6552728" cy="2597256"/>
          </a:xfrm>
        </p:spPr>
        <p:txBody>
          <a:bodyPr>
            <a:normAutofit fontScale="90000"/>
          </a:bodyPr>
          <a:lstStyle/>
          <a:p>
            <a:r>
              <a:rPr lang="en-GB" sz="3200" dirty="0"/>
              <a:t>NOISE Music</a:t>
            </a:r>
            <a:br>
              <a:rPr lang="en-GB" sz="3200" dirty="0"/>
            </a:br>
            <a:br>
              <a:rPr lang="en-GB" sz="1600" dirty="0"/>
            </a:br>
            <a:r>
              <a:rPr lang="en-GB" sz="1600" dirty="0"/>
              <a:t>In the period from September to December programmes took place in </a:t>
            </a:r>
            <a:r>
              <a:rPr lang="en-GB" sz="1600" dirty="0" err="1"/>
              <a:t>Quarryvale</a:t>
            </a:r>
            <a:r>
              <a:rPr lang="en-GB" sz="1600" dirty="0"/>
              <a:t> Community Centre, </a:t>
            </a:r>
            <a:r>
              <a:rPr lang="en-GB" sz="1600" dirty="0" err="1"/>
              <a:t>Balgaddy</a:t>
            </a:r>
            <a:r>
              <a:rPr lang="en-GB" sz="1600" dirty="0"/>
              <a:t> Child and Family Resource Centre, </a:t>
            </a:r>
            <a:r>
              <a:rPr lang="en-GB" sz="1600" dirty="0" err="1"/>
              <a:t>Balgaddy</a:t>
            </a:r>
            <a:r>
              <a:rPr lang="en-GB" sz="1600" dirty="0"/>
              <a:t> Community Centre, Carline Learning Centre, and </a:t>
            </a:r>
            <a:r>
              <a:rPr lang="en-GB" sz="1600" dirty="0" err="1"/>
              <a:t>Griffeen</a:t>
            </a:r>
            <a:r>
              <a:rPr lang="en-GB" sz="1600" dirty="0"/>
              <a:t> Youth Centre. We also completed filming and launched our Adamstown-based project, </a:t>
            </a:r>
            <a:r>
              <a:rPr lang="en-GB" sz="1600" i="1" dirty="0"/>
              <a:t>The Clock’s Won’t Wait, </a:t>
            </a:r>
            <a:r>
              <a:rPr lang="en-GB" sz="1600" dirty="0"/>
              <a:t>a series of performance films featuring music, dance, and spoken word.</a:t>
            </a:r>
            <a:br>
              <a:rPr lang="en-GB" sz="1600" dirty="0"/>
            </a:br>
            <a:br>
              <a:rPr lang="en-GB" sz="1600" dirty="0"/>
            </a:br>
            <a:r>
              <a:rPr lang="en-GB" sz="1600" dirty="0"/>
              <a:t>The </a:t>
            </a:r>
            <a:r>
              <a:rPr lang="en-GB" sz="1600" dirty="0" err="1"/>
              <a:t>Balgaddy</a:t>
            </a:r>
            <a:r>
              <a:rPr lang="en-GB" sz="1600" dirty="0"/>
              <a:t> Community Centre programme was with a group of 6</a:t>
            </a:r>
            <a:r>
              <a:rPr lang="en-GB" sz="1600" baseline="30000" dirty="0"/>
              <a:t>th</a:t>
            </a:r>
            <a:r>
              <a:rPr lang="en-GB" sz="1600" dirty="0"/>
              <a:t> class pupils from Divine Mercy Senior National School.</a:t>
            </a:r>
            <a:br>
              <a:rPr lang="en-GB" sz="1600" dirty="0"/>
            </a:br>
            <a:br>
              <a:rPr lang="en-GB" sz="1600" dirty="0"/>
            </a:br>
            <a:r>
              <a:rPr lang="en-GB" sz="1600" dirty="0"/>
              <a:t>Total number of workshops/engagements: 41</a:t>
            </a:r>
            <a:br>
              <a:rPr lang="en-GB" sz="1600" dirty="0"/>
            </a:br>
            <a:r>
              <a:rPr lang="en-GB" sz="1600" dirty="0"/>
              <a:t>Total number reached: 73 young people aged between 8 and 18</a:t>
            </a:r>
            <a:br>
              <a:rPr lang="en-GB" sz="1600" dirty="0"/>
            </a:br>
            <a:br>
              <a:rPr lang="en-GB" sz="1600" dirty="0"/>
            </a:br>
            <a:r>
              <a:rPr lang="en-GB" sz="1600" dirty="0"/>
              <a:t>The </a:t>
            </a:r>
            <a:r>
              <a:rPr lang="en-GB" sz="1600" dirty="0" err="1"/>
              <a:t>Quarryvale</a:t>
            </a:r>
            <a:r>
              <a:rPr lang="en-GB" sz="1600" dirty="0"/>
              <a:t> group is part of the Creative and Active programme, which has established a youth club called The Hangout Hub in the centre. This has resulted in consistent attendance with a core group of 10 – 12 young people engaging well in the music programme. The 2026 NOISE Music schedule has been agreed and is due to start in February.</a:t>
            </a:r>
            <a:br>
              <a:rPr lang="en-GB" sz="1600" dirty="0"/>
            </a:br>
            <a:br>
              <a:rPr lang="en-GB" sz="1600" dirty="0"/>
            </a:br>
            <a:r>
              <a:rPr lang="en-GB" sz="1600" dirty="0"/>
              <a:t>In </a:t>
            </a:r>
            <a:r>
              <a:rPr lang="en-GB" sz="1600" dirty="0" err="1"/>
              <a:t>Balgaddy</a:t>
            </a:r>
            <a:r>
              <a:rPr lang="en-GB" sz="1600" dirty="0"/>
              <a:t>, work is underway to establish the Creative and Active programme in the area, which will bring workshops, events, and programmes delivered and funded by a variety of stakeholders. NOISE Music are planning workshops in partnership with SDCP, and several schools-based programmes in the area.</a:t>
            </a:r>
            <a:br>
              <a:rPr lang="en-GB" sz="1600" dirty="0"/>
            </a:br>
            <a:br>
              <a:rPr lang="en-GB" sz="1600" dirty="0"/>
            </a:br>
            <a:r>
              <a:rPr lang="en-GB" sz="1600" dirty="0"/>
              <a:t>A Creative and Active partnership is currently being established with Adamstown Youth and Community Centre. A provisional schedule has been agreed and outreach and engagement work has commenced.</a:t>
            </a:r>
            <a:br>
              <a:rPr lang="en-GB" sz="1600" dirty="0"/>
            </a:br>
            <a:endParaRPr lang="en-IE" sz="16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765326" y="679004"/>
            <a:ext cx="3666661" cy="5499991"/>
          </a:xfrm>
          <a:prstGeom prst="rect">
            <a:avLst/>
          </a:prstGeom>
        </p:spPr>
      </p:pic>
    </p:spTree>
    <p:extLst>
      <p:ext uri="{BB962C8B-B14F-4D97-AF65-F5344CB8AC3E}">
        <p14:creationId xmlns:p14="http://schemas.microsoft.com/office/powerpoint/2010/main" val="1342535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504470" y="394504"/>
            <a:ext cx="4944575" cy="856798"/>
          </a:xfrm>
        </p:spPr>
        <p:txBody>
          <a:bodyPr anchor="ctr">
            <a:normAutofit/>
          </a:bodyPr>
          <a:lstStyle/>
          <a:p>
            <a:pPr>
              <a:lnSpc>
                <a:spcPct val="90000"/>
              </a:lnSpc>
            </a:pPr>
            <a:r>
              <a:rPr lang="en-GB" sz="3000" dirty="0"/>
              <a:t>Behind the Scenes and The Night Belongs To Us</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504470" y="1430615"/>
            <a:ext cx="4439402" cy="4208255"/>
          </a:xfrm>
        </p:spPr>
        <p:txBody>
          <a:bodyPr>
            <a:noAutofit/>
          </a:bodyPr>
          <a:lstStyle/>
          <a:p>
            <a:r>
              <a:rPr lang="en-GB" sz="1350" dirty="0"/>
              <a:t>Behind the Scenes is a newly established group of young people interested in pursuing careers in creative production and design, event management, lighting, sound, and event promotion. It is funded by the Arts Council’s Young Ensemble Scheme.</a:t>
            </a:r>
          </a:p>
          <a:p>
            <a:r>
              <a:rPr lang="en-GB" sz="1350" dirty="0"/>
              <a:t>It is managed by NOISE Music, Alternative Entertainments, and CONTACT Studio, and supported by </a:t>
            </a:r>
            <a:r>
              <a:rPr lang="en-GB" sz="1350" dirty="0" err="1"/>
              <a:t>Sofft</a:t>
            </a:r>
            <a:r>
              <a:rPr lang="en-GB" sz="1350" dirty="0"/>
              <a:t> Productions. They designed their first event in Adamstown Youth and Community Centre in November, to launch the NOISE Music project </a:t>
            </a:r>
            <a:r>
              <a:rPr lang="en-GB" sz="1350" i="1" dirty="0"/>
              <a:t>The Clocks Won’t Wait</a:t>
            </a:r>
            <a:r>
              <a:rPr lang="en-GB" sz="1350" dirty="0"/>
              <a:t>. </a:t>
            </a:r>
          </a:p>
          <a:p>
            <a:r>
              <a:rPr lang="en-GB" sz="1350" dirty="0"/>
              <a:t>Their first event of 2026 took place in The Civic on Fri 23</a:t>
            </a:r>
            <a:r>
              <a:rPr lang="en-GB" sz="1350" baseline="30000" dirty="0"/>
              <a:t>rd</a:t>
            </a:r>
            <a:r>
              <a:rPr lang="en-GB" sz="1350" dirty="0"/>
              <a:t> Jan as part of the </a:t>
            </a:r>
            <a:r>
              <a:rPr lang="en-GB" sz="1350" dirty="0" err="1"/>
              <a:t>Tradfest</a:t>
            </a:r>
            <a:r>
              <a:rPr lang="en-GB" sz="1350" dirty="0"/>
              <a:t> fringe programme.</a:t>
            </a:r>
          </a:p>
          <a:p>
            <a:r>
              <a:rPr lang="en-GB" sz="1350" dirty="0"/>
              <a:t>The group will be producing and promoting </a:t>
            </a:r>
            <a:r>
              <a:rPr lang="en-GB" sz="1350" i="1" dirty="0"/>
              <a:t>The Night Belongs To Us </a:t>
            </a:r>
            <a:r>
              <a:rPr lang="en-GB" sz="1350" dirty="0"/>
              <a:t>events around the county throughout 2026.</a:t>
            </a:r>
          </a:p>
          <a:p>
            <a:r>
              <a:rPr lang="en-GB" sz="1350" dirty="0"/>
              <a:t>Members have received paid work experience with </a:t>
            </a:r>
            <a:r>
              <a:rPr lang="en-GB" sz="1350" dirty="0" err="1"/>
              <a:t>Sofft</a:t>
            </a:r>
            <a:r>
              <a:rPr lang="en-GB" sz="1350" dirty="0"/>
              <a:t> Productions at a number of events including </a:t>
            </a:r>
            <a:r>
              <a:rPr lang="en-GB" sz="1350" i="1" dirty="0"/>
              <a:t>Spectrum</a:t>
            </a:r>
            <a:r>
              <a:rPr lang="en-GB" sz="1350" dirty="0"/>
              <a:t> in Rua Red on Culture Night.</a:t>
            </a:r>
          </a:p>
          <a:p>
            <a:r>
              <a:rPr lang="en-IE" sz="1350" i="1" dirty="0"/>
              <a:t>The Night Belongs To Us </a:t>
            </a:r>
            <a:r>
              <a:rPr lang="en-IE" sz="1350" dirty="0"/>
              <a:t>ran 6 events in </a:t>
            </a:r>
            <a:r>
              <a:rPr lang="en-IE" sz="1350" dirty="0" err="1"/>
              <a:t>Griffeen</a:t>
            </a:r>
            <a:r>
              <a:rPr lang="en-IE" sz="1350" dirty="0"/>
              <a:t> Youth Centre in 2025, featuring 34 performers aged between 14 and 18, and reaching a total audience of 213.</a:t>
            </a:r>
            <a:endParaRPr lang="en-IE" sz="1350" i="1" dirty="0"/>
          </a:p>
        </p:txBody>
      </p:sp>
      <p:pic>
        <p:nvPicPr>
          <p:cNvPr id="3" name="Picture 2" descr="A group of people standing around a table&#10;&#10;AI-generated content may be incorrect.">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r="-2" b="8118"/>
          <a:stretch>
            <a:fillRect/>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74958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698</TotalTime>
  <Words>748</Words>
  <Application>Microsoft Office PowerPoint</Application>
  <PresentationFormat>Widescreen</PresentationFormat>
  <Paragraphs>33</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SDCC Master</vt:lpstr>
      <vt:lpstr>PowerPoint Presentation</vt:lpstr>
      <vt:lpstr>SDCC  Arts Office January  ACM Report</vt:lpstr>
      <vt:lpstr>Creative Ireland South Dublin Mural Award 2025  In 2025  Creative Ireland South Dublin awarded €10,000 to Ronanstown Youth Service together with South Dublin County Partnership &amp; North Clondalkin CDP &amp; Startbright Balgaddy for their joint Mural Award application, involving community co-design and participation with an artist.  This award was open to Youth and Community organisations, based in South Dublin County Council administrative area to deliver a mural artwork in their local areas. This exemplary application was selected due to the number of community stakeholders involved, the community support, and the quality of detail therein. The group proposed to install three mural artworks in locations across Balgaddy and Quarryvale, with participation from children and young people as co-designers and assistants to the artist.   Two of the artworks are now complete and we expect the final wall to be completed in early Spring when the weather improves (see Quarryvale: artist’s impression)   The 2026 Mural Award will open for applications in the coming weeks, applicants should note that  Planning permission is required for an exterior mural, complying with planning and development regulations 2001.  For further information please contact Creative Community Engagement Officer Eithne Swaine: eswaine@sdublincoco.ie </vt:lpstr>
      <vt:lpstr>Balgaddy:</vt:lpstr>
      <vt:lpstr>Quarryvale: Artist’s Impression</vt:lpstr>
      <vt:lpstr>NOISE Music  In the period from September to December programmes took place in Quarryvale Community Centre, Balgaddy Child and Family Resource Centre, Balgaddy Community Centre, Carline Learning Centre, and Griffeen Youth Centre. We also completed filming and launched our Adamstown-based project, The Clock’s Won’t Wait, a series of performance films featuring music, dance, and spoken word.  The Balgaddy Community Centre programme was with a group of 6th class pupils from Divine Mercy Senior National School.  Total number of workshops/engagements: 41 Total number reached: 73 young people aged between 8 and 18  The Quarryvale group is part of the Creative and Active programme, which has established a youth club called The Hangout Hub in the centre. This has resulted in consistent attendance with a core group of 10 – 12 young people engaging well in the music programme. The 2026 NOISE Music schedule has been agreed and is due to start in February.  In Balgaddy, work is underway to establish the Creative and Active programme in the area, which will bring workshops, events, and programmes delivered and funded by a variety of stakeholders. NOISE Music are planning workshops in partnership with SDCP, and several schools-based programmes in the area.  A Creative and Active partnership is currently being established with Adamstown Youth and Community Centre. A provisional schedule has been agreed and outreach and engagement work has commenced. </vt:lpstr>
      <vt:lpstr>Behind the Scenes and The Night Belongs To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Richie O’Sullivan</cp:lastModifiedBy>
  <cp:revision>64</cp:revision>
  <dcterms:created xsi:type="dcterms:W3CDTF">2025-05-27T21:24:40Z</dcterms:created>
  <dcterms:modified xsi:type="dcterms:W3CDTF">2026-01-19T11:04:04Z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