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4" r:id="rId2"/>
    <p:sldId id="256" r:id="rId3"/>
    <p:sldId id="305" r:id="rId4"/>
    <p:sldId id="279" r:id="rId5"/>
    <p:sldId id="306" r:id="rId6"/>
    <p:sldId id="274" r:id="rId7"/>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98" d="100"/>
          <a:sy n="98" d="100"/>
        </p:scale>
        <p:origin x="1074" y="96"/>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1/19/2026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1477328"/>
          </a:xfrm>
          <a:prstGeom prst="rect">
            <a:avLst/>
          </a:prstGeom>
          <a:noFill/>
        </p:spPr>
        <p:txBody>
          <a:bodyPr wrap="square" rtlCol="0">
            <a:spAutoFit/>
          </a:bodyPr>
          <a:lstStyle/>
          <a:p>
            <a:pPr algn="ctr"/>
            <a:r>
              <a:rPr lang="en-US" sz="1800" b="1" u="sng" dirty="0"/>
              <a:t>MEETING OF Tallaght Area Committee</a:t>
            </a:r>
            <a:endParaRPr lang="en-IE" sz="1800" dirty="0"/>
          </a:p>
          <a:p>
            <a:pPr algn="ctr"/>
            <a:endParaRPr lang="en-IE" dirty="0"/>
          </a:p>
          <a:p>
            <a:pPr algn="ctr"/>
            <a:r>
              <a:rPr lang="en-US" sz="1800" b="1" u="sng" dirty="0"/>
              <a:t>Monday 26 January 2026</a:t>
            </a:r>
          </a:p>
          <a:p>
            <a:pPr algn="ctr"/>
            <a:endParaRPr lang="en-US" sz="1800" b="1" u="sng" dirty="0"/>
          </a:p>
          <a:p>
            <a:pPr algn="ctr"/>
            <a:r>
              <a:rPr lang="en-US" sz="1800" b="1" u="sng" dirty="0"/>
              <a:t>Arts Office Report</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January 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Richie O’Sullivan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January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335360" y="2130372"/>
            <a:ext cx="6552728" cy="2597256"/>
          </a:xfrm>
        </p:spPr>
        <p:txBody>
          <a:bodyPr>
            <a:normAutofit fontScale="90000"/>
          </a:bodyPr>
          <a:lstStyle/>
          <a:p>
            <a:r>
              <a:rPr lang="en-GB" sz="3200" dirty="0"/>
              <a:t>NOISE Music</a:t>
            </a:r>
            <a:br>
              <a:rPr lang="en-GB" sz="3200" dirty="0"/>
            </a:br>
            <a:br>
              <a:rPr lang="en-GB" sz="1600" dirty="0"/>
            </a:br>
            <a:r>
              <a:rPr lang="en-GB" sz="1600" dirty="0"/>
              <a:t>In the period from September to December programmes took place in Brookfield Community Centre, Killinarden Community Centre, and CONTACT Studio in Rua Red Arts Centre. </a:t>
            </a:r>
            <a:br>
              <a:rPr lang="en-GB" sz="1600" dirty="0"/>
            </a:br>
            <a:br>
              <a:rPr lang="en-GB" sz="1600" dirty="0"/>
            </a:br>
            <a:r>
              <a:rPr lang="en-GB" sz="1600" dirty="0"/>
              <a:t>A one-off Open DJ workshop took place in the </a:t>
            </a:r>
            <a:r>
              <a:rPr lang="en-GB" sz="1600" dirty="0" err="1"/>
              <a:t>Maldron</a:t>
            </a:r>
            <a:r>
              <a:rPr lang="en-GB" sz="1600" dirty="0"/>
              <a:t> Hotel as part of the South Dublin Comhairle an </a:t>
            </a:r>
            <a:r>
              <a:rPr lang="en-GB" sz="1600" dirty="0" err="1"/>
              <a:t>nÓg</a:t>
            </a:r>
            <a:r>
              <a:rPr lang="en-GB" sz="1600" dirty="0"/>
              <a:t> Annual Conference. </a:t>
            </a:r>
            <a:br>
              <a:rPr lang="en-GB" sz="1600" dirty="0"/>
            </a:br>
            <a:br>
              <a:rPr lang="en-GB" sz="1600" dirty="0"/>
            </a:br>
            <a:r>
              <a:rPr lang="en-GB" sz="1600" dirty="0"/>
              <a:t>Total number of workshops: 29</a:t>
            </a:r>
            <a:br>
              <a:rPr lang="en-GB" sz="1600" dirty="0"/>
            </a:br>
            <a:r>
              <a:rPr lang="en-GB" sz="1600" dirty="0"/>
              <a:t>Total number reached: 123 young people aged between 8 and 18 (this includes 20 at the Comhairle </a:t>
            </a:r>
            <a:r>
              <a:rPr lang="en-GB" sz="1600" dirty="0" err="1"/>
              <a:t>na</a:t>
            </a:r>
            <a:r>
              <a:rPr lang="en-GB" sz="1600" dirty="0"/>
              <a:t> </a:t>
            </a:r>
            <a:r>
              <a:rPr lang="en-GB" sz="1600" dirty="0" err="1"/>
              <a:t>nÓg</a:t>
            </a:r>
            <a:r>
              <a:rPr lang="en-GB" sz="1600" dirty="0"/>
              <a:t> event)</a:t>
            </a:r>
            <a:br>
              <a:rPr lang="en-GB" sz="1600" dirty="0"/>
            </a:br>
            <a:br>
              <a:rPr lang="en-GB" sz="1600" dirty="0"/>
            </a:br>
            <a:r>
              <a:rPr lang="en-GB" sz="1600" dirty="0"/>
              <a:t>The Brookfield programme reached 22 young people as part of The Power Kids youth club. They engaged well with the programme, and an established group of 12 young people has been established.</a:t>
            </a:r>
            <a:br>
              <a:rPr lang="en-GB" sz="1600" dirty="0"/>
            </a:br>
            <a:br>
              <a:rPr lang="en-GB" sz="1600" dirty="0"/>
            </a:br>
            <a:r>
              <a:rPr lang="en-GB" sz="1600" dirty="0"/>
              <a:t>The Killinarden programme reached 77 (60 in Killinarden Community School and 17 in Killinarden Community Centre). The outreach has not resulted in an established group, and we are continuing to work with KCC Youth Project to develop youth arts programming in the area, with plans to run some primary school programmes in the New Year.</a:t>
            </a:r>
            <a:br>
              <a:rPr lang="en-GB" sz="1600" dirty="0"/>
            </a:br>
            <a:br>
              <a:rPr lang="en-GB" sz="1600" dirty="0"/>
            </a:br>
            <a:r>
              <a:rPr lang="en-GB" sz="1600" dirty="0"/>
              <a:t>The NOISE Music Collective in CONTACT Studio worked with 13 young people. These are more experienced young DJs, producers, and musicians, aged between 14 and 18 who intend to pursue music as a career. We will continue to work with the group in the New Year, with several projects due for completion by Easter.</a:t>
            </a:r>
            <a:br>
              <a:rPr lang="en-GB" sz="1600" dirty="0"/>
            </a:br>
            <a:endParaRPr lang="en-IE" sz="1600" dirty="0"/>
          </a:p>
        </p:txBody>
      </p:sp>
      <p:pic>
        <p:nvPicPr>
          <p:cNvPr id="3" name="Picture 2">
            <a:extLst>
              <a:ext uri="{FF2B5EF4-FFF2-40B4-BE49-F238E27FC236}">
                <a16:creationId xmlns:a16="http://schemas.microsoft.com/office/drawing/2014/main" id="{38F1E3C7-0226-0A76-6BB3-BD0A3E9A6B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765326" y="679004"/>
            <a:ext cx="3666661" cy="5499992"/>
          </a:xfrm>
          <a:prstGeom prst="rect">
            <a:avLst/>
          </a:prstGeom>
        </p:spPr>
      </p:pic>
    </p:spTree>
    <p:extLst>
      <p:ext uri="{BB962C8B-B14F-4D97-AF65-F5344CB8AC3E}">
        <p14:creationId xmlns:p14="http://schemas.microsoft.com/office/powerpoint/2010/main" val="134253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504470" y="394504"/>
            <a:ext cx="4944575" cy="856798"/>
          </a:xfrm>
        </p:spPr>
        <p:txBody>
          <a:bodyPr anchor="ctr">
            <a:normAutofit/>
          </a:bodyPr>
          <a:lstStyle/>
          <a:p>
            <a:pPr>
              <a:lnSpc>
                <a:spcPct val="90000"/>
              </a:lnSpc>
            </a:pPr>
            <a:r>
              <a:rPr lang="en-GB" sz="3000" dirty="0"/>
              <a:t>Behind the Scenes and The Night Belongs To Us</a:t>
            </a: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430615"/>
            <a:ext cx="4439402" cy="4208255"/>
          </a:xfrm>
        </p:spPr>
        <p:txBody>
          <a:bodyPr>
            <a:noAutofit/>
          </a:bodyPr>
          <a:lstStyle/>
          <a:p>
            <a:r>
              <a:rPr lang="en-GB" sz="1350" dirty="0"/>
              <a:t>Behind the Scenes is a newly established group of young people interested in pursuing careers in creative production and design, event management, lighting, sound, and event promotion. It is funded by the Arts Council’s Young Ensemble Scheme.</a:t>
            </a:r>
          </a:p>
          <a:p>
            <a:r>
              <a:rPr lang="en-GB" sz="1350" dirty="0"/>
              <a:t>It is managed by NOISE Music, Alternative Entertainments, and CONTACT Studio, and supported by </a:t>
            </a:r>
            <a:r>
              <a:rPr lang="en-GB" sz="1350" dirty="0" err="1"/>
              <a:t>Sofft</a:t>
            </a:r>
            <a:r>
              <a:rPr lang="en-GB" sz="1350" dirty="0"/>
              <a:t> Productions. They designed their first event in Adamstown in November, to launch the NOISE Music project </a:t>
            </a:r>
            <a:r>
              <a:rPr lang="en-GB" sz="1350" i="1" dirty="0"/>
              <a:t>The Clocks Won’t Wait</a:t>
            </a:r>
            <a:r>
              <a:rPr lang="en-GB" sz="1350" dirty="0"/>
              <a:t>. </a:t>
            </a:r>
          </a:p>
          <a:p>
            <a:r>
              <a:rPr lang="en-GB" sz="1350" dirty="0"/>
              <a:t>Their next event will take place in The Civic on Fri 23</a:t>
            </a:r>
            <a:r>
              <a:rPr lang="en-GB" sz="1350" baseline="30000" dirty="0"/>
              <a:t>rd</a:t>
            </a:r>
            <a:r>
              <a:rPr lang="en-GB" sz="1350" dirty="0"/>
              <a:t> Jan as part of the </a:t>
            </a:r>
            <a:r>
              <a:rPr lang="en-GB" sz="1350" dirty="0" err="1"/>
              <a:t>Tradfest</a:t>
            </a:r>
            <a:r>
              <a:rPr lang="en-GB" sz="1350" dirty="0"/>
              <a:t> fringe programme.</a:t>
            </a:r>
          </a:p>
          <a:p>
            <a:r>
              <a:rPr lang="en-GB" sz="1350" dirty="0"/>
              <a:t>The group will be producing and promoting </a:t>
            </a:r>
            <a:r>
              <a:rPr lang="en-GB" sz="1350" i="1" dirty="0"/>
              <a:t>The Night Belongs To Us </a:t>
            </a:r>
            <a:r>
              <a:rPr lang="en-GB" sz="1350" dirty="0"/>
              <a:t>events around the county throughout 2026.</a:t>
            </a:r>
          </a:p>
          <a:p>
            <a:r>
              <a:rPr lang="en-GB" sz="1350" dirty="0"/>
              <a:t>Members have received paid work experience with </a:t>
            </a:r>
            <a:r>
              <a:rPr lang="en-GB" sz="1350" dirty="0" err="1"/>
              <a:t>Sofft</a:t>
            </a:r>
            <a:r>
              <a:rPr lang="en-GB" sz="1350" dirty="0"/>
              <a:t> Productions at a number of events including </a:t>
            </a:r>
            <a:r>
              <a:rPr lang="en-GB" sz="1350" i="1" dirty="0"/>
              <a:t>Spectrum</a:t>
            </a:r>
            <a:r>
              <a:rPr lang="en-GB" sz="1350" dirty="0"/>
              <a:t> in Rua Red on Culture Night.</a:t>
            </a:r>
          </a:p>
          <a:p>
            <a:r>
              <a:rPr lang="en-IE" sz="1350" i="1" dirty="0"/>
              <a:t>The Night Belongs To Us </a:t>
            </a:r>
            <a:r>
              <a:rPr lang="en-IE" sz="1350" dirty="0"/>
              <a:t>ran 7 events in The Civic Theatre’s Studio Space this year, featuring 55 performers aged between 14 and 18, and reaching a total audience of 234.</a:t>
            </a:r>
            <a:endParaRPr lang="en-IE" sz="1350" i="1" dirty="0"/>
          </a:p>
        </p:txBody>
      </p:sp>
      <p:pic>
        <p:nvPicPr>
          <p:cNvPr id="3" name="Picture 2" descr="A group of people standing around a table&#10;&#10;AI-generated content may be incorrect.">
            <a:extLst>
              <a:ext uri="{FF2B5EF4-FFF2-40B4-BE49-F238E27FC236}">
                <a16:creationId xmlns:a16="http://schemas.microsoft.com/office/drawing/2014/main" id="{38915072-4DFD-6301-F8F7-5F81B4DFAE74}"/>
              </a:ext>
            </a:extLst>
          </p:cNvPr>
          <p:cNvPicPr>
            <a:picLocks noChangeAspect="1"/>
          </p:cNvPicPr>
          <p:nvPr/>
        </p:nvPicPr>
        <p:blipFill>
          <a:blip r:embed="rId2" cstate="print">
            <a:extLst>
              <a:ext uri="{28A0092B-C50C-407E-A947-70E740481C1C}">
                <a14:useLocalDpi xmlns:a14="http://schemas.microsoft.com/office/drawing/2010/main" val="0"/>
              </a:ext>
            </a:extLst>
          </a:blip>
          <a:srcRect r="-2" b="8118"/>
          <a:stretch>
            <a:fillRect/>
          </a:stretch>
        </p:blipFill>
        <p:spPr>
          <a:xfrm>
            <a:off x="5316944" y="1577340"/>
            <a:ext cx="6370586" cy="3914806"/>
          </a:xfrm>
          <a:prstGeom prst="roundRect">
            <a:avLst>
              <a:gd name="adj" fmla="val 10628"/>
            </a:avLst>
          </a:prstGeom>
          <a:noFill/>
        </p:spPr>
      </p:pic>
    </p:spTree>
    <p:extLst>
      <p:ext uri="{BB962C8B-B14F-4D97-AF65-F5344CB8AC3E}">
        <p14:creationId xmlns:p14="http://schemas.microsoft.com/office/powerpoint/2010/main" val="379925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C7E81-8332-81D2-8F55-9D73F4A38E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2B9929B-858A-1302-4602-271A2B8C86FB}"/>
              </a:ext>
            </a:extLst>
          </p:cNvPr>
          <p:cNvSpPr>
            <a:spLocks noGrp="1"/>
          </p:cNvSpPr>
          <p:nvPr>
            <p:ph type="title"/>
          </p:nvPr>
        </p:nvSpPr>
        <p:spPr>
          <a:xfrm>
            <a:off x="479376" y="195938"/>
            <a:ext cx="4944575" cy="856798"/>
          </a:xfrm>
        </p:spPr>
        <p:txBody>
          <a:bodyPr anchor="ctr">
            <a:normAutofit/>
          </a:bodyPr>
          <a:lstStyle/>
          <a:p>
            <a:pPr>
              <a:lnSpc>
                <a:spcPct val="90000"/>
              </a:lnSpc>
            </a:pPr>
            <a:r>
              <a:rPr lang="en-GB" sz="3000" dirty="0"/>
              <a:t>Sightless Cinema </a:t>
            </a:r>
            <a:endParaRPr lang="en-IE" sz="3000" dirty="0"/>
          </a:p>
        </p:txBody>
      </p:sp>
      <p:sp>
        <p:nvSpPr>
          <p:cNvPr id="7" name="Text Placeholder 6">
            <a:extLst>
              <a:ext uri="{FF2B5EF4-FFF2-40B4-BE49-F238E27FC236}">
                <a16:creationId xmlns:a16="http://schemas.microsoft.com/office/drawing/2014/main" id="{A881722F-B4BB-3611-ABFC-B3E1C92A6913}"/>
              </a:ext>
            </a:extLst>
          </p:cNvPr>
          <p:cNvSpPr>
            <a:spLocks noGrp="1"/>
          </p:cNvSpPr>
          <p:nvPr>
            <p:ph type="body" idx="1"/>
          </p:nvPr>
        </p:nvSpPr>
        <p:spPr>
          <a:xfrm>
            <a:off x="453630" y="1068603"/>
            <a:ext cx="4367393" cy="4208255"/>
          </a:xfrm>
        </p:spPr>
        <p:txBody>
          <a:bodyPr>
            <a:normAutofit/>
          </a:bodyPr>
          <a:lstStyle/>
          <a:p>
            <a:pPr rtl="0"/>
            <a:r>
              <a:rPr lang="en-IE" sz="1400" b="1" dirty="0"/>
              <a:t>Sightless Cinema - </a:t>
            </a:r>
            <a:r>
              <a:rPr lang="en-IE" sz="1400" i="1" dirty="0"/>
              <a:t>Audio Theatre for People With Sight Loss by Ciarán Taylor</a:t>
            </a:r>
          </a:p>
          <a:p>
            <a:pPr rtl="0"/>
            <a:r>
              <a:rPr lang="en-IE" sz="1400" dirty="0"/>
              <a:t>CONTACT Studio has recorded, mixed and edited the yearly audio plays by the South Dublin Sightless Cinema Group.</a:t>
            </a:r>
          </a:p>
          <a:p>
            <a:pPr rtl="0"/>
            <a:r>
              <a:rPr lang="en-IE" sz="1400" dirty="0"/>
              <a:t>These were played in front of a live audience in the Main Space at the Civic Theatre this 6 NOV for their show “DOG’S LIFE”</a:t>
            </a:r>
          </a:p>
        </p:txBody>
      </p:sp>
      <p:pic>
        <p:nvPicPr>
          <p:cNvPr id="8" name="Picture 7">
            <a:extLst>
              <a:ext uri="{FF2B5EF4-FFF2-40B4-BE49-F238E27FC236}">
                <a16:creationId xmlns:a16="http://schemas.microsoft.com/office/drawing/2014/main" id="{645AABE1-6E34-A9AC-487D-0E62A36CA0F4}"/>
              </a:ext>
            </a:extLst>
          </p:cNvPr>
          <p:cNvPicPr>
            <a:picLocks noChangeAspect="1"/>
          </p:cNvPicPr>
          <p:nvPr/>
        </p:nvPicPr>
        <p:blipFill>
          <a:blip r:embed="rId2"/>
          <a:stretch>
            <a:fillRect/>
          </a:stretch>
        </p:blipFill>
        <p:spPr>
          <a:xfrm>
            <a:off x="5449046" y="1052736"/>
            <a:ext cx="5784358" cy="4680520"/>
          </a:xfrm>
          <a:prstGeom prst="rect">
            <a:avLst/>
          </a:prstGeom>
        </p:spPr>
      </p:pic>
      <p:pic>
        <p:nvPicPr>
          <p:cNvPr id="12" name="Picture 11">
            <a:extLst>
              <a:ext uri="{FF2B5EF4-FFF2-40B4-BE49-F238E27FC236}">
                <a16:creationId xmlns:a16="http://schemas.microsoft.com/office/drawing/2014/main" id="{002299E5-1373-7D0A-E4C5-4E64CDD5647A}"/>
              </a:ext>
            </a:extLst>
          </p:cNvPr>
          <p:cNvPicPr>
            <a:picLocks noChangeAspect="1"/>
          </p:cNvPicPr>
          <p:nvPr/>
        </p:nvPicPr>
        <p:blipFill>
          <a:blip r:embed="rId3"/>
          <a:stretch>
            <a:fillRect/>
          </a:stretch>
        </p:blipFill>
        <p:spPr>
          <a:xfrm>
            <a:off x="627847" y="3172730"/>
            <a:ext cx="4018957"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259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584</TotalTime>
  <Words>547</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SDCC Master</vt:lpstr>
      <vt:lpstr>PowerPoint Presentation</vt:lpstr>
      <vt:lpstr>SDCC  Arts Office January ACM Report</vt:lpstr>
      <vt:lpstr>NOISE Music  In the period from September to December programmes took place in Brookfield Community Centre, Killinarden Community Centre, and CONTACT Studio in Rua Red Arts Centre.   A one-off Open DJ workshop took place in the Maldron Hotel as part of the South Dublin Comhairle an nÓg Annual Conference.   Total number of workshops: 29 Total number reached: 123 young people aged between 8 and 18 (this includes 20 at the Comhairle na nÓg event)  The Brookfield programme reached 22 young people as part of The Power Kids youth club. They engaged well with the programme, and an established group of 12 young people has been established.  The Killinarden programme reached 77 (60 in Killinarden Community School and 17 in Killinarden Community Centre). The outreach has not resulted in an established group, and we are continuing to work with KCC Youth Project to develop youth arts programming in the area, with plans to run some primary school programmes in the New Year.  The NOISE Music Collective in CONTACT Studio worked with 13 young people. These are more experienced young DJs, producers, and musicians, aged between 14 and 18 who intend to pursue music as a career. We will continue to work with the group in the New Year, with several projects due for completion by Easter. </vt:lpstr>
      <vt:lpstr>Behind the Scenes and The Night Belongs To Us</vt:lpstr>
      <vt:lpstr>Sightless Cinema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Richie O’Sullivan</cp:lastModifiedBy>
  <cp:revision>55</cp:revision>
  <dcterms:created xsi:type="dcterms:W3CDTF">2025-05-27T21:24:40Z</dcterms:created>
  <dcterms:modified xsi:type="dcterms:W3CDTF">2026-01-19T10:52:22Z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