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5" r:id="rId3"/>
    <p:sldId id="289" r:id="rId4"/>
    <p:sldId id="285" r:id="rId5"/>
    <p:sldId id="286" r:id="rId6"/>
    <p:sldId id="287" r:id="rId7"/>
    <p:sldId id="288" r:id="rId8"/>
    <p:sldId id="284" r:id="rId9"/>
    <p:sldId id="274" r:id="rId10"/>
  </p:sldIdLst>
  <p:sldSz cx="12192000" cy="685800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1B5B"/>
    <a:srgbClr val="52534D"/>
    <a:srgbClr val="C7E634"/>
    <a:srgbClr val="8AD6F7"/>
    <a:srgbClr val="52534C"/>
    <a:srgbClr val="535555"/>
    <a:srgbClr val="FFF689"/>
    <a:srgbClr val="363A92"/>
    <a:srgbClr val="7DA6D7"/>
    <a:srgbClr val="FFA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0" autoAdjust="0"/>
    <p:restoredTop sz="92010" autoAdjust="0"/>
  </p:normalViewPr>
  <p:slideViewPr>
    <p:cSldViewPr>
      <p:cViewPr varScale="1">
        <p:scale>
          <a:sx n="102" d="100"/>
          <a:sy n="102" d="100"/>
        </p:scale>
        <p:origin x="726" y="96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A2F78-8593-D34B-A54B-A913B4ADD88D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8353B-7189-0348-512A-72DCC595C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2C1B27-EC5E-A811-B2CA-5F0692518B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D86634-66D9-A444-4AA5-5E35F13A8E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EB5E38-2587-7710-8AB6-573F351C50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51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E01CC-4962-EEBF-444B-45002469A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1E8A43-9413-BB77-FBA5-19B891EFB4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1F1B2C-1F3D-3BD9-6F90-7F43994A95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037845-73C6-4FF0-4D3D-7689A9F397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710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3113C0-D0A3-963B-0877-232606C32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CA5B9E-7F5B-C8EB-0792-E0C12E5277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02DFCD-FE16-FE59-8688-123896FDF8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344C28-1E05-9477-5986-064390642F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070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ABD75-FECA-B9BF-7E26-3ECCAC6A7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3C7704-FB51-D810-BCE4-8A3A679797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25E7C9-6A69-FCD4-87B7-273FCC2365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FAC479-3574-946A-BB0C-A47ACC0384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49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49F87-E2AC-467C-0F6D-073AC9362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1C0103-1AF6-0086-791F-01A46A52D6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CB6F2E-4D96-AD10-57EE-DA6E97886E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561238-ACE5-27BB-024D-EA825DA1CA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1246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19B3F-6CA0-FED3-A0E8-165A22723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7887AC-0CC4-6B00-A652-074C437008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885BEA-9C95-F9BE-54EF-E7CED1B420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F52B35-883B-D98B-7119-F57462E164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8109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02DCAA-147F-4795-FD3F-A54B8C43F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800F48-7019-83F2-A35F-D6AB3F0624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15CB71-EAA4-ACFE-F754-89FC26BB9D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7FFC7-B32E-B6E4-4CC8-A5B41309A8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003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41BB-59EA-A1A3-46CF-4A599409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7648" y="3301707"/>
            <a:ext cx="8667027" cy="2486835"/>
          </a:xfrm>
        </p:spPr>
        <p:txBody>
          <a:bodyPr/>
          <a:lstStyle/>
          <a:p>
            <a:pPr algn="r"/>
            <a:r>
              <a:rPr lang="en-US" altLang="en-US" sz="5400" dirty="0"/>
              <a:t>2026 Roadworks Programme</a:t>
            </a:r>
            <a:br>
              <a:rPr lang="en-US" altLang="en-US" sz="5400" dirty="0"/>
            </a:br>
            <a:br>
              <a:rPr lang="en-US" sz="4400" dirty="0"/>
            </a:br>
            <a:r>
              <a:rPr lang="en-GB" altLang="en-US" sz="2800" dirty="0"/>
              <a:t>Tallaght Area Committee Meeting</a:t>
            </a:r>
            <a:br>
              <a:rPr lang="en-US" altLang="en-US" sz="2800" dirty="0"/>
            </a:br>
            <a:r>
              <a:rPr lang="en-US" altLang="en-US" sz="2800" dirty="0"/>
              <a:t>January 2026</a:t>
            </a:r>
            <a:br>
              <a:rPr lang="en-US" altLang="en-US" sz="3200" dirty="0"/>
            </a:br>
            <a:endParaRPr lang="en-US" sz="4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33DE9-FC18-E1FB-2675-20D9FBCB75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Created by</a:t>
            </a:r>
            <a:br>
              <a:rPr lang="en-US" dirty="0"/>
            </a:br>
            <a:r>
              <a:rPr lang="en-US" dirty="0"/>
              <a:t>G. Walsh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7371B-86FF-CF4D-6BCE-AD0FE91F86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Presented by</a:t>
            </a:r>
            <a:br>
              <a:rPr lang="en-US" dirty="0"/>
            </a:br>
            <a:r>
              <a:rPr lang="en-US" dirty="0"/>
              <a:t>G. Walsh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41CC73E-20C9-2029-3F14-55629BD99A8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 algn="ctr"/>
            <a:r>
              <a:rPr lang="en-GB" dirty="0"/>
              <a:t>Jan 2026</a:t>
            </a:r>
          </a:p>
        </p:txBody>
      </p:sp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87623-F889-AF3A-BE4C-C501BC1B4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E45CC-45D7-0DE4-B003-22FD3855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Countywide Budget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16DCF-F04D-1E63-2C35-C467ED19C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78617" y="1248833"/>
            <a:ext cx="6873968" cy="5420527"/>
          </a:xfrm>
        </p:spPr>
        <p:txBody>
          <a:bodyPr>
            <a:normAutofit lnSpcReduction="10000"/>
          </a:bodyPr>
          <a:lstStyle/>
          <a:p>
            <a:r>
              <a:rPr lang="en-US" altLang="en-US" sz="2400" dirty="0"/>
              <a:t>Total Budget 2025 - €9.25m</a:t>
            </a:r>
          </a:p>
          <a:p>
            <a:r>
              <a:rPr lang="en-US" altLang="en-US" sz="2400" dirty="0"/>
              <a:t>Total Budget 2026 - €10.35m</a:t>
            </a:r>
          </a:p>
          <a:p>
            <a:endParaRPr lang="en-US" altLang="en-US" sz="2800" dirty="0"/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Road Resurfacing – €3.6m*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Footpath Repairs/Improvements - €3.6m*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Cycle Track Maintenance - €200k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Social Housing Estate Upgrades - €300k 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Patching/Potholes- €700k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Accessibility - €550k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Discretionary Maintenance Works - €1.4m**</a:t>
            </a:r>
          </a:p>
          <a:p>
            <a:pPr lvl="1"/>
            <a:endParaRPr lang="en-US" altLang="en-US" sz="1800" dirty="0">
              <a:solidFill>
                <a:schemeClr val="bg1"/>
              </a:solidFill>
            </a:endParaRPr>
          </a:p>
          <a:p>
            <a:pPr lvl="1"/>
            <a:endParaRPr lang="en-US" altLang="en-US" sz="1800" dirty="0">
              <a:solidFill>
                <a:schemeClr val="bg1"/>
              </a:solidFill>
            </a:endParaRPr>
          </a:p>
          <a:p>
            <a:pPr lvl="1"/>
            <a:endParaRPr lang="en-US" altLang="en-US" sz="1800" dirty="0">
              <a:solidFill>
                <a:schemeClr val="bg1"/>
              </a:solidFill>
            </a:endParaRPr>
          </a:p>
          <a:p>
            <a:pPr lvl="1"/>
            <a:endParaRPr lang="en-US" altLang="en-US" sz="1800" dirty="0">
              <a:solidFill>
                <a:schemeClr val="bg1"/>
              </a:solidFill>
            </a:endParaRPr>
          </a:p>
          <a:p>
            <a:pPr marL="457200" lvl="1"/>
            <a:r>
              <a:rPr lang="en-US" altLang="en-US" sz="1800" i="1" dirty="0">
                <a:solidFill>
                  <a:schemeClr val="bg1"/>
                </a:solidFill>
              </a:rPr>
              <a:t>* Figure incorporates overhead costs (plant hire, enabling works) and programme contingency</a:t>
            </a:r>
          </a:p>
          <a:p>
            <a:pPr marL="457200" lvl="1"/>
            <a:r>
              <a:rPr lang="en-US" altLang="en-US" sz="1800" i="1" dirty="0">
                <a:solidFill>
                  <a:schemeClr val="bg1"/>
                </a:solidFill>
              </a:rPr>
              <a:t>**Includes hedge cutting, line marking, Traffic Management, Traffic Loops etc.</a:t>
            </a:r>
          </a:p>
          <a:p>
            <a:pPr lvl="1"/>
            <a:endParaRPr lang="en-US" altLang="en-US" sz="1800" dirty="0">
              <a:solidFill>
                <a:srgbClr val="D95E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817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2CFDA-9935-D9B4-F6D1-CBEE91661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69C26-8AE4-E474-3DBE-7304B01CA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Accessibility Funding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€550,000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5345F9-759B-4CC3-1847-A9C19B04E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78617" y="1248833"/>
            <a:ext cx="6873968" cy="5420527"/>
          </a:xfrm>
        </p:spPr>
        <p:txBody>
          <a:bodyPr>
            <a:normAutofit fontScale="92500"/>
          </a:bodyPr>
          <a:lstStyle/>
          <a:p>
            <a:r>
              <a:rPr lang="en-US" altLang="en-US" sz="2400" dirty="0"/>
              <a:t>Funding is targetted at small/medium level interventions such as kerb dishings, not to be used for larger facilities such as zebra/pelican crossings.</a:t>
            </a:r>
          </a:p>
          <a:p>
            <a:endParaRPr lang="en-US" altLang="en-US" sz="2400" dirty="0">
              <a:solidFill>
                <a:schemeClr val="bg1"/>
              </a:solidFill>
            </a:endParaRPr>
          </a:p>
          <a:p>
            <a:r>
              <a:rPr lang="en-US" altLang="en-US" sz="2400" dirty="0"/>
              <a:t>Budget has not been allocated to any location and is not included in the list of schemes listed in the RWP</a:t>
            </a:r>
          </a:p>
          <a:p>
            <a:endParaRPr lang="en-US" altLang="en-US" sz="2400" dirty="0">
              <a:solidFill>
                <a:schemeClr val="bg1"/>
              </a:solidFill>
            </a:endParaRPr>
          </a:p>
          <a:p>
            <a:r>
              <a:rPr lang="en-US" altLang="en-US" sz="2400" dirty="0"/>
              <a:t>We welcome recommendations/requests from elected members on locations where to spend this funding. </a:t>
            </a:r>
          </a:p>
          <a:p>
            <a:r>
              <a:rPr lang="en-US" altLang="en-US" sz="2400" dirty="0">
                <a:solidFill>
                  <a:schemeClr val="bg1"/>
                </a:solidFill>
              </a:rPr>
              <a:t>We have also requested members of the public contact us with locations as part of Accessibility Week in December.</a:t>
            </a:r>
          </a:p>
          <a:p>
            <a:endParaRPr lang="en-US" altLang="en-US" sz="1800" i="1" dirty="0">
              <a:solidFill>
                <a:schemeClr val="bg1"/>
              </a:solidFill>
            </a:endParaRPr>
          </a:p>
          <a:p>
            <a:pPr lvl="1"/>
            <a:endParaRPr lang="en-US" altLang="en-US" sz="1800" dirty="0">
              <a:solidFill>
                <a:srgbClr val="D95E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336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05D01-CF4D-067A-E09A-F0A5FBEBF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2B1DD-D41B-5044-6404-CA42395C0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Tallaght Budget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- €2,465,000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A64A46-137C-760C-A7DD-B7380818EC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7849" y="1844824"/>
            <a:ext cx="6624736" cy="4824536"/>
          </a:xfrm>
        </p:spPr>
        <p:txBody>
          <a:bodyPr>
            <a:normAutofit/>
          </a:bodyPr>
          <a:lstStyle/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Road Resurfacing – €855,000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Footpath Repairs - €860,000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Social Housing Pavement Repair - €150,000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Patching/Potholes - €200,000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Routine Maintenance Works - €300,000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Overheads &amp; Contingency - €100,000*</a:t>
            </a:r>
          </a:p>
          <a:p>
            <a:pPr marL="457200" lvl="1"/>
            <a:endParaRPr lang="en-US" altLang="en-US" sz="2000" dirty="0">
              <a:solidFill>
                <a:schemeClr val="bg1"/>
              </a:solidFill>
            </a:endParaRPr>
          </a:p>
          <a:p>
            <a:pPr lvl="1"/>
            <a:endParaRPr lang="en-US" altLang="en-US" sz="2400" dirty="0">
              <a:solidFill>
                <a:schemeClr val="bg1"/>
              </a:solidFill>
            </a:endParaRPr>
          </a:p>
          <a:p>
            <a:pPr lvl="1"/>
            <a:endParaRPr lang="en-US" altLang="en-US" sz="2400" dirty="0">
              <a:solidFill>
                <a:schemeClr val="bg1"/>
              </a:solidFill>
            </a:endParaRPr>
          </a:p>
          <a:p>
            <a:pPr lvl="1"/>
            <a:endParaRPr lang="en-US" altLang="en-US" sz="2400" dirty="0">
              <a:solidFill>
                <a:schemeClr val="bg1"/>
              </a:solidFill>
            </a:endParaRPr>
          </a:p>
          <a:p>
            <a:pPr lvl="1"/>
            <a:endParaRPr lang="en-US" altLang="en-US" sz="1800" dirty="0">
              <a:solidFill>
                <a:schemeClr val="bg1"/>
              </a:solidFill>
            </a:endParaRPr>
          </a:p>
          <a:p>
            <a:pPr lvl="1"/>
            <a:r>
              <a:rPr lang="en-US" altLang="en-US" sz="1800" i="1" dirty="0">
                <a:solidFill>
                  <a:schemeClr val="bg1"/>
                </a:solidFill>
              </a:rPr>
              <a:t>* Overhead costs (plant hire, enabling works)</a:t>
            </a:r>
          </a:p>
          <a:p>
            <a:pPr lvl="1"/>
            <a:endParaRPr lang="en-US" altLang="en-US" sz="1800" dirty="0">
              <a:solidFill>
                <a:srgbClr val="D95E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269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797E05-4475-F94A-8AE7-A20F7832A8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5CEBA-5FA7-6941-5BC0-71D35E9E4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Number of Schemes</a:t>
            </a:r>
            <a:endParaRPr lang="en-I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4CBF3CE-CE82-046D-A154-4DE269B064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635401"/>
              </p:ext>
            </p:extLst>
          </p:nvPr>
        </p:nvGraphicFramePr>
        <p:xfrm>
          <a:off x="3719736" y="2564904"/>
          <a:ext cx="7783635" cy="30441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7748">
                  <a:extLst>
                    <a:ext uri="{9D8B030D-6E8A-4147-A177-3AD203B41FA5}">
                      <a16:colId xmlns:a16="http://schemas.microsoft.com/office/drawing/2014/main" val="554905829"/>
                    </a:ext>
                  </a:extLst>
                </a:gridCol>
                <a:gridCol w="1868740">
                  <a:extLst>
                    <a:ext uri="{9D8B030D-6E8A-4147-A177-3AD203B41FA5}">
                      <a16:colId xmlns:a16="http://schemas.microsoft.com/office/drawing/2014/main" val="1292654910"/>
                    </a:ext>
                  </a:extLst>
                </a:gridCol>
                <a:gridCol w="1835370">
                  <a:extLst>
                    <a:ext uri="{9D8B030D-6E8A-4147-A177-3AD203B41FA5}">
                      <a16:colId xmlns:a16="http://schemas.microsoft.com/office/drawing/2014/main" val="1254313570"/>
                    </a:ext>
                  </a:extLst>
                </a:gridCol>
                <a:gridCol w="1601777">
                  <a:extLst>
                    <a:ext uri="{9D8B030D-6E8A-4147-A177-3AD203B41FA5}">
                      <a16:colId xmlns:a16="http://schemas.microsoft.com/office/drawing/2014/main" val="3782750861"/>
                    </a:ext>
                  </a:extLst>
                </a:gridCol>
              </a:tblGrid>
              <a:tr h="72960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 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b="1" u="none" strike="noStrike" dirty="0">
                          <a:effectLst/>
                        </a:rPr>
                        <a:t>2026 RWP</a:t>
                      </a:r>
                      <a:endParaRPr lang="en-I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b="1" u="none" strike="noStrike" dirty="0">
                          <a:effectLst/>
                        </a:rPr>
                        <a:t>Tallaght South</a:t>
                      </a:r>
                      <a:endParaRPr lang="en-I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b="1" u="none" strike="noStrike" dirty="0">
                          <a:effectLst/>
                        </a:rPr>
                        <a:t>Tallaght Central</a:t>
                      </a:r>
                      <a:endParaRPr lang="en-I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17088420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Road Resurfacing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56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7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812592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Footpath repair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81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  <a:r>
                        <a:rPr lang="en-I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4416290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Cycle Track Maintenance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4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0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8024690"/>
                  </a:ext>
                </a:extLst>
              </a:tr>
              <a:tr h="7715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Social Housing Pavement Improvements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6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0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85673771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 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147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18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19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199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0314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891C9-D304-511D-8B4E-F840A9B97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4C33B-A238-EC10-CCC5-C6C6385F0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404665"/>
            <a:ext cx="8280920" cy="1584176"/>
          </a:xfrm>
        </p:spPr>
        <p:txBody>
          <a:bodyPr>
            <a:noAutofit/>
          </a:bodyPr>
          <a:lstStyle/>
          <a:p>
            <a:r>
              <a:rPr lang="en-US" altLang="en-US" sz="3200" dirty="0"/>
              <a:t>Tallaght South LEA</a:t>
            </a:r>
            <a:br>
              <a:rPr lang="en-US" altLang="en-US" sz="3200" dirty="0"/>
            </a:br>
            <a:r>
              <a:rPr lang="en-US" altLang="en-US" sz="3200" dirty="0"/>
              <a:t>  </a:t>
            </a:r>
            <a:r>
              <a:rPr lang="en-US" altLang="en-US" sz="2400" dirty="0"/>
              <a:t>Road Resurfacing - €410,000</a:t>
            </a:r>
            <a:br>
              <a:rPr lang="en-US" altLang="en-US" sz="2400" dirty="0"/>
            </a:br>
            <a:r>
              <a:rPr lang="en-US" altLang="en-US" sz="2400" dirty="0"/>
              <a:t>   Footpath Repair - €370,000</a:t>
            </a:r>
            <a:br>
              <a:rPr lang="en-US" altLang="en-US" sz="2400" dirty="0"/>
            </a:br>
            <a:r>
              <a:rPr lang="en-US" altLang="en-US" sz="2400" dirty="0"/>
              <a:t>   Social Housing Pavement Improvements - €150,000</a:t>
            </a:r>
            <a:endParaRPr lang="en-US" altLang="en-US" sz="32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9DC43F5-05ED-B428-AE1B-09C73C4957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8829154"/>
              </p:ext>
            </p:extLst>
          </p:nvPr>
        </p:nvGraphicFramePr>
        <p:xfrm>
          <a:off x="1847528" y="2490788"/>
          <a:ext cx="8208912" cy="35305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98434">
                  <a:extLst>
                    <a:ext uri="{9D8B030D-6E8A-4147-A177-3AD203B41FA5}">
                      <a16:colId xmlns:a16="http://schemas.microsoft.com/office/drawing/2014/main" val="4004485832"/>
                    </a:ext>
                  </a:extLst>
                </a:gridCol>
                <a:gridCol w="2489215">
                  <a:extLst>
                    <a:ext uri="{9D8B030D-6E8A-4147-A177-3AD203B41FA5}">
                      <a16:colId xmlns:a16="http://schemas.microsoft.com/office/drawing/2014/main" val="3788916713"/>
                    </a:ext>
                  </a:extLst>
                </a:gridCol>
                <a:gridCol w="2921263">
                  <a:extLst>
                    <a:ext uri="{9D8B030D-6E8A-4147-A177-3AD203B41FA5}">
                      <a16:colId xmlns:a16="http://schemas.microsoft.com/office/drawing/2014/main" val="2770095251"/>
                    </a:ext>
                  </a:extLst>
                </a:gridCol>
              </a:tblGrid>
              <a:tr h="64809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800" b="1" u="none" strike="noStrike" dirty="0">
                          <a:effectLst/>
                        </a:rPr>
                        <a:t>ROAD RESURFACING</a:t>
                      </a:r>
                      <a:endParaRPr lang="en-IE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800" b="1" u="none" strike="noStrike" dirty="0">
                          <a:effectLst/>
                        </a:rPr>
                        <a:t>FOOTPATH REPAIRS</a:t>
                      </a:r>
                      <a:endParaRPr lang="en-IE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600" b="1" u="none" strike="noStrike" dirty="0">
                          <a:effectLst/>
                        </a:rPr>
                        <a:t>SOCIAL HOUSING PAVEMENT IMPROVEMENTS</a:t>
                      </a:r>
                      <a:endParaRPr lang="en-I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71107640"/>
                  </a:ext>
                </a:extLst>
              </a:tr>
              <a:tr h="35806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Ballinascorney Road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Killinarden Estate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Fettercairn Road/Crescent 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8157434"/>
                  </a:ext>
                </a:extLst>
              </a:tr>
              <a:tr h="35806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Mount Seskin Road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Cushlawn Estate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Glenshane Lawns 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72490281"/>
                  </a:ext>
                </a:extLst>
              </a:tr>
              <a:tr h="35806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Fortunestown Road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Donomore Avenue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Kiltalown Court 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2093960"/>
                  </a:ext>
                </a:extLst>
              </a:tr>
              <a:tr h="35806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Katherine Tynan Road 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Donomore Green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 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4695548"/>
                  </a:ext>
                </a:extLst>
              </a:tr>
              <a:tr h="35806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Outer Ring Road  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Hazelgrove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 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4267282"/>
                  </a:ext>
                </a:extLst>
              </a:tr>
              <a:tr h="3759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Fortunestown Lane 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Knockmore Grove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 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9877974"/>
                  </a:ext>
                </a:extLst>
              </a:tr>
              <a:tr h="35806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Fortunestown Way 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Kilmartin Drive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 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80531494"/>
                  </a:ext>
                </a:extLst>
              </a:tr>
              <a:tr h="35806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 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Kilmartin Avenue 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 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7170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5267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1DF64-904B-E39F-148D-A63C05DAD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3ACE3-831C-85A6-7FC3-1EF2388F1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404665"/>
            <a:ext cx="6624736" cy="1584176"/>
          </a:xfrm>
        </p:spPr>
        <p:txBody>
          <a:bodyPr>
            <a:noAutofit/>
          </a:bodyPr>
          <a:lstStyle/>
          <a:p>
            <a:r>
              <a:rPr lang="en-US" altLang="en-US" sz="3200" dirty="0"/>
              <a:t>Tallaght Central LEA</a:t>
            </a:r>
            <a:br>
              <a:rPr lang="en-US" altLang="en-US" sz="3200" dirty="0"/>
            </a:br>
            <a:r>
              <a:rPr lang="en-US" altLang="en-US" sz="3200" dirty="0"/>
              <a:t>  </a:t>
            </a:r>
            <a:r>
              <a:rPr lang="en-US" altLang="en-US" sz="2400" dirty="0"/>
              <a:t>Road Resurfacing - €445,000</a:t>
            </a:r>
            <a:br>
              <a:rPr lang="en-US" altLang="en-US" sz="2400" dirty="0"/>
            </a:br>
            <a:r>
              <a:rPr lang="en-US" altLang="en-US" sz="2400" dirty="0"/>
              <a:t>  Footpath Repair - €490,000</a:t>
            </a:r>
            <a:endParaRPr lang="en-US" altLang="en-US" sz="32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31EA3DB-E246-D1C0-8DA0-B3115E6523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864895"/>
              </p:ext>
            </p:extLst>
          </p:nvPr>
        </p:nvGraphicFramePr>
        <p:xfrm>
          <a:off x="1631504" y="2420888"/>
          <a:ext cx="7848872" cy="38520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44416">
                  <a:extLst>
                    <a:ext uri="{9D8B030D-6E8A-4147-A177-3AD203B41FA5}">
                      <a16:colId xmlns:a16="http://schemas.microsoft.com/office/drawing/2014/main" val="1348662672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41532346"/>
                    </a:ext>
                  </a:extLst>
                </a:gridCol>
              </a:tblGrid>
              <a:tr h="31130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800" b="1" u="none" strike="noStrike" dirty="0">
                          <a:effectLst/>
                        </a:rPr>
                        <a:t>ROAD RESURFACING</a:t>
                      </a:r>
                      <a:endParaRPr lang="en-IE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800" b="1" u="none" strike="noStrike" dirty="0">
                          <a:effectLst/>
                        </a:rPr>
                        <a:t>FOOTPATH REPAIRS</a:t>
                      </a:r>
                      <a:endParaRPr lang="en-IE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22221690"/>
                  </a:ext>
                </a:extLst>
              </a:tr>
              <a:tr h="2964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Cookstown Ind Est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Alpine Rise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6433930"/>
                  </a:ext>
                </a:extLst>
              </a:tr>
              <a:tr h="285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Cookstown Road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600" u="none" strike="noStrike">
                          <a:effectLst/>
                        </a:rPr>
                        <a:t>Fernwood Green, Park and Avenue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7728671"/>
                  </a:ext>
                </a:extLst>
              </a:tr>
              <a:tr h="2964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Pinetree Crescent 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Seskin View Road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31364200"/>
                  </a:ext>
                </a:extLst>
              </a:tr>
              <a:tr h="2964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Treepark Road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Balrothery Estate 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90741"/>
                  </a:ext>
                </a:extLst>
              </a:tr>
              <a:tr h="2964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Broomhill Industrial Estate 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Watermeadow Park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7178550"/>
                  </a:ext>
                </a:extLst>
              </a:tr>
              <a:tr h="2964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Watergate Estate 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Alderwood Grove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7439143"/>
                  </a:ext>
                </a:extLst>
              </a:tr>
              <a:tr h="290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Old Blessington Road 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600" u="none" strike="noStrike">
                          <a:effectLst/>
                        </a:rPr>
                        <a:t>Bawnville Road, Drive, Close &amp; Park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655422"/>
                  </a:ext>
                </a:extLst>
              </a:tr>
              <a:tr h="2964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 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Redwood Avenue 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4435073"/>
                  </a:ext>
                </a:extLst>
              </a:tr>
              <a:tr h="2964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 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Glenview Park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47460699"/>
                  </a:ext>
                </a:extLst>
              </a:tr>
              <a:tr h="2964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 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Tamarisk Lawn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47161024"/>
                  </a:ext>
                </a:extLst>
              </a:tr>
              <a:tr h="2964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 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Bancroft Estate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8404014"/>
                  </a:ext>
                </a:extLst>
              </a:tr>
              <a:tr h="2964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 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Avonbeg Drive/Park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6549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531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067B3-B047-57C1-E9D5-FB888C659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3C8C8-787B-7EEB-931F-E32D760A5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471" y="1196752"/>
            <a:ext cx="3719321" cy="2047417"/>
          </a:xfrm>
        </p:spPr>
        <p:txBody>
          <a:bodyPr>
            <a:normAutofit/>
          </a:bodyPr>
          <a:lstStyle/>
          <a:p>
            <a:r>
              <a:rPr lang="en-GB" sz="4800" dirty="0"/>
              <a:t>Additional 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09928-C975-2ACC-A510-0E5FE4129A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3833" y="1248833"/>
            <a:ext cx="6768752" cy="453676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endParaRPr lang="en-GB" sz="2000" dirty="0"/>
          </a:p>
          <a:p>
            <a:r>
              <a:rPr lang="en-GB" sz="2000" dirty="0"/>
              <a:t>In addition to the schemes carried out under the Roadworks Programme additional works undertaken during the year by Road Maintenance 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One-off Footpath Repairs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Patching/Pothole Repair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Road Marking Renewal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Ramp Repair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Hedge Cutting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Grass Cutting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Drainage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Signage</a:t>
            </a:r>
          </a:p>
        </p:txBody>
      </p:sp>
    </p:spTree>
    <p:extLst>
      <p:ext uri="{BB962C8B-B14F-4D97-AF65-F5344CB8AC3E}">
        <p14:creationId xmlns:p14="http://schemas.microsoft.com/office/powerpoint/2010/main" val="1430601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A988A62-34D2-BA2F-EDF0-1C9ABC4C5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869103"/>
            <a:ext cx="5499108" cy="1119794"/>
          </a:xfrm>
        </p:spPr>
        <p:txBody>
          <a:bodyPr/>
          <a:lstStyle/>
          <a:p>
            <a:r>
              <a:rPr lang="en-GB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377547267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 PowerPoint Template</Template>
  <TotalTime>7611</TotalTime>
  <Words>506</Words>
  <Application>Microsoft Office PowerPoint</Application>
  <PresentationFormat>Widescreen</PresentationFormat>
  <Paragraphs>141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 Narrow</vt:lpstr>
      <vt:lpstr>Arial</vt:lpstr>
      <vt:lpstr>Calibri</vt:lpstr>
      <vt:lpstr>SDCC Master</vt:lpstr>
      <vt:lpstr>2026 Roadworks Programme  Tallaght Area Committee Meeting January 2026 </vt:lpstr>
      <vt:lpstr>Countywide Budget</vt:lpstr>
      <vt:lpstr>Accessibility Funding  €550,000</vt:lpstr>
      <vt:lpstr>Tallaght Budget  - €2,465,000</vt:lpstr>
      <vt:lpstr>Number of Schemes</vt:lpstr>
      <vt:lpstr>Tallaght South LEA   Road Resurfacing - €410,000    Footpath Repair - €370,000    Social Housing Pavement Improvements - €150,000</vt:lpstr>
      <vt:lpstr>Tallaght Central LEA   Road Resurfacing - €445,000   Footpath Repair - €490,000</vt:lpstr>
      <vt:lpstr>Additional Work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Gary Walsh</dc:creator>
  <cp:lastModifiedBy>Gary Walsh</cp:lastModifiedBy>
  <cp:revision>11</cp:revision>
  <dcterms:created xsi:type="dcterms:W3CDTF">2025-09-22T08:29:52Z</dcterms:created>
  <dcterms:modified xsi:type="dcterms:W3CDTF">2026-01-14T12:07:26Z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