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5" r:id="rId3"/>
    <p:sldId id="289" r:id="rId4"/>
    <p:sldId id="285" r:id="rId5"/>
    <p:sldId id="286" r:id="rId6"/>
    <p:sldId id="288" r:id="rId7"/>
    <p:sldId id="287" r:id="rId8"/>
    <p:sldId id="284" r:id="rId9"/>
    <p:sldId id="274" r:id="rId10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92010" autoAdjust="0"/>
  </p:normalViewPr>
  <p:slideViewPr>
    <p:cSldViewPr>
      <p:cViewPr varScale="1">
        <p:scale>
          <a:sx n="102" d="100"/>
          <a:sy n="102" d="100"/>
        </p:scale>
        <p:origin x="726" y="96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8353B-7189-0348-512A-72DCC595C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2C1B27-EC5E-A811-B2CA-5F0692518B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D86634-66D9-A444-4AA5-5E35F13A8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B5E38-2587-7710-8AB6-573F351C50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51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E01CC-4962-EEBF-444B-45002469A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1E8A43-9413-BB77-FBA5-19B891EFB4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1F1B2C-1F3D-3BD9-6F90-7F43994A9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37845-73C6-4FF0-4D3D-7689A9F39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10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113C0-D0A3-963B-0877-232606C32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A5B9E-7F5B-C8EB-0792-E0C12E527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02DFCD-FE16-FE59-8688-123896FDF8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44C28-1E05-9477-5986-064390642F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70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ABD75-FECA-B9BF-7E26-3ECCAC6A7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3C7704-FB51-D810-BCE4-8A3A679797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25E7C9-6A69-FCD4-87B7-273FCC2365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AC479-3574-946A-BB0C-A47ACC0384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9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19B3F-6CA0-FED3-A0E8-165A22723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7887AC-0CC4-6B00-A652-074C437008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885BEA-9C95-F9BE-54EF-E7CED1B420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52B35-883B-D98B-7119-F57462E164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10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49F87-E2AC-467C-0F6D-073AC9362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1C0103-1AF6-0086-791F-01A46A52D6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CB6F2E-4D96-AD10-57EE-DA6E97886E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61238-ACE5-27BB-024D-EA825DA1C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24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2DCAA-147F-4795-FD3F-A54B8C43F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00F48-7019-83F2-A35F-D6AB3F062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15CB71-EAA4-ACFE-F754-89FC26BB9D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7FFC7-B32E-B6E4-4CC8-A5B41309A8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03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7648" y="3301707"/>
            <a:ext cx="8667027" cy="2486835"/>
          </a:xfrm>
        </p:spPr>
        <p:txBody>
          <a:bodyPr/>
          <a:lstStyle/>
          <a:p>
            <a:pPr algn="r"/>
            <a:r>
              <a:rPr lang="en-US" altLang="en-US" sz="5400" dirty="0"/>
              <a:t>2026 Roadworks Programme</a:t>
            </a:r>
            <a:br>
              <a:rPr lang="en-US" altLang="en-US" sz="5400" dirty="0"/>
            </a:br>
            <a:br>
              <a:rPr lang="en-US" sz="4400" dirty="0"/>
            </a:br>
            <a:r>
              <a:rPr lang="en-GB" altLang="en-US" sz="2800" dirty="0"/>
              <a:t>Lucan, Palmerstown, Fonthill</a:t>
            </a:r>
            <a:br>
              <a:rPr lang="en-GB" altLang="en-US" sz="2800" dirty="0"/>
            </a:br>
            <a:r>
              <a:rPr lang="en-GB" altLang="en-US" sz="2800" dirty="0"/>
              <a:t> Area Committee Meeting </a:t>
            </a:r>
            <a:r>
              <a:rPr lang="en-US" altLang="en-US" sz="2800" dirty="0"/>
              <a:t>- January 2026</a:t>
            </a:r>
            <a:br>
              <a:rPr lang="en-US" altLang="en-US" sz="3200" dirty="0"/>
            </a:b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Created by</a:t>
            </a:r>
            <a:br>
              <a:rPr lang="en-US" dirty="0"/>
            </a:br>
            <a:r>
              <a:rPr lang="en-US" dirty="0"/>
              <a:t>G. Walsh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G. Walsh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Jan 2026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87623-F889-AF3A-BE4C-C501BC1B4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E45CC-45D7-0DE4-B003-22FD3855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Countywide Budget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16DCF-F04D-1E63-2C35-C467ED19C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8617" y="1248833"/>
            <a:ext cx="6873968" cy="5420527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/>
              <a:t>Total Budget 2025 - €9.25m</a:t>
            </a:r>
          </a:p>
          <a:p>
            <a:r>
              <a:rPr lang="en-US" altLang="en-US" sz="2400" dirty="0"/>
              <a:t>Total Budget 2026 - €10.35m</a:t>
            </a:r>
          </a:p>
          <a:p>
            <a:endParaRPr lang="en-US" altLang="en-US" sz="2800" dirty="0"/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Road Resurfacing – €3.6m*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Footpath Repairs/Improvements - €3.6m*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Cycle Track Maintenance - €200k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Social Housing Estate Upgrades - €300k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Patching/Potholes- €700k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Accessibility - €550k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Discretionary Maintenance Works - €1.4m**</a:t>
            </a: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marL="457200" lvl="1"/>
            <a:r>
              <a:rPr lang="en-US" altLang="en-US" sz="1800" i="1" dirty="0">
                <a:solidFill>
                  <a:schemeClr val="bg1"/>
                </a:solidFill>
              </a:rPr>
              <a:t>* Figure incorporates overhead costs (plant hire, enabling works) and programme contingency</a:t>
            </a:r>
          </a:p>
          <a:p>
            <a:pPr marL="457200" lvl="1"/>
            <a:r>
              <a:rPr lang="en-US" altLang="en-US" sz="1800" i="1" dirty="0">
                <a:solidFill>
                  <a:schemeClr val="bg1"/>
                </a:solidFill>
              </a:rPr>
              <a:t>**Includes hedge cutting, line marking, Traffic Management, Traffic Loops etc.</a:t>
            </a: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81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2CFDA-9935-D9B4-F6D1-CBEE91661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69C26-8AE4-E474-3DBE-7304B01CA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Accessibility Funding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€550,000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5345F9-759B-4CC3-1847-A9C19B04E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8617" y="1248833"/>
            <a:ext cx="6873968" cy="5420527"/>
          </a:xfrm>
        </p:spPr>
        <p:txBody>
          <a:bodyPr>
            <a:normAutofit fontScale="92500"/>
          </a:bodyPr>
          <a:lstStyle/>
          <a:p>
            <a:r>
              <a:rPr lang="en-US" altLang="en-US" sz="2400" dirty="0"/>
              <a:t>Funding is targetted at small/medium level interventions such as kerb dishings, not to be used for larger facilities such as zebra/pelican crossings.</a:t>
            </a:r>
          </a:p>
          <a:p>
            <a:endParaRPr lang="en-US" altLang="en-US" sz="2400" dirty="0">
              <a:solidFill>
                <a:schemeClr val="bg1"/>
              </a:solidFill>
            </a:endParaRPr>
          </a:p>
          <a:p>
            <a:r>
              <a:rPr lang="en-US" altLang="en-US" sz="2400" dirty="0"/>
              <a:t>Budget has not been allocated to any location and is not included in the list of schemes listed in the RWP</a:t>
            </a:r>
          </a:p>
          <a:p>
            <a:endParaRPr lang="en-US" altLang="en-US" sz="2400" dirty="0">
              <a:solidFill>
                <a:schemeClr val="bg1"/>
              </a:solidFill>
            </a:endParaRPr>
          </a:p>
          <a:p>
            <a:r>
              <a:rPr lang="en-US" altLang="en-US" sz="2400" dirty="0"/>
              <a:t>We welcome recommendations/requests from elected members on locations where to spend this funding. </a:t>
            </a:r>
          </a:p>
          <a:p>
            <a:r>
              <a:rPr lang="en-US" altLang="en-US" sz="2400" dirty="0">
                <a:solidFill>
                  <a:schemeClr val="bg1"/>
                </a:solidFill>
              </a:rPr>
              <a:t>We have also requested members of the public contact us with locations as part of Accessibility Week in December.</a:t>
            </a:r>
          </a:p>
          <a:p>
            <a:endParaRPr lang="en-US" altLang="en-US" sz="1800" i="1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36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05D01-CF4D-067A-E09A-F0A5FBEBF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2B1DD-D41B-5044-6404-CA42395C0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Lucan, Palmerstown, Fonthill Budget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- €2,605,000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64A46-137C-760C-A7DD-B7380818E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7849" y="1844824"/>
            <a:ext cx="6624736" cy="4824536"/>
          </a:xfrm>
        </p:spPr>
        <p:txBody>
          <a:bodyPr>
            <a:normAutofit/>
          </a:bodyPr>
          <a:lstStyle/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Road Resurfacing – €835,000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Footpath Repairs - €1,060,000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Social Housing Pavement Repair - €40,000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Cycle Maintenance - €70,000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Patching/Potholes - €200,000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Routine Maintenance Works - €300,000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Overheads &amp; Contingency - €100,000*</a:t>
            </a:r>
          </a:p>
          <a:p>
            <a:pPr marL="457200" lvl="1"/>
            <a:endParaRPr lang="en-US" altLang="en-US" sz="20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r>
              <a:rPr lang="en-US" altLang="en-US" sz="1800" i="1" dirty="0">
                <a:solidFill>
                  <a:schemeClr val="bg1"/>
                </a:solidFill>
              </a:rPr>
              <a:t>* Overhead costs (plant hire, enabling works)</a:t>
            </a: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269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97E05-4475-F94A-8AE7-A20F7832A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5CEBA-5FA7-6941-5BC0-71D35E9E4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Number of Schemes</a:t>
            </a:r>
            <a:endParaRPr lang="en-I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CBF3CE-CE82-046D-A154-4DE269B064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955731"/>
              </p:ext>
            </p:extLst>
          </p:nvPr>
        </p:nvGraphicFramePr>
        <p:xfrm>
          <a:off x="3719736" y="2564904"/>
          <a:ext cx="7783635" cy="30441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7748">
                  <a:extLst>
                    <a:ext uri="{9D8B030D-6E8A-4147-A177-3AD203B41FA5}">
                      <a16:colId xmlns:a16="http://schemas.microsoft.com/office/drawing/2014/main" val="554905829"/>
                    </a:ext>
                  </a:extLst>
                </a:gridCol>
                <a:gridCol w="1868740">
                  <a:extLst>
                    <a:ext uri="{9D8B030D-6E8A-4147-A177-3AD203B41FA5}">
                      <a16:colId xmlns:a16="http://schemas.microsoft.com/office/drawing/2014/main" val="1292654910"/>
                    </a:ext>
                  </a:extLst>
                </a:gridCol>
                <a:gridCol w="1835370">
                  <a:extLst>
                    <a:ext uri="{9D8B030D-6E8A-4147-A177-3AD203B41FA5}">
                      <a16:colId xmlns:a16="http://schemas.microsoft.com/office/drawing/2014/main" val="1254313570"/>
                    </a:ext>
                  </a:extLst>
                </a:gridCol>
                <a:gridCol w="1601777">
                  <a:extLst>
                    <a:ext uri="{9D8B030D-6E8A-4147-A177-3AD203B41FA5}">
                      <a16:colId xmlns:a16="http://schemas.microsoft.com/office/drawing/2014/main" val="3782750861"/>
                    </a:ext>
                  </a:extLst>
                </a:gridCol>
              </a:tblGrid>
              <a:tr h="729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2026 RWP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Lucan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Palmerstown Fonthill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708842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Road Resurfacing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56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812592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Footpath repair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81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441629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Cycle Track Maintenance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4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0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8024690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Social Housing Pavement Improvements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6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5673771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147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13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16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99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314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1DF64-904B-E39F-148D-A63C05DAD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3ACE3-831C-85A6-7FC3-1EF2388F1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404665"/>
            <a:ext cx="6624736" cy="1584176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Lucan LEA</a:t>
            </a:r>
            <a:br>
              <a:rPr lang="en-US" altLang="en-US" sz="3200" dirty="0"/>
            </a:br>
            <a:r>
              <a:rPr lang="en-US" altLang="en-US" sz="3200" dirty="0"/>
              <a:t>  </a:t>
            </a:r>
            <a:r>
              <a:rPr lang="en-US" altLang="en-US" sz="2400" dirty="0"/>
              <a:t>Road Resurfacing - €410,000</a:t>
            </a:r>
            <a:br>
              <a:rPr lang="en-US" altLang="en-US" sz="2400" dirty="0"/>
            </a:br>
            <a:r>
              <a:rPr lang="en-US" altLang="en-US" sz="2400" dirty="0"/>
              <a:t>  Footpath Repair - €595,000</a:t>
            </a:r>
            <a:br>
              <a:rPr lang="en-US" altLang="en-US" sz="2400" dirty="0"/>
            </a:br>
            <a:r>
              <a:rPr lang="en-US" altLang="en-US" sz="2400" dirty="0"/>
              <a:t>  Cycle Maintenance - €70,000</a:t>
            </a:r>
            <a:endParaRPr lang="en-US" altLang="en-US" sz="32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851F91B-0885-73CB-A96D-8FE939A7E4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477242"/>
              </p:ext>
            </p:extLst>
          </p:nvPr>
        </p:nvGraphicFramePr>
        <p:xfrm>
          <a:off x="1055440" y="2679700"/>
          <a:ext cx="9289032" cy="34135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42574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2973229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  <a:gridCol w="2973229">
                  <a:extLst>
                    <a:ext uri="{9D8B030D-6E8A-4147-A177-3AD203B41FA5}">
                      <a16:colId xmlns:a16="http://schemas.microsoft.com/office/drawing/2014/main" val="1413389217"/>
                    </a:ext>
                  </a:extLst>
                </a:gridCol>
              </a:tblGrid>
              <a:tr h="4560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</a:rPr>
                        <a:t>FOOTPATH REPAIRS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</a:rPr>
                        <a:t>CYCLE MAINTENANCE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342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Adamstown rd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Arthur Griffith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Outer ring rd section 2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4342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Lucan Bridge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Weston Estate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Griffeen Ave 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342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Esker Lawns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Castlegate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4342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R148 Leixlip Road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Canonbrook Ave,Court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78608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>
                          <a:effectLst/>
                        </a:rPr>
                        <a:t>Lucan Newlands Rd (towards Esker Cemetary) 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St Finians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4342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Lucan Heights 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 dirty="0">
                          <a:effectLst/>
                        </a:rPr>
                        <a:t> 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531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891C9-D304-511D-8B4E-F840A9B97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4C33B-A238-EC10-CCC5-C6C6385F0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404665"/>
            <a:ext cx="8280920" cy="1584176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Palmerstown Fonthill LEA</a:t>
            </a:r>
            <a:br>
              <a:rPr lang="en-US" altLang="en-US" sz="3200" dirty="0"/>
            </a:br>
            <a:r>
              <a:rPr lang="en-US" altLang="en-US" sz="3200" dirty="0"/>
              <a:t>  </a:t>
            </a:r>
            <a:r>
              <a:rPr lang="en-US" altLang="en-US" sz="2400" dirty="0"/>
              <a:t>Road Resurfacing - €425,000</a:t>
            </a:r>
            <a:br>
              <a:rPr lang="en-US" altLang="en-US" sz="2400" dirty="0"/>
            </a:br>
            <a:r>
              <a:rPr lang="en-US" altLang="en-US" sz="2400" dirty="0"/>
              <a:t>   Footpath Repair - €465,000</a:t>
            </a:r>
            <a:br>
              <a:rPr lang="en-US" altLang="en-US" sz="2400" dirty="0"/>
            </a:br>
            <a:r>
              <a:rPr lang="en-US" altLang="en-US" sz="2400" dirty="0"/>
              <a:t>   Social Housing Pavement Improvements - €40,000</a:t>
            </a:r>
            <a:endParaRPr lang="en-US" altLang="en-US" sz="32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2807818-20A2-EA57-C7D0-DC8F119333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958186"/>
              </p:ext>
            </p:extLst>
          </p:nvPr>
        </p:nvGraphicFramePr>
        <p:xfrm>
          <a:off x="1199456" y="2348880"/>
          <a:ext cx="9361040" cy="42202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38929">
                  <a:extLst>
                    <a:ext uri="{9D8B030D-6E8A-4147-A177-3AD203B41FA5}">
                      <a16:colId xmlns:a16="http://schemas.microsoft.com/office/drawing/2014/main" val="687570841"/>
                    </a:ext>
                  </a:extLst>
                </a:gridCol>
                <a:gridCol w="2881036">
                  <a:extLst>
                    <a:ext uri="{9D8B030D-6E8A-4147-A177-3AD203B41FA5}">
                      <a16:colId xmlns:a16="http://schemas.microsoft.com/office/drawing/2014/main" val="795058456"/>
                    </a:ext>
                  </a:extLst>
                </a:gridCol>
                <a:gridCol w="3241075">
                  <a:extLst>
                    <a:ext uri="{9D8B030D-6E8A-4147-A177-3AD203B41FA5}">
                      <a16:colId xmlns:a16="http://schemas.microsoft.com/office/drawing/2014/main" val="125935227"/>
                    </a:ext>
                  </a:extLst>
                </a:gridCol>
              </a:tblGrid>
              <a:tr h="64680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>
                          <a:effectLst/>
                        </a:rPr>
                        <a:t>ROAD RESURFACING</a:t>
                      </a:r>
                      <a:endParaRPr lang="en-IE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>
                          <a:effectLst/>
                        </a:rPr>
                        <a:t>FOOTPATH REPAIRS</a:t>
                      </a:r>
                      <a:endParaRPr lang="en-IE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800" b="1" u="none" strike="noStrike" dirty="0">
                          <a:effectLst/>
                        </a:rPr>
                        <a:t>SOCIAL HOUSING PAVEMENT IMPROVEMENTS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7056644"/>
                  </a:ext>
                </a:extLst>
              </a:tr>
              <a:tr h="3573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Mill Lane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Kennelsfort Green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Greenfort Estate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3529106"/>
                  </a:ext>
                </a:extLst>
              </a:tr>
              <a:tr h="3573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The Dingle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St Marks Estate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8419467"/>
                  </a:ext>
                </a:extLst>
              </a:tr>
              <a:tr h="3573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Manor rd Laneway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Moorfield Estate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46582529"/>
                  </a:ext>
                </a:extLst>
              </a:tr>
              <a:tr h="3573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Fonthill rd S Train Station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Earlsfort Estate P2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 dirty="0">
                          <a:effectLst/>
                        </a:rPr>
                        <a:t> 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632194"/>
                  </a:ext>
                </a:extLst>
              </a:tr>
              <a:tr h="3573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Cloverhill Road 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Palmerstown Avenue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 dirty="0">
                          <a:effectLst/>
                        </a:rPr>
                        <a:t> 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9148574"/>
                  </a:ext>
                </a:extLst>
              </a:tr>
              <a:tr h="3573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Foxborough rd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0716525"/>
                  </a:ext>
                </a:extLst>
              </a:tr>
              <a:tr h="3573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Woodfarm Ave Oval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5163889"/>
                  </a:ext>
                </a:extLst>
              </a:tr>
              <a:tr h="3573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Wheatfield Estate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82424115"/>
                  </a:ext>
                </a:extLst>
              </a:tr>
              <a:tr h="3573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Glenmaroon rd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6029771"/>
                  </a:ext>
                </a:extLst>
              </a:tr>
              <a:tr h="35734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 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>
                          <a:effectLst/>
                        </a:rPr>
                        <a:t>Rowlagh Cres,Park </a:t>
                      </a:r>
                      <a:endParaRPr lang="en-I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800" u="none" strike="noStrike" dirty="0">
                          <a:effectLst/>
                        </a:rPr>
                        <a:t> </a:t>
                      </a:r>
                      <a:endParaRPr lang="en-IE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888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267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067B3-B047-57C1-E9D5-FB888C659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3C8C8-787B-7EEB-931F-E32D760A5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1" y="1196752"/>
            <a:ext cx="3719321" cy="2047417"/>
          </a:xfrm>
        </p:spPr>
        <p:txBody>
          <a:bodyPr>
            <a:normAutofit/>
          </a:bodyPr>
          <a:lstStyle/>
          <a:p>
            <a:r>
              <a:rPr lang="en-GB" sz="4800" dirty="0"/>
              <a:t>Additional 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09928-C975-2ACC-A510-0E5FE4129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3833" y="1248833"/>
            <a:ext cx="6768752" cy="45367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endParaRPr lang="en-GB" sz="2000" dirty="0"/>
          </a:p>
          <a:p>
            <a:r>
              <a:rPr lang="en-GB" sz="2000" dirty="0"/>
              <a:t>In addition to the schemes carried out under the Roadworks Programme additional works undertaken during the year by Road Maintenance 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One-off Footpath Repairs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Patching/Pothole Repair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Road Marking Renewal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Ramp Repair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Hedge Cutting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Grass Cutting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Drainage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Signage</a:t>
            </a:r>
          </a:p>
        </p:txBody>
      </p:sp>
    </p:spTree>
    <p:extLst>
      <p:ext uri="{BB962C8B-B14F-4D97-AF65-F5344CB8AC3E}">
        <p14:creationId xmlns:p14="http://schemas.microsoft.com/office/powerpoint/2010/main" val="143060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869103"/>
            <a:ext cx="5499108" cy="1119794"/>
          </a:xfrm>
        </p:spPr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 PowerPoint Template</Template>
  <TotalTime>7619</TotalTime>
  <Words>520</Words>
  <Application>Microsoft Office PowerPoint</Application>
  <PresentationFormat>Widescreen</PresentationFormat>
  <Paragraphs>143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 Narrow</vt:lpstr>
      <vt:lpstr>Arial</vt:lpstr>
      <vt:lpstr>Calibri</vt:lpstr>
      <vt:lpstr>SDCC Master</vt:lpstr>
      <vt:lpstr>2026 Roadworks Programme  Lucan, Palmerstown, Fonthill  Area Committee Meeting - January 2026 </vt:lpstr>
      <vt:lpstr>Countywide Budget</vt:lpstr>
      <vt:lpstr>Accessibility Funding  €550,000</vt:lpstr>
      <vt:lpstr>Lucan, Palmerstown, Fonthill Budget  - €2,605,000</vt:lpstr>
      <vt:lpstr>Number of Schemes</vt:lpstr>
      <vt:lpstr>Lucan LEA   Road Resurfacing - €410,000   Footpath Repair - €595,000   Cycle Maintenance - €70,000</vt:lpstr>
      <vt:lpstr>Palmerstown Fonthill LEA   Road Resurfacing - €425,000    Footpath Repair - €465,000    Social Housing Pavement Improvements - €40,000</vt:lpstr>
      <vt:lpstr>Additional Work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Walsh</dc:creator>
  <cp:lastModifiedBy>Gary Walsh</cp:lastModifiedBy>
  <cp:revision>12</cp:revision>
  <dcterms:created xsi:type="dcterms:W3CDTF">2025-09-22T08:29:52Z</dcterms:created>
  <dcterms:modified xsi:type="dcterms:W3CDTF">2026-01-14T12:07:58Z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