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5" r:id="rId3"/>
    <p:sldId id="276" r:id="rId4"/>
    <p:sldId id="278" r:id="rId5"/>
    <p:sldId id="279" r:id="rId6"/>
    <p:sldId id="277" r:id="rId7"/>
    <p:sldId id="280" r:id="rId8"/>
    <p:sldId id="281" r:id="rId9"/>
    <p:sldId id="282" r:id="rId10"/>
    <p:sldId id="283" r:id="rId11"/>
    <p:sldId id="284" r:id="rId12"/>
    <p:sldId id="285" r:id="rId13"/>
    <p:sldId id="286" r:id="rId14"/>
    <p:sldId id="287" r:id="rId15"/>
    <p:sldId id="288" r:id="rId16"/>
    <p:sldId id="274" r:id="rId17"/>
  </p:sldIdLst>
  <p:sldSz cx="12192000" cy="6858000"/>
  <p:notesSz cx="20104100" cy="11309350"/>
  <p:defaultTextStyle>
    <a:defPPr>
      <a:defRPr kern="0"/>
    </a:def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90" autoAdjust="0"/>
    <p:restoredTop sz="92010" autoAdjust="0"/>
  </p:normalViewPr>
  <p:slideViewPr>
    <p:cSldViewPr>
      <p:cViewPr varScale="1">
        <p:scale>
          <a:sx n="72" d="100"/>
          <a:sy n="72" d="100"/>
        </p:scale>
        <p:origin x="636" y="66"/>
      </p:cViewPr>
      <p:guideLst/>
    </p:cSldViewPr>
  </p:slideViewPr>
  <p:notesTextViewPr>
    <p:cViewPr>
      <p:scale>
        <a:sx n="20" d="100"/>
        <a:sy n="2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9F6A2F78-8593-D34B-A54B-A913B4ADD88D}" type="datetimeFigureOut">
              <a:rPr lang="en-US" smtClean="0"/>
              <a:t>1/7/2026</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8353B-7189-0348-512A-72DCC595CA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2C1B27-EC5E-A811-B2CA-5F0692518B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D86634-66D9-A444-4AA5-5E35F13A8E12}"/>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C6EB5E38-2587-7710-8AB6-573F351C50F1}"/>
              </a:ext>
            </a:extLst>
          </p:cNvPr>
          <p:cNvSpPr>
            <a:spLocks noGrp="1"/>
          </p:cNvSpPr>
          <p:nvPr>
            <p:ph type="sldNum" sz="quarter" idx="5"/>
          </p:nvPr>
        </p:nvSpPr>
        <p:spPr/>
        <p:txBody>
          <a:bodyPr/>
          <a:lstStyle/>
          <a:p>
            <a:fld id="{F374F5B9-8B24-7A4E-B5A9-4C8F6F8C6B31}" type="slidenum">
              <a:rPr lang="en-US" smtClean="0"/>
              <a:t>2</a:t>
            </a:fld>
            <a:endParaRPr lang="en-US"/>
          </a:p>
        </p:txBody>
      </p:sp>
    </p:spTree>
    <p:extLst>
      <p:ext uri="{BB962C8B-B14F-4D97-AF65-F5344CB8AC3E}">
        <p14:creationId xmlns:p14="http://schemas.microsoft.com/office/powerpoint/2010/main" val="4156251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A41CB-7273-1D53-5719-0B7083476C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59507E-DE60-22E6-E17B-1166C632AD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8F640E-353C-0B8E-A568-AEBF60303C4A}"/>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BBBFCC4E-BEE2-F828-4A02-073A4D160E83}"/>
              </a:ext>
            </a:extLst>
          </p:cNvPr>
          <p:cNvSpPr>
            <a:spLocks noGrp="1"/>
          </p:cNvSpPr>
          <p:nvPr>
            <p:ph type="sldNum" sz="quarter" idx="5"/>
          </p:nvPr>
        </p:nvSpPr>
        <p:spPr/>
        <p:txBody>
          <a:bodyPr/>
          <a:lstStyle/>
          <a:p>
            <a:fld id="{F374F5B9-8B24-7A4E-B5A9-4C8F6F8C6B31}" type="slidenum">
              <a:rPr lang="en-US" smtClean="0"/>
              <a:t>3</a:t>
            </a:fld>
            <a:endParaRPr lang="en-US"/>
          </a:p>
        </p:txBody>
      </p:sp>
    </p:spTree>
    <p:extLst>
      <p:ext uri="{BB962C8B-B14F-4D97-AF65-F5344CB8AC3E}">
        <p14:creationId xmlns:p14="http://schemas.microsoft.com/office/powerpoint/2010/main" val="2589380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AE414-8F77-11E2-9F64-C413F1FD18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C146B3-B88D-022C-52CA-6A989D761A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DB414C-C281-6B4B-D2B9-F1A9AD2CB2B0}"/>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98C57EAC-801F-E9E6-7406-5F1ED13DC7FF}"/>
              </a:ext>
            </a:extLst>
          </p:cNvPr>
          <p:cNvSpPr>
            <a:spLocks noGrp="1"/>
          </p:cNvSpPr>
          <p:nvPr>
            <p:ph type="sldNum" sz="quarter" idx="5"/>
          </p:nvPr>
        </p:nvSpPr>
        <p:spPr/>
        <p:txBody>
          <a:bodyPr/>
          <a:lstStyle/>
          <a:p>
            <a:fld id="{F374F5B9-8B24-7A4E-B5A9-4C8F6F8C6B31}" type="slidenum">
              <a:rPr lang="en-US" smtClean="0"/>
              <a:t>4</a:t>
            </a:fld>
            <a:endParaRPr lang="en-US"/>
          </a:p>
        </p:txBody>
      </p:sp>
    </p:spTree>
    <p:extLst>
      <p:ext uri="{BB962C8B-B14F-4D97-AF65-F5344CB8AC3E}">
        <p14:creationId xmlns:p14="http://schemas.microsoft.com/office/powerpoint/2010/main" val="972817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78582-C3B4-40CF-9B5B-6F289AC2BF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524440-4D5E-1417-9A08-5BC1F55A2B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FDF7DD-DFAC-B980-8A88-589A9D7B145D}"/>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E68DF291-5177-FAE5-9B9A-FABA9149C6D8}"/>
              </a:ext>
            </a:extLst>
          </p:cNvPr>
          <p:cNvSpPr>
            <a:spLocks noGrp="1"/>
          </p:cNvSpPr>
          <p:nvPr>
            <p:ph type="sldNum" sz="quarter" idx="5"/>
          </p:nvPr>
        </p:nvSpPr>
        <p:spPr/>
        <p:txBody>
          <a:bodyPr/>
          <a:lstStyle/>
          <a:p>
            <a:fld id="{F374F5B9-8B24-7A4E-B5A9-4C8F6F8C6B31}" type="slidenum">
              <a:rPr lang="en-US" smtClean="0"/>
              <a:t>5</a:t>
            </a:fld>
            <a:endParaRPr lang="en-US"/>
          </a:p>
        </p:txBody>
      </p:sp>
    </p:spTree>
    <p:extLst>
      <p:ext uri="{BB962C8B-B14F-4D97-AF65-F5344CB8AC3E}">
        <p14:creationId xmlns:p14="http://schemas.microsoft.com/office/powerpoint/2010/main" val="5019630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emf"/><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r:embed="rId23">
            <a:extLst>
              <a:ext uri="{96DAC541-7B7A-43D3-8B79-37D633B846F1}">
                <asvg:svgBlip xmlns:asvg="http://schemas.microsoft.com/office/drawing/2016/SVG/main" r:embed="rId24"/>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839416" y="2809265"/>
            <a:ext cx="10755259" cy="3471720"/>
          </a:xfrm>
        </p:spPr>
        <p:txBody>
          <a:bodyPr/>
          <a:lstStyle/>
          <a:p>
            <a:pPr algn="r"/>
            <a:r>
              <a:rPr lang="en-US" altLang="en-US" sz="5400" dirty="0"/>
              <a:t>Update on Public Lighting at Rathfarnham/Templeogue/</a:t>
            </a:r>
            <a:r>
              <a:rPr lang="en-US" altLang="en-US" sz="5400" dirty="0" err="1"/>
              <a:t>Firhouse</a:t>
            </a:r>
            <a:r>
              <a:rPr lang="en-US" altLang="en-US" sz="5400" dirty="0"/>
              <a:t>/</a:t>
            </a:r>
            <a:r>
              <a:rPr lang="en-US" altLang="en-US" sz="5400" dirty="0" err="1"/>
              <a:t>Bohernabreena</a:t>
            </a:r>
            <a:br>
              <a:rPr lang="en-US" altLang="en-US" sz="5400" dirty="0"/>
            </a:br>
            <a:br>
              <a:rPr lang="en-US" sz="4400" dirty="0"/>
            </a:br>
            <a:r>
              <a:rPr lang="en-GB" sz="2800" dirty="0"/>
              <a:t>RTFB </a:t>
            </a:r>
            <a:r>
              <a:rPr lang="en-GB" altLang="en-US" sz="2800" dirty="0"/>
              <a:t>Area Committee Meeting</a:t>
            </a:r>
            <a:r>
              <a:rPr lang="en-US" altLang="en-US" sz="2800" dirty="0"/>
              <a:t> - January 2026</a:t>
            </a:r>
            <a:br>
              <a:rPr lang="en-US" altLang="en-US" sz="3200" dirty="0"/>
            </a:br>
            <a:endParaRPr lang="en-US" sz="4800" dirty="0"/>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C. Lambert</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err="1"/>
              <a:t>C.Lambert</a:t>
            </a:r>
            <a:endParaRPr lang="en-US" dirty="0"/>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p:txBody>
          <a:bodyPr/>
          <a:lstStyle/>
          <a:p>
            <a:pPr algn="ctr"/>
            <a:r>
              <a:rPr lang="en-GB" dirty="0"/>
              <a:t>Jan 2026</a:t>
            </a:r>
          </a:p>
        </p:txBody>
      </p:sp>
    </p:spTree>
    <p:extLst>
      <p:ext uri="{BB962C8B-B14F-4D97-AF65-F5344CB8AC3E}">
        <p14:creationId xmlns:p14="http://schemas.microsoft.com/office/powerpoint/2010/main" val="193055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AE083-5CA0-3991-B228-AFA884A73C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C68157-682F-C118-B0DA-A6BDE0D4A194}"/>
              </a:ext>
            </a:extLst>
          </p:cNvPr>
          <p:cNvSpPr>
            <a:spLocks noGrp="1"/>
          </p:cNvSpPr>
          <p:nvPr>
            <p:ph type="title"/>
          </p:nvPr>
        </p:nvSpPr>
        <p:spPr>
          <a:xfrm>
            <a:off x="455919" y="260648"/>
            <a:ext cx="11280161" cy="648072"/>
          </a:xfrm>
        </p:spPr>
        <p:txBody>
          <a:bodyPr>
            <a:normAutofit/>
          </a:bodyPr>
          <a:lstStyle/>
          <a:p>
            <a:r>
              <a:rPr lang="en-GB" sz="2800" dirty="0"/>
              <a:t>Planned Upgrades for 2026 in your Area - continued</a:t>
            </a:r>
            <a:endParaRPr lang="en-IE" sz="2800" dirty="0"/>
          </a:p>
        </p:txBody>
      </p:sp>
      <p:sp>
        <p:nvSpPr>
          <p:cNvPr id="3" name="Text Placeholder 2">
            <a:extLst>
              <a:ext uri="{FF2B5EF4-FFF2-40B4-BE49-F238E27FC236}">
                <a16:creationId xmlns:a16="http://schemas.microsoft.com/office/drawing/2014/main" id="{AE513D5C-A83F-C467-2B7F-DF4459834B8B}"/>
              </a:ext>
            </a:extLst>
          </p:cNvPr>
          <p:cNvSpPr>
            <a:spLocks noGrp="1"/>
          </p:cNvSpPr>
          <p:nvPr>
            <p:ph type="body" idx="1"/>
          </p:nvPr>
        </p:nvSpPr>
        <p:spPr>
          <a:xfrm>
            <a:off x="335360" y="932574"/>
            <a:ext cx="10081120" cy="7597365"/>
          </a:xfrm>
        </p:spPr>
        <p:txBody>
          <a:bodyPr/>
          <a:lstStyle/>
          <a:p>
            <a:endParaRPr lang="en-GB" dirty="0"/>
          </a:p>
          <a:p>
            <a:endParaRPr lang="en-IE" dirty="0"/>
          </a:p>
        </p:txBody>
      </p:sp>
      <p:sp>
        <p:nvSpPr>
          <p:cNvPr id="4" name="Text Placeholder 3">
            <a:extLst>
              <a:ext uri="{FF2B5EF4-FFF2-40B4-BE49-F238E27FC236}">
                <a16:creationId xmlns:a16="http://schemas.microsoft.com/office/drawing/2014/main" id="{9A7909AA-BA0D-F9AC-640A-8CCD82A55D69}"/>
              </a:ext>
            </a:extLst>
          </p:cNvPr>
          <p:cNvSpPr>
            <a:spLocks noGrp="1"/>
          </p:cNvSpPr>
          <p:nvPr>
            <p:ph type="body" idx="10"/>
          </p:nvPr>
        </p:nvSpPr>
        <p:spPr>
          <a:xfrm>
            <a:off x="12000654" y="6381328"/>
            <a:ext cx="45719" cy="144017"/>
          </a:xfrm>
        </p:spPr>
        <p:txBody>
          <a:bodyPr>
            <a:normAutofit fontScale="77500" lnSpcReduction="20000"/>
          </a:bodyPr>
          <a:lstStyle/>
          <a:p>
            <a:endParaRPr lang="en-IE" dirty="0"/>
          </a:p>
        </p:txBody>
      </p:sp>
      <p:graphicFrame>
        <p:nvGraphicFramePr>
          <p:cNvPr id="5" name="Table 4">
            <a:extLst>
              <a:ext uri="{FF2B5EF4-FFF2-40B4-BE49-F238E27FC236}">
                <a16:creationId xmlns:a16="http://schemas.microsoft.com/office/drawing/2014/main" id="{699570AE-5762-AE6A-1D7E-50BE3E5CB16E}"/>
              </a:ext>
            </a:extLst>
          </p:cNvPr>
          <p:cNvGraphicFramePr>
            <a:graphicFrameLocks noGrp="1"/>
          </p:cNvGraphicFramePr>
          <p:nvPr>
            <p:extLst>
              <p:ext uri="{D42A27DB-BD31-4B8C-83A1-F6EECF244321}">
                <p14:modId xmlns:p14="http://schemas.microsoft.com/office/powerpoint/2010/main" val="3415002727"/>
              </p:ext>
            </p:extLst>
          </p:nvPr>
        </p:nvGraphicFramePr>
        <p:xfrm>
          <a:off x="465828" y="1412776"/>
          <a:ext cx="7037081" cy="2940691"/>
        </p:xfrm>
        <a:graphic>
          <a:graphicData uri="http://schemas.openxmlformats.org/drawingml/2006/table">
            <a:tbl>
              <a:tblPr>
                <a:tableStyleId>{5C22544A-7EE6-4342-B048-85BDC9FD1C3A}</a:tableStyleId>
              </a:tblPr>
              <a:tblGrid>
                <a:gridCol w="3422580">
                  <a:extLst>
                    <a:ext uri="{9D8B030D-6E8A-4147-A177-3AD203B41FA5}">
                      <a16:colId xmlns:a16="http://schemas.microsoft.com/office/drawing/2014/main" val="676151776"/>
                    </a:ext>
                  </a:extLst>
                </a:gridCol>
                <a:gridCol w="3614501">
                  <a:extLst>
                    <a:ext uri="{9D8B030D-6E8A-4147-A177-3AD203B41FA5}">
                      <a16:colId xmlns:a16="http://schemas.microsoft.com/office/drawing/2014/main" val="3086633385"/>
                    </a:ext>
                  </a:extLst>
                </a:gridCol>
              </a:tblGrid>
              <a:tr h="420411">
                <a:tc>
                  <a:txBody>
                    <a:bodyPr/>
                    <a:lstStyle/>
                    <a:p>
                      <a:pPr algn="l" fontAlgn="t">
                        <a:buNone/>
                      </a:pPr>
                      <a:r>
                        <a:rPr lang="en-IE" sz="1800" u="none" strike="noStrike">
                          <a:effectLst/>
                        </a:rPr>
                        <a:t>Willington Avenue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a:effectLst/>
                        </a:rPr>
                        <a:t>Rathfarnham Templeogue</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169849708"/>
                  </a:ext>
                </a:extLst>
              </a:tr>
              <a:tr h="420411">
                <a:tc>
                  <a:txBody>
                    <a:bodyPr/>
                    <a:lstStyle/>
                    <a:p>
                      <a:pPr algn="l" fontAlgn="t">
                        <a:buNone/>
                      </a:pPr>
                      <a:r>
                        <a:rPr lang="en-IE" sz="1800" u="none" strike="noStrike">
                          <a:effectLst/>
                        </a:rPr>
                        <a:t>Willington Court</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a:effectLst/>
                        </a:rPr>
                        <a:t>Rathfarnham Templeogue</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606848953"/>
                  </a:ext>
                </a:extLst>
              </a:tr>
              <a:tr h="420411">
                <a:tc>
                  <a:txBody>
                    <a:bodyPr/>
                    <a:lstStyle/>
                    <a:p>
                      <a:pPr algn="l" fontAlgn="t">
                        <a:buNone/>
                      </a:pPr>
                      <a:r>
                        <a:rPr lang="en-IE" sz="1800" u="none" strike="noStrike">
                          <a:effectLst/>
                        </a:rPr>
                        <a:t>Willington Crescent</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a:effectLst/>
                        </a:rPr>
                        <a:t>Rathfarnham Templeogue</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987704131"/>
                  </a:ext>
                </a:extLst>
              </a:tr>
              <a:tr h="420411">
                <a:tc>
                  <a:txBody>
                    <a:bodyPr/>
                    <a:lstStyle/>
                    <a:p>
                      <a:pPr algn="l" fontAlgn="t">
                        <a:buNone/>
                      </a:pPr>
                      <a:r>
                        <a:rPr lang="en-IE" sz="1800" u="none" strike="noStrike">
                          <a:effectLst/>
                        </a:rPr>
                        <a:t>Willington Drive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a:effectLst/>
                        </a:rPr>
                        <a:t>Rathfarnham Templeogue</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762345777"/>
                  </a:ext>
                </a:extLst>
              </a:tr>
              <a:tr h="420411">
                <a:tc>
                  <a:txBody>
                    <a:bodyPr/>
                    <a:lstStyle/>
                    <a:p>
                      <a:pPr algn="l" fontAlgn="t">
                        <a:buNone/>
                      </a:pPr>
                      <a:r>
                        <a:rPr lang="en-IE" sz="1800" u="none" strike="noStrike">
                          <a:effectLst/>
                        </a:rPr>
                        <a:t>Willington Grove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a:effectLst/>
                        </a:rPr>
                        <a:t>Rathfarnham Templeogue</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227870042"/>
                  </a:ext>
                </a:extLst>
              </a:tr>
              <a:tr h="418225">
                <a:tc>
                  <a:txBody>
                    <a:bodyPr/>
                    <a:lstStyle/>
                    <a:p>
                      <a:pPr algn="l" fontAlgn="t">
                        <a:buNone/>
                      </a:pPr>
                      <a:r>
                        <a:rPr lang="en-IE" sz="1800" u="none" strike="noStrike">
                          <a:effectLst/>
                        </a:rPr>
                        <a:t>Willington Lawn</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a:effectLst/>
                        </a:rPr>
                        <a:t>Rathfarnham Templeogue</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390569476"/>
                  </a:ext>
                </a:extLst>
              </a:tr>
              <a:tr h="420411">
                <a:tc>
                  <a:txBody>
                    <a:bodyPr/>
                    <a:lstStyle/>
                    <a:p>
                      <a:pPr algn="l" fontAlgn="t">
                        <a:buNone/>
                      </a:pPr>
                      <a:r>
                        <a:rPr lang="en-IE" sz="1800" u="none" strike="noStrike">
                          <a:effectLst/>
                        </a:rPr>
                        <a:t>Willington Park</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a:effectLst/>
                        </a:rPr>
                        <a:t>Rathfarnham Templeogue</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442698908"/>
                  </a:ext>
                </a:extLst>
              </a:tr>
            </a:tbl>
          </a:graphicData>
        </a:graphic>
      </p:graphicFrame>
    </p:spTree>
    <p:extLst>
      <p:ext uri="{BB962C8B-B14F-4D97-AF65-F5344CB8AC3E}">
        <p14:creationId xmlns:p14="http://schemas.microsoft.com/office/powerpoint/2010/main" val="2210510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BE966-6EB3-5721-D2B1-8138853D3E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5A8A9A-4A85-9F85-8477-A67DF14526A7}"/>
              </a:ext>
            </a:extLst>
          </p:cNvPr>
          <p:cNvSpPr>
            <a:spLocks noGrp="1"/>
          </p:cNvSpPr>
          <p:nvPr>
            <p:ph type="title"/>
          </p:nvPr>
        </p:nvSpPr>
        <p:spPr>
          <a:xfrm>
            <a:off x="455919" y="260648"/>
            <a:ext cx="11280161" cy="648072"/>
          </a:xfrm>
        </p:spPr>
        <p:txBody>
          <a:bodyPr>
            <a:normAutofit/>
          </a:bodyPr>
          <a:lstStyle/>
          <a:p>
            <a:r>
              <a:rPr lang="en-GB" sz="2800" dirty="0"/>
              <a:t>Planned Upgrades for 2026 in your Area - continued</a:t>
            </a:r>
            <a:endParaRPr lang="en-IE" sz="2800" dirty="0"/>
          </a:p>
        </p:txBody>
      </p:sp>
      <p:sp>
        <p:nvSpPr>
          <p:cNvPr id="3" name="Text Placeholder 2">
            <a:extLst>
              <a:ext uri="{FF2B5EF4-FFF2-40B4-BE49-F238E27FC236}">
                <a16:creationId xmlns:a16="http://schemas.microsoft.com/office/drawing/2014/main" id="{EA45F789-50E7-95F2-3911-AAA1D1C58E08}"/>
              </a:ext>
            </a:extLst>
          </p:cNvPr>
          <p:cNvSpPr>
            <a:spLocks noGrp="1"/>
          </p:cNvSpPr>
          <p:nvPr>
            <p:ph type="body" idx="1"/>
          </p:nvPr>
        </p:nvSpPr>
        <p:spPr>
          <a:xfrm>
            <a:off x="335360" y="932574"/>
            <a:ext cx="10081120" cy="7597365"/>
          </a:xfrm>
        </p:spPr>
        <p:txBody>
          <a:bodyPr/>
          <a:lstStyle/>
          <a:p>
            <a:endParaRPr lang="en-GB" dirty="0"/>
          </a:p>
          <a:p>
            <a:endParaRPr lang="en-IE" dirty="0"/>
          </a:p>
        </p:txBody>
      </p:sp>
      <p:sp>
        <p:nvSpPr>
          <p:cNvPr id="4" name="Text Placeholder 3">
            <a:extLst>
              <a:ext uri="{FF2B5EF4-FFF2-40B4-BE49-F238E27FC236}">
                <a16:creationId xmlns:a16="http://schemas.microsoft.com/office/drawing/2014/main" id="{387521C3-0620-8F39-7444-A7E50F7A5C7E}"/>
              </a:ext>
            </a:extLst>
          </p:cNvPr>
          <p:cNvSpPr>
            <a:spLocks noGrp="1"/>
          </p:cNvSpPr>
          <p:nvPr>
            <p:ph type="body" idx="10"/>
          </p:nvPr>
        </p:nvSpPr>
        <p:spPr>
          <a:xfrm>
            <a:off x="12000654" y="6381328"/>
            <a:ext cx="45719" cy="144017"/>
          </a:xfrm>
        </p:spPr>
        <p:txBody>
          <a:bodyPr>
            <a:normAutofit fontScale="77500" lnSpcReduction="20000"/>
          </a:bodyPr>
          <a:lstStyle/>
          <a:p>
            <a:endParaRPr lang="en-IE" dirty="0"/>
          </a:p>
        </p:txBody>
      </p:sp>
      <p:graphicFrame>
        <p:nvGraphicFramePr>
          <p:cNvPr id="6" name="Table 5">
            <a:extLst>
              <a:ext uri="{FF2B5EF4-FFF2-40B4-BE49-F238E27FC236}">
                <a16:creationId xmlns:a16="http://schemas.microsoft.com/office/drawing/2014/main" id="{F12C29E6-065A-E8CA-143B-42C834A00AE4}"/>
              </a:ext>
            </a:extLst>
          </p:cNvPr>
          <p:cNvGraphicFramePr>
            <a:graphicFrameLocks noGrp="1"/>
          </p:cNvGraphicFramePr>
          <p:nvPr>
            <p:extLst>
              <p:ext uri="{D42A27DB-BD31-4B8C-83A1-F6EECF244321}">
                <p14:modId xmlns:p14="http://schemas.microsoft.com/office/powerpoint/2010/main" val="1191394065"/>
              </p:ext>
            </p:extLst>
          </p:nvPr>
        </p:nvGraphicFramePr>
        <p:xfrm>
          <a:off x="335360" y="1124744"/>
          <a:ext cx="8424936" cy="3528390"/>
        </p:xfrm>
        <a:graphic>
          <a:graphicData uri="http://schemas.openxmlformats.org/drawingml/2006/table">
            <a:tbl>
              <a:tblPr>
                <a:tableStyleId>{5C22544A-7EE6-4342-B048-85BDC9FD1C3A}</a:tableStyleId>
              </a:tblPr>
              <a:tblGrid>
                <a:gridCol w="4097583">
                  <a:extLst>
                    <a:ext uri="{9D8B030D-6E8A-4147-A177-3AD203B41FA5}">
                      <a16:colId xmlns:a16="http://schemas.microsoft.com/office/drawing/2014/main" val="4125485590"/>
                    </a:ext>
                  </a:extLst>
                </a:gridCol>
                <a:gridCol w="4327353">
                  <a:extLst>
                    <a:ext uri="{9D8B030D-6E8A-4147-A177-3AD203B41FA5}">
                      <a16:colId xmlns:a16="http://schemas.microsoft.com/office/drawing/2014/main" val="12675937"/>
                    </a:ext>
                  </a:extLst>
                </a:gridCol>
              </a:tblGrid>
              <a:tr h="588065">
                <a:tc>
                  <a:txBody>
                    <a:bodyPr/>
                    <a:lstStyle/>
                    <a:p>
                      <a:pPr algn="l" fontAlgn="t">
                        <a:buNone/>
                      </a:pPr>
                      <a:r>
                        <a:rPr lang="en-IE" sz="1800" u="none" strike="noStrike">
                          <a:effectLst/>
                        </a:rPr>
                        <a:t>Edmondstown Green</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626477036"/>
                  </a:ext>
                </a:extLst>
              </a:tr>
              <a:tr h="588065">
                <a:tc>
                  <a:txBody>
                    <a:bodyPr/>
                    <a:lstStyle/>
                    <a:p>
                      <a:pPr algn="l" fontAlgn="t">
                        <a:buNone/>
                      </a:pPr>
                      <a:r>
                        <a:rPr lang="en-IE" sz="1800" u="none" strike="noStrike">
                          <a:effectLst/>
                        </a:rPr>
                        <a:t>Edwards Court</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844268214"/>
                  </a:ext>
                </a:extLst>
              </a:tr>
              <a:tr h="588065">
                <a:tc>
                  <a:txBody>
                    <a:bodyPr/>
                    <a:lstStyle/>
                    <a:p>
                      <a:pPr algn="l" fontAlgn="t">
                        <a:buNone/>
                      </a:pPr>
                      <a:r>
                        <a:rPr lang="en-IE" sz="1800" u="none" strike="noStrike">
                          <a:effectLst/>
                        </a:rPr>
                        <a:t>Glenmore Court</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938075001"/>
                  </a:ext>
                </a:extLst>
              </a:tr>
              <a:tr h="588065">
                <a:tc>
                  <a:txBody>
                    <a:bodyPr/>
                    <a:lstStyle/>
                    <a:p>
                      <a:pPr algn="l" fontAlgn="t">
                        <a:buNone/>
                      </a:pPr>
                      <a:r>
                        <a:rPr lang="en-IE" sz="1800" u="none" strike="noStrike">
                          <a:effectLst/>
                        </a:rPr>
                        <a:t>Glenmore Green</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err="1">
                          <a:effectLst/>
                        </a:rPr>
                        <a:t>Firhouse</a:t>
                      </a:r>
                      <a:r>
                        <a:rPr lang="en-IE" sz="1800" u="none" strike="noStrike" dirty="0">
                          <a:effectLst/>
                        </a:rPr>
                        <a:t> </a:t>
                      </a:r>
                      <a:r>
                        <a:rPr lang="en-IE" sz="1800" u="none" strike="noStrike" dirty="0" err="1">
                          <a:effectLst/>
                        </a:rPr>
                        <a:t>Bohernabreena</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646771936"/>
                  </a:ext>
                </a:extLst>
              </a:tr>
              <a:tr h="588065">
                <a:tc>
                  <a:txBody>
                    <a:bodyPr/>
                    <a:lstStyle/>
                    <a:p>
                      <a:pPr algn="l" fontAlgn="t">
                        <a:buNone/>
                      </a:pPr>
                      <a:r>
                        <a:rPr lang="en-IE" sz="1800" u="none" strike="noStrike">
                          <a:effectLst/>
                        </a:rPr>
                        <a:t>Glenmore Park</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423453904"/>
                  </a:ext>
                </a:extLst>
              </a:tr>
              <a:tr h="588065">
                <a:tc>
                  <a:txBody>
                    <a:bodyPr/>
                    <a:lstStyle/>
                    <a:p>
                      <a:pPr algn="l" fontAlgn="t">
                        <a:buNone/>
                      </a:pPr>
                      <a:r>
                        <a:rPr lang="en-IE" sz="1800" u="none" strike="noStrike">
                          <a:effectLst/>
                        </a:rPr>
                        <a:t>Moyville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err="1">
                          <a:effectLst/>
                        </a:rPr>
                        <a:t>Firhouse</a:t>
                      </a:r>
                      <a:r>
                        <a:rPr lang="en-IE" sz="1800" u="none" strike="noStrike" dirty="0">
                          <a:effectLst/>
                        </a:rPr>
                        <a:t> </a:t>
                      </a:r>
                      <a:r>
                        <a:rPr lang="en-IE" sz="1800" u="none" strike="noStrike" dirty="0" err="1">
                          <a:effectLst/>
                        </a:rPr>
                        <a:t>Bohernabreena</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710173690"/>
                  </a:ext>
                </a:extLst>
              </a:tr>
            </a:tbl>
          </a:graphicData>
        </a:graphic>
      </p:graphicFrame>
    </p:spTree>
    <p:extLst>
      <p:ext uri="{BB962C8B-B14F-4D97-AF65-F5344CB8AC3E}">
        <p14:creationId xmlns:p14="http://schemas.microsoft.com/office/powerpoint/2010/main" val="1272700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A474A-90D9-6EBF-06D3-406F583B5B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419EC-618E-E509-82E6-8B80E9DBCEF5}"/>
              </a:ext>
            </a:extLst>
          </p:cNvPr>
          <p:cNvSpPr>
            <a:spLocks noGrp="1"/>
          </p:cNvSpPr>
          <p:nvPr>
            <p:ph type="title"/>
          </p:nvPr>
        </p:nvSpPr>
        <p:spPr>
          <a:xfrm>
            <a:off x="455919" y="260648"/>
            <a:ext cx="11280161" cy="648072"/>
          </a:xfrm>
        </p:spPr>
        <p:txBody>
          <a:bodyPr>
            <a:normAutofit/>
          </a:bodyPr>
          <a:lstStyle/>
          <a:p>
            <a:r>
              <a:rPr lang="en-GB" sz="2800" dirty="0"/>
              <a:t>Planned Upgrades for 2026 in your Area - continued</a:t>
            </a:r>
            <a:endParaRPr lang="en-IE" sz="2800" dirty="0"/>
          </a:p>
        </p:txBody>
      </p:sp>
      <p:sp>
        <p:nvSpPr>
          <p:cNvPr id="3" name="Text Placeholder 2">
            <a:extLst>
              <a:ext uri="{FF2B5EF4-FFF2-40B4-BE49-F238E27FC236}">
                <a16:creationId xmlns:a16="http://schemas.microsoft.com/office/drawing/2014/main" id="{D6C1CC87-4594-F900-C927-4DE1D0C38102}"/>
              </a:ext>
            </a:extLst>
          </p:cNvPr>
          <p:cNvSpPr>
            <a:spLocks noGrp="1"/>
          </p:cNvSpPr>
          <p:nvPr>
            <p:ph type="body" idx="1"/>
          </p:nvPr>
        </p:nvSpPr>
        <p:spPr>
          <a:xfrm>
            <a:off x="335360" y="932574"/>
            <a:ext cx="10081120" cy="7597365"/>
          </a:xfrm>
        </p:spPr>
        <p:txBody>
          <a:bodyPr/>
          <a:lstStyle/>
          <a:p>
            <a:endParaRPr lang="en-GB" dirty="0"/>
          </a:p>
          <a:p>
            <a:endParaRPr lang="en-IE" dirty="0"/>
          </a:p>
        </p:txBody>
      </p:sp>
      <p:sp>
        <p:nvSpPr>
          <p:cNvPr id="4" name="Text Placeholder 3">
            <a:extLst>
              <a:ext uri="{FF2B5EF4-FFF2-40B4-BE49-F238E27FC236}">
                <a16:creationId xmlns:a16="http://schemas.microsoft.com/office/drawing/2014/main" id="{BB649D42-2956-411C-D8D1-044F700B601D}"/>
              </a:ext>
            </a:extLst>
          </p:cNvPr>
          <p:cNvSpPr>
            <a:spLocks noGrp="1"/>
          </p:cNvSpPr>
          <p:nvPr>
            <p:ph type="body" idx="10"/>
          </p:nvPr>
        </p:nvSpPr>
        <p:spPr>
          <a:xfrm>
            <a:off x="12000654" y="6381328"/>
            <a:ext cx="45719" cy="144017"/>
          </a:xfrm>
        </p:spPr>
        <p:txBody>
          <a:bodyPr>
            <a:normAutofit fontScale="77500" lnSpcReduction="20000"/>
          </a:bodyPr>
          <a:lstStyle/>
          <a:p>
            <a:endParaRPr lang="en-IE" dirty="0"/>
          </a:p>
        </p:txBody>
      </p:sp>
      <p:graphicFrame>
        <p:nvGraphicFramePr>
          <p:cNvPr id="5" name="Table 4">
            <a:extLst>
              <a:ext uri="{FF2B5EF4-FFF2-40B4-BE49-F238E27FC236}">
                <a16:creationId xmlns:a16="http://schemas.microsoft.com/office/drawing/2014/main" id="{E24A1883-1D64-1B98-74BC-5AD02F592614}"/>
              </a:ext>
            </a:extLst>
          </p:cNvPr>
          <p:cNvGraphicFramePr>
            <a:graphicFrameLocks noGrp="1"/>
          </p:cNvGraphicFramePr>
          <p:nvPr>
            <p:extLst>
              <p:ext uri="{D42A27DB-BD31-4B8C-83A1-F6EECF244321}">
                <p14:modId xmlns:p14="http://schemas.microsoft.com/office/powerpoint/2010/main" val="1386323036"/>
              </p:ext>
            </p:extLst>
          </p:nvPr>
        </p:nvGraphicFramePr>
        <p:xfrm>
          <a:off x="455919" y="1196752"/>
          <a:ext cx="8448393" cy="4464502"/>
        </p:xfrm>
        <a:graphic>
          <a:graphicData uri="http://schemas.openxmlformats.org/drawingml/2006/table">
            <a:tbl>
              <a:tblPr>
                <a:tableStyleId>{5C22544A-7EE6-4342-B048-85BDC9FD1C3A}</a:tableStyleId>
              </a:tblPr>
              <a:tblGrid>
                <a:gridCol w="4108991">
                  <a:extLst>
                    <a:ext uri="{9D8B030D-6E8A-4147-A177-3AD203B41FA5}">
                      <a16:colId xmlns:a16="http://schemas.microsoft.com/office/drawing/2014/main" val="1435384790"/>
                    </a:ext>
                  </a:extLst>
                </a:gridCol>
                <a:gridCol w="4339402">
                  <a:extLst>
                    <a:ext uri="{9D8B030D-6E8A-4147-A177-3AD203B41FA5}">
                      <a16:colId xmlns:a16="http://schemas.microsoft.com/office/drawing/2014/main" val="3303276081"/>
                    </a:ext>
                  </a:extLst>
                </a:gridCol>
              </a:tblGrid>
              <a:tr h="318893">
                <a:tc>
                  <a:txBody>
                    <a:bodyPr/>
                    <a:lstStyle/>
                    <a:p>
                      <a:pPr algn="l" fontAlgn="t">
                        <a:buNone/>
                      </a:pPr>
                      <a:r>
                        <a:rPr lang="en-IE" sz="1800" u="none" strike="noStrike">
                          <a:effectLst/>
                        </a:rPr>
                        <a:t>Allenton Avenue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943958572"/>
                  </a:ext>
                </a:extLst>
              </a:tr>
              <a:tr h="318893">
                <a:tc>
                  <a:txBody>
                    <a:bodyPr/>
                    <a:lstStyle/>
                    <a:p>
                      <a:pPr algn="l" fontAlgn="t">
                        <a:buNone/>
                      </a:pPr>
                      <a:r>
                        <a:rPr lang="en-IE" sz="1800" u="none" strike="noStrike">
                          <a:effectLst/>
                        </a:rPr>
                        <a:t>Allenton Crescent</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6961439"/>
                  </a:ext>
                </a:extLst>
              </a:tr>
              <a:tr h="318893">
                <a:tc>
                  <a:txBody>
                    <a:bodyPr/>
                    <a:lstStyle/>
                    <a:p>
                      <a:pPr algn="l" fontAlgn="t">
                        <a:buNone/>
                      </a:pPr>
                      <a:r>
                        <a:rPr lang="en-IE" sz="1800" u="none" strike="noStrike">
                          <a:effectLst/>
                        </a:rPr>
                        <a:t>Allenton Drive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953358062"/>
                  </a:ext>
                </a:extLst>
              </a:tr>
              <a:tr h="318893">
                <a:tc>
                  <a:txBody>
                    <a:bodyPr/>
                    <a:lstStyle/>
                    <a:p>
                      <a:pPr algn="l" fontAlgn="t">
                        <a:buNone/>
                      </a:pPr>
                      <a:r>
                        <a:rPr lang="en-IE" sz="1800" u="none" strike="noStrike">
                          <a:effectLst/>
                        </a:rPr>
                        <a:t>Allenton Gardens</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458179385"/>
                  </a:ext>
                </a:extLst>
              </a:tr>
              <a:tr h="318893">
                <a:tc>
                  <a:txBody>
                    <a:bodyPr/>
                    <a:lstStyle/>
                    <a:p>
                      <a:pPr algn="l" fontAlgn="t">
                        <a:buNone/>
                      </a:pPr>
                      <a:r>
                        <a:rPr lang="en-IE" sz="1800" u="none" strike="noStrike">
                          <a:effectLst/>
                        </a:rPr>
                        <a:t>Allenton Green</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692780672"/>
                  </a:ext>
                </a:extLst>
              </a:tr>
              <a:tr h="318893">
                <a:tc>
                  <a:txBody>
                    <a:bodyPr/>
                    <a:lstStyle/>
                    <a:p>
                      <a:pPr algn="l" fontAlgn="t">
                        <a:buNone/>
                      </a:pPr>
                      <a:r>
                        <a:rPr lang="en-IE" sz="1800" u="none" strike="noStrike">
                          <a:effectLst/>
                        </a:rPr>
                        <a:t>Allenton Lawns</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310076199"/>
                  </a:ext>
                </a:extLst>
              </a:tr>
              <a:tr h="318893">
                <a:tc>
                  <a:txBody>
                    <a:bodyPr/>
                    <a:lstStyle/>
                    <a:p>
                      <a:pPr algn="l" fontAlgn="t">
                        <a:buNone/>
                      </a:pPr>
                      <a:r>
                        <a:rPr lang="en-IE" sz="1800" u="none" strike="noStrike">
                          <a:effectLst/>
                        </a:rPr>
                        <a:t>Allenton Park</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675595217"/>
                  </a:ext>
                </a:extLst>
              </a:tr>
              <a:tr h="318893">
                <a:tc>
                  <a:txBody>
                    <a:bodyPr/>
                    <a:lstStyle/>
                    <a:p>
                      <a:pPr algn="l" fontAlgn="t">
                        <a:buNone/>
                      </a:pPr>
                      <a:r>
                        <a:rPr lang="en-IE" sz="1800" u="none" strike="noStrike">
                          <a:effectLst/>
                        </a:rPr>
                        <a:t>Allenton Road</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123389107"/>
                  </a:ext>
                </a:extLst>
              </a:tr>
              <a:tr h="318893">
                <a:tc>
                  <a:txBody>
                    <a:bodyPr/>
                    <a:lstStyle/>
                    <a:p>
                      <a:pPr algn="l" fontAlgn="t">
                        <a:buNone/>
                      </a:pPr>
                      <a:r>
                        <a:rPr lang="en-IE" sz="1800" u="none" strike="noStrike">
                          <a:effectLst/>
                        </a:rPr>
                        <a:t>Allenton Way</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290890771"/>
                  </a:ext>
                </a:extLst>
              </a:tr>
              <a:tr h="318893">
                <a:tc>
                  <a:txBody>
                    <a:bodyPr/>
                    <a:lstStyle/>
                    <a:p>
                      <a:pPr algn="l" fontAlgn="t">
                        <a:buNone/>
                      </a:pPr>
                      <a:r>
                        <a:rPr lang="en-IE" sz="1800" u="none" strike="noStrike">
                          <a:effectLst/>
                        </a:rPr>
                        <a:t>Glencarrig Court</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707892768"/>
                  </a:ext>
                </a:extLst>
              </a:tr>
              <a:tr h="318893">
                <a:tc>
                  <a:txBody>
                    <a:bodyPr/>
                    <a:lstStyle/>
                    <a:p>
                      <a:pPr algn="l" fontAlgn="t">
                        <a:buNone/>
                      </a:pPr>
                      <a:r>
                        <a:rPr lang="en-IE" sz="1800" u="none" strike="noStrike">
                          <a:effectLst/>
                        </a:rPr>
                        <a:t>Glencarrig Drive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810966305"/>
                  </a:ext>
                </a:extLst>
              </a:tr>
              <a:tr h="318893">
                <a:tc>
                  <a:txBody>
                    <a:bodyPr/>
                    <a:lstStyle/>
                    <a:p>
                      <a:pPr algn="l" fontAlgn="t">
                        <a:buNone/>
                      </a:pPr>
                      <a:r>
                        <a:rPr lang="en-IE" sz="1800" u="none" strike="noStrike">
                          <a:effectLst/>
                        </a:rPr>
                        <a:t>Glencarrig Green</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639875632"/>
                  </a:ext>
                </a:extLst>
              </a:tr>
              <a:tr h="318893">
                <a:tc>
                  <a:txBody>
                    <a:bodyPr/>
                    <a:lstStyle/>
                    <a:p>
                      <a:pPr algn="l" fontAlgn="t">
                        <a:buNone/>
                      </a:pPr>
                      <a:r>
                        <a:rPr lang="en-IE" sz="1800" u="none" strike="noStrike">
                          <a:effectLst/>
                        </a:rPr>
                        <a:t>Oldcourt Lawn</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792706511"/>
                  </a:ext>
                </a:extLst>
              </a:tr>
              <a:tr h="318893">
                <a:tc>
                  <a:txBody>
                    <a:bodyPr/>
                    <a:lstStyle/>
                    <a:p>
                      <a:pPr algn="l" fontAlgn="t">
                        <a:buNone/>
                      </a:pPr>
                      <a:r>
                        <a:rPr lang="en-IE" sz="1800" u="none" strike="noStrike">
                          <a:effectLst/>
                        </a:rPr>
                        <a:t>Oldcourt Road</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err="1">
                          <a:effectLst/>
                        </a:rPr>
                        <a:t>Firhouse</a:t>
                      </a:r>
                      <a:r>
                        <a:rPr lang="en-IE" sz="1800" u="none" strike="noStrike" dirty="0">
                          <a:effectLst/>
                        </a:rPr>
                        <a:t> </a:t>
                      </a:r>
                      <a:r>
                        <a:rPr lang="en-IE" sz="1800" u="none" strike="noStrike" dirty="0" err="1">
                          <a:effectLst/>
                        </a:rPr>
                        <a:t>Bohernabreena</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163724357"/>
                  </a:ext>
                </a:extLst>
              </a:tr>
            </a:tbl>
          </a:graphicData>
        </a:graphic>
      </p:graphicFrame>
    </p:spTree>
    <p:extLst>
      <p:ext uri="{BB962C8B-B14F-4D97-AF65-F5344CB8AC3E}">
        <p14:creationId xmlns:p14="http://schemas.microsoft.com/office/powerpoint/2010/main" val="43718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22592-A83A-853B-D33D-E9228CAC65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4F1B2C-15CF-CDC5-0E6A-973EE5B96500}"/>
              </a:ext>
            </a:extLst>
          </p:cNvPr>
          <p:cNvSpPr>
            <a:spLocks noGrp="1"/>
          </p:cNvSpPr>
          <p:nvPr>
            <p:ph type="title"/>
          </p:nvPr>
        </p:nvSpPr>
        <p:spPr>
          <a:xfrm>
            <a:off x="455919" y="260648"/>
            <a:ext cx="11280161" cy="648072"/>
          </a:xfrm>
        </p:spPr>
        <p:txBody>
          <a:bodyPr>
            <a:normAutofit/>
          </a:bodyPr>
          <a:lstStyle/>
          <a:p>
            <a:r>
              <a:rPr lang="en-GB" sz="2800" dirty="0"/>
              <a:t>Planned Upgrades for 2026 in your Area - continued</a:t>
            </a:r>
            <a:endParaRPr lang="en-IE" sz="2800" dirty="0"/>
          </a:p>
        </p:txBody>
      </p:sp>
      <p:sp>
        <p:nvSpPr>
          <p:cNvPr id="3" name="Text Placeholder 2">
            <a:extLst>
              <a:ext uri="{FF2B5EF4-FFF2-40B4-BE49-F238E27FC236}">
                <a16:creationId xmlns:a16="http://schemas.microsoft.com/office/drawing/2014/main" id="{87FA76E2-C5C4-9386-BD6D-37AE742994AB}"/>
              </a:ext>
            </a:extLst>
          </p:cNvPr>
          <p:cNvSpPr>
            <a:spLocks noGrp="1"/>
          </p:cNvSpPr>
          <p:nvPr>
            <p:ph type="body" idx="1"/>
          </p:nvPr>
        </p:nvSpPr>
        <p:spPr>
          <a:xfrm>
            <a:off x="335360" y="932574"/>
            <a:ext cx="10081120" cy="7597365"/>
          </a:xfrm>
        </p:spPr>
        <p:txBody>
          <a:bodyPr/>
          <a:lstStyle/>
          <a:p>
            <a:endParaRPr lang="en-GB" dirty="0"/>
          </a:p>
          <a:p>
            <a:endParaRPr lang="en-IE" dirty="0"/>
          </a:p>
        </p:txBody>
      </p:sp>
      <p:sp>
        <p:nvSpPr>
          <p:cNvPr id="4" name="Text Placeholder 3">
            <a:extLst>
              <a:ext uri="{FF2B5EF4-FFF2-40B4-BE49-F238E27FC236}">
                <a16:creationId xmlns:a16="http://schemas.microsoft.com/office/drawing/2014/main" id="{6549958A-97E1-B37A-4523-993BAA2FC9D7}"/>
              </a:ext>
            </a:extLst>
          </p:cNvPr>
          <p:cNvSpPr>
            <a:spLocks noGrp="1"/>
          </p:cNvSpPr>
          <p:nvPr>
            <p:ph type="body" idx="10"/>
          </p:nvPr>
        </p:nvSpPr>
        <p:spPr>
          <a:xfrm>
            <a:off x="12000654" y="6381328"/>
            <a:ext cx="45719" cy="144017"/>
          </a:xfrm>
        </p:spPr>
        <p:txBody>
          <a:bodyPr>
            <a:normAutofit fontScale="77500" lnSpcReduction="20000"/>
          </a:bodyPr>
          <a:lstStyle/>
          <a:p>
            <a:endParaRPr lang="en-IE" dirty="0"/>
          </a:p>
        </p:txBody>
      </p:sp>
      <p:graphicFrame>
        <p:nvGraphicFramePr>
          <p:cNvPr id="6" name="Table 5">
            <a:extLst>
              <a:ext uri="{FF2B5EF4-FFF2-40B4-BE49-F238E27FC236}">
                <a16:creationId xmlns:a16="http://schemas.microsoft.com/office/drawing/2014/main" id="{E8C44500-F164-7F62-B187-6921ADA8F98C}"/>
              </a:ext>
            </a:extLst>
          </p:cNvPr>
          <p:cNvGraphicFramePr>
            <a:graphicFrameLocks noGrp="1"/>
          </p:cNvGraphicFramePr>
          <p:nvPr>
            <p:extLst>
              <p:ext uri="{D42A27DB-BD31-4B8C-83A1-F6EECF244321}">
                <p14:modId xmlns:p14="http://schemas.microsoft.com/office/powerpoint/2010/main" val="3472633448"/>
              </p:ext>
            </p:extLst>
          </p:nvPr>
        </p:nvGraphicFramePr>
        <p:xfrm>
          <a:off x="455919" y="908720"/>
          <a:ext cx="7080241" cy="5040560"/>
        </p:xfrm>
        <a:graphic>
          <a:graphicData uri="http://schemas.openxmlformats.org/drawingml/2006/table">
            <a:tbl>
              <a:tblPr>
                <a:tableStyleId>{5C22544A-7EE6-4342-B048-85BDC9FD1C3A}</a:tableStyleId>
              </a:tblPr>
              <a:tblGrid>
                <a:gridCol w="3443571">
                  <a:extLst>
                    <a:ext uri="{9D8B030D-6E8A-4147-A177-3AD203B41FA5}">
                      <a16:colId xmlns:a16="http://schemas.microsoft.com/office/drawing/2014/main" val="3589708407"/>
                    </a:ext>
                  </a:extLst>
                </a:gridCol>
                <a:gridCol w="3636670">
                  <a:extLst>
                    <a:ext uri="{9D8B030D-6E8A-4147-A177-3AD203B41FA5}">
                      <a16:colId xmlns:a16="http://schemas.microsoft.com/office/drawing/2014/main" val="2099842940"/>
                    </a:ext>
                  </a:extLst>
                </a:gridCol>
              </a:tblGrid>
              <a:tr h="313544">
                <a:tc>
                  <a:txBody>
                    <a:bodyPr/>
                    <a:lstStyle/>
                    <a:p>
                      <a:pPr algn="l" fontAlgn="t">
                        <a:buNone/>
                      </a:pPr>
                      <a:r>
                        <a:rPr lang="en-IE" sz="1800" u="none" strike="noStrike">
                          <a:effectLst/>
                        </a:rPr>
                        <a:t>Ballycullen Way</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076807909"/>
                  </a:ext>
                </a:extLst>
              </a:tr>
              <a:tr h="313544">
                <a:tc>
                  <a:txBody>
                    <a:bodyPr/>
                    <a:lstStyle/>
                    <a:p>
                      <a:pPr algn="l" fontAlgn="t">
                        <a:buNone/>
                      </a:pPr>
                      <a:r>
                        <a:rPr lang="en-IE" sz="1800" u="none" strike="noStrike">
                          <a:effectLst/>
                        </a:rPr>
                        <a:t>Carriglea Avenue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4231091513"/>
                  </a:ext>
                </a:extLst>
              </a:tr>
              <a:tr h="313544">
                <a:tc>
                  <a:txBody>
                    <a:bodyPr/>
                    <a:lstStyle/>
                    <a:p>
                      <a:pPr algn="l" fontAlgn="t">
                        <a:buNone/>
                      </a:pPr>
                      <a:r>
                        <a:rPr lang="en-IE" sz="1800" u="none" strike="noStrike">
                          <a:effectLst/>
                        </a:rPr>
                        <a:t>Carriglea Court</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298832686"/>
                  </a:ext>
                </a:extLst>
              </a:tr>
              <a:tr h="313544">
                <a:tc>
                  <a:txBody>
                    <a:bodyPr/>
                    <a:lstStyle/>
                    <a:p>
                      <a:pPr algn="l" fontAlgn="t">
                        <a:buNone/>
                      </a:pPr>
                      <a:r>
                        <a:rPr lang="en-IE" sz="1800" u="none" strike="noStrike">
                          <a:effectLst/>
                        </a:rPr>
                        <a:t>Carriglea Downs</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997047339"/>
                  </a:ext>
                </a:extLst>
              </a:tr>
              <a:tr h="313544">
                <a:tc>
                  <a:txBody>
                    <a:bodyPr/>
                    <a:lstStyle/>
                    <a:p>
                      <a:pPr algn="l" fontAlgn="t">
                        <a:buNone/>
                      </a:pPr>
                      <a:r>
                        <a:rPr lang="en-IE" sz="1800" u="none" strike="noStrike">
                          <a:effectLst/>
                        </a:rPr>
                        <a:t>Carriglea Drive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52605830"/>
                  </a:ext>
                </a:extLst>
              </a:tr>
              <a:tr h="313544">
                <a:tc>
                  <a:txBody>
                    <a:bodyPr/>
                    <a:lstStyle/>
                    <a:p>
                      <a:pPr algn="l" fontAlgn="t">
                        <a:buNone/>
                      </a:pPr>
                      <a:r>
                        <a:rPr lang="en-IE" sz="1800" u="none" strike="noStrike">
                          <a:effectLst/>
                        </a:rPr>
                        <a:t>Carriglea Grove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456115134"/>
                  </a:ext>
                </a:extLst>
              </a:tr>
              <a:tr h="313544">
                <a:tc>
                  <a:txBody>
                    <a:bodyPr/>
                    <a:lstStyle/>
                    <a:p>
                      <a:pPr algn="l" fontAlgn="t">
                        <a:buNone/>
                      </a:pPr>
                      <a:r>
                        <a:rPr lang="en-IE" sz="1800" u="none" strike="noStrike">
                          <a:effectLst/>
                        </a:rPr>
                        <a:t>Carriglea Rise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4105229228"/>
                  </a:ext>
                </a:extLst>
              </a:tr>
              <a:tr h="313544">
                <a:tc>
                  <a:txBody>
                    <a:bodyPr/>
                    <a:lstStyle/>
                    <a:p>
                      <a:pPr algn="l" fontAlgn="t">
                        <a:buNone/>
                      </a:pPr>
                      <a:r>
                        <a:rPr lang="en-IE" sz="1800" u="none" strike="noStrike">
                          <a:effectLst/>
                        </a:rPr>
                        <a:t>Carriglea View</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494153376"/>
                  </a:ext>
                </a:extLst>
              </a:tr>
              <a:tr h="313544">
                <a:tc>
                  <a:txBody>
                    <a:bodyPr/>
                    <a:lstStyle/>
                    <a:p>
                      <a:pPr algn="l" fontAlgn="t">
                        <a:buNone/>
                      </a:pPr>
                      <a:r>
                        <a:rPr lang="en-IE" sz="1800" u="none" strike="noStrike">
                          <a:effectLst/>
                        </a:rPr>
                        <a:t>Carriglea Walk</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474784590"/>
                  </a:ext>
                </a:extLst>
              </a:tr>
              <a:tr h="313544">
                <a:tc>
                  <a:txBody>
                    <a:bodyPr/>
                    <a:lstStyle/>
                    <a:p>
                      <a:pPr algn="l" fontAlgn="t">
                        <a:buNone/>
                      </a:pPr>
                      <a:r>
                        <a:rPr lang="en-IE" sz="1800" u="none" strike="noStrike">
                          <a:effectLst/>
                        </a:rPr>
                        <a:t>Carrigwood/Carriglea Green</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823851705"/>
                  </a:ext>
                </a:extLst>
              </a:tr>
              <a:tr h="313544">
                <a:tc>
                  <a:txBody>
                    <a:bodyPr/>
                    <a:lstStyle/>
                    <a:p>
                      <a:pPr algn="l" fontAlgn="t">
                        <a:buNone/>
                      </a:pPr>
                      <a:r>
                        <a:rPr lang="en-IE" sz="1800" u="none" strike="noStrike">
                          <a:effectLst/>
                        </a:rPr>
                        <a:t>Killakee Avenue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390530621"/>
                  </a:ext>
                </a:extLst>
              </a:tr>
              <a:tr h="313544">
                <a:tc>
                  <a:txBody>
                    <a:bodyPr/>
                    <a:lstStyle/>
                    <a:p>
                      <a:pPr algn="l" fontAlgn="t">
                        <a:buNone/>
                      </a:pPr>
                      <a:r>
                        <a:rPr lang="en-IE" sz="1800" u="none" strike="noStrike">
                          <a:effectLst/>
                        </a:rPr>
                        <a:t>Killakee Court</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279558909"/>
                  </a:ext>
                </a:extLst>
              </a:tr>
              <a:tr h="313544">
                <a:tc>
                  <a:txBody>
                    <a:bodyPr/>
                    <a:lstStyle/>
                    <a:p>
                      <a:pPr algn="l" fontAlgn="t">
                        <a:buNone/>
                      </a:pPr>
                      <a:r>
                        <a:rPr lang="en-IE" sz="1800" u="none" strike="noStrike">
                          <a:effectLst/>
                        </a:rPr>
                        <a:t>Killakee Gardens</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346868495"/>
                  </a:ext>
                </a:extLst>
              </a:tr>
              <a:tr h="313544">
                <a:tc>
                  <a:txBody>
                    <a:bodyPr/>
                    <a:lstStyle/>
                    <a:p>
                      <a:pPr algn="l" fontAlgn="t">
                        <a:buNone/>
                      </a:pPr>
                      <a:r>
                        <a:rPr lang="en-IE" sz="1800" u="none" strike="noStrike">
                          <a:effectLst/>
                        </a:rPr>
                        <a:t>Killakee Green</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476291837"/>
                  </a:ext>
                </a:extLst>
              </a:tr>
              <a:tr h="313544">
                <a:tc>
                  <a:txBody>
                    <a:bodyPr/>
                    <a:lstStyle/>
                    <a:p>
                      <a:pPr algn="l" fontAlgn="t">
                        <a:buNone/>
                      </a:pPr>
                      <a:r>
                        <a:rPr lang="en-IE" sz="1800" u="none" strike="noStrike">
                          <a:effectLst/>
                        </a:rPr>
                        <a:t>Killakee Grove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076639049"/>
                  </a:ext>
                </a:extLst>
              </a:tr>
              <a:tr h="337400">
                <a:tc>
                  <a:txBody>
                    <a:bodyPr/>
                    <a:lstStyle/>
                    <a:p>
                      <a:pPr algn="l" fontAlgn="t">
                        <a:buNone/>
                      </a:pPr>
                      <a:r>
                        <a:rPr lang="en-IE" sz="1800" u="none" strike="noStrike">
                          <a:effectLst/>
                        </a:rPr>
                        <a:t>Killakee Lawns</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err="1">
                          <a:effectLst/>
                        </a:rPr>
                        <a:t>Firhouse</a:t>
                      </a:r>
                      <a:r>
                        <a:rPr lang="en-IE" sz="1800" u="none" strike="noStrike" dirty="0">
                          <a:effectLst/>
                        </a:rPr>
                        <a:t> </a:t>
                      </a:r>
                      <a:r>
                        <a:rPr lang="en-IE" sz="1800" u="none" strike="noStrike" dirty="0" err="1">
                          <a:effectLst/>
                        </a:rPr>
                        <a:t>Bohernabreena</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138550260"/>
                  </a:ext>
                </a:extLst>
              </a:tr>
            </a:tbl>
          </a:graphicData>
        </a:graphic>
      </p:graphicFrame>
    </p:spTree>
    <p:extLst>
      <p:ext uri="{BB962C8B-B14F-4D97-AF65-F5344CB8AC3E}">
        <p14:creationId xmlns:p14="http://schemas.microsoft.com/office/powerpoint/2010/main" val="2307768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26F51-6854-F0F5-9E6C-055EBD4579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4D6077-61AD-1D26-7F54-676481E8D26E}"/>
              </a:ext>
            </a:extLst>
          </p:cNvPr>
          <p:cNvSpPr>
            <a:spLocks noGrp="1"/>
          </p:cNvSpPr>
          <p:nvPr>
            <p:ph type="title"/>
          </p:nvPr>
        </p:nvSpPr>
        <p:spPr>
          <a:xfrm>
            <a:off x="455919" y="260648"/>
            <a:ext cx="11280161" cy="648072"/>
          </a:xfrm>
        </p:spPr>
        <p:txBody>
          <a:bodyPr>
            <a:normAutofit/>
          </a:bodyPr>
          <a:lstStyle/>
          <a:p>
            <a:r>
              <a:rPr lang="en-GB" sz="2800" dirty="0"/>
              <a:t>Planned Upgrades for 2026 in your Area - continued</a:t>
            </a:r>
            <a:endParaRPr lang="en-IE" sz="2800" dirty="0"/>
          </a:p>
        </p:txBody>
      </p:sp>
      <p:sp>
        <p:nvSpPr>
          <p:cNvPr id="3" name="Text Placeholder 2">
            <a:extLst>
              <a:ext uri="{FF2B5EF4-FFF2-40B4-BE49-F238E27FC236}">
                <a16:creationId xmlns:a16="http://schemas.microsoft.com/office/drawing/2014/main" id="{32E0ECF4-9A41-07DF-160A-061C686AADFF}"/>
              </a:ext>
            </a:extLst>
          </p:cNvPr>
          <p:cNvSpPr>
            <a:spLocks noGrp="1"/>
          </p:cNvSpPr>
          <p:nvPr>
            <p:ph type="body" idx="1"/>
          </p:nvPr>
        </p:nvSpPr>
        <p:spPr>
          <a:xfrm>
            <a:off x="335360" y="932574"/>
            <a:ext cx="10081120" cy="7597365"/>
          </a:xfrm>
        </p:spPr>
        <p:txBody>
          <a:bodyPr/>
          <a:lstStyle/>
          <a:p>
            <a:endParaRPr lang="en-GB" dirty="0"/>
          </a:p>
          <a:p>
            <a:endParaRPr lang="en-IE" dirty="0"/>
          </a:p>
        </p:txBody>
      </p:sp>
      <p:sp>
        <p:nvSpPr>
          <p:cNvPr id="4" name="Text Placeholder 3">
            <a:extLst>
              <a:ext uri="{FF2B5EF4-FFF2-40B4-BE49-F238E27FC236}">
                <a16:creationId xmlns:a16="http://schemas.microsoft.com/office/drawing/2014/main" id="{2DA05A44-0A33-1AE8-95A9-E0D9756EE3E9}"/>
              </a:ext>
            </a:extLst>
          </p:cNvPr>
          <p:cNvSpPr>
            <a:spLocks noGrp="1"/>
          </p:cNvSpPr>
          <p:nvPr>
            <p:ph type="body" idx="10"/>
          </p:nvPr>
        </p:nvSpPr>
        <p:spPr>
          <a:xfrm>
            <a:off x="12000654" y="6381328"/>
            <a:ext cx="45719" cy="144017"/>
          </a:xfrm>
        </p:spPr>
        <p:txBody>
          <a:bodyPr>
            <a:normAutofit fontScale="77500" lnSpcReduction="20000"/>
          </a:bodyPr>
          <a:lstStyle/>
          <a:p>
            <a:endParaRPr lang="en-IE" dirty="0"/>
          </a:p>
        </p:txBody>
      </p:sp>
      <p:graphicFrame>
        <p:nvGraphicFramePr>
          <p:cNvPr id="5" name="Table 4">
            <a:extLst>
              <a:ext uri="{FF2B5EF4-FFF2-40B4-BE49-F238E27FC236}">
                <a16:creationId xmlns:a16="http://schemas.microsoft.com/office/drawing/2014/main" id="{0C1C7050-13F1-9C8A-0013-63AB567B9544}"/>
              </a:ext>
            </a:extLst>
          </p:cNvPr>
          <p:cNvGraphicFramePr>
            <a:graphicFrameLocks noGrp="1"/>
          </p:cNvGraphicFramePr>
          <p:nvPr>
            <p:extLst>
              <p:ext uri="{D42A27DB-BD31-4B8C-83A1-F6EECF244321}">
                <p14:modId xmlns:p14="http://schemas.microsoft.com/office/powerpoint/2010/main" val="882523160"/>
              </p:ext>
            </p:extLst>
          </p:nvPr>
        </p:nvGraphicFramePr>
        <p:xfrm>
          <a:off x="455919" y="1916832"/>
          <a:ext cx="7037081" cy="2161455"/>
        </p:xfrm>
        <a:graphic>
          <a:graphicData uri="http://schemas.openxmlformats.org/drawingml/2006/table">
            <a:tbl>
              <a:tblPr>
                <a:tableStyleId>{5C22544A-7EE6-4342-B048-85BDC9FD1C3A}</a:tableStyleId>
              </a:tblPr>
              <a:tblGrid>
                <a:gridCol w="3422580">
                  <a:extLst>
                    <a:ext uri="{9D8B030D-6E8A-4147-A177-3AD203B41FA5}">
                      <a16:colId xmlns:a16="http://schemas.microsoft.com/office/drawing/2014/main" val="1072739536"/>
                    </a:ext>
                  </a:extLst>
                </a:gridCol>
                <a:gridCol w="3614501">
                  <a:extLst>
                    <a:ext uri="{9D8B030D-6E8A-4147-A177-3AD203B41FA5}">
                      <a16:colId xmlns:a16="http://schemas.microsoft.com/office/drawing/2014/main" val="2605774066"/>
                    </a:ext>
                  </a:extLst>
                </a:gridCol>
              </a:tblGrid>
              <a:tr h="432291">
                <a:tc>
                  <a:txBody>
                    <a:bodyPr/>
                    <a:lstStyle/>
                    <a:p>
                      <a:pPr algn="l" fontAlgn="t">
                        <a:buNone/>
                      </a:pPr>
                      <a:r>
                        <a:rPr lang="en-IE" sz="1800" u="none" strike="noStrike">
                          <a:effectLst/>
                        </a:rPr>
                        <a:t>Killakee Park</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739188985"/>
                  </a:ext>
                </a:extLst>
              </a:tr>
              <a:tr h="432291">
                <a:tc>
                  <a:txBody>
                    <a:bodyPr/>
                    <a:lstStyle/>
                    <a:p>
                      <a:pPr algn="l" fontAlgn="t">
                        <a:buNone/>
                      </a:pPr>
                      <a:r>
                        <a:rPr lang="en-IE" sz="1800" u="none" strike="noStrike">
                          <a:effectLst/>
                        </a:rPr>
                        <a:t>Killakee Rise</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004979348"/>
                  </a:ext>
                </a:extLst>
              </a:tr>
              <a:tr h="432291">
                <a:tc>
                  <a:txBody>
                    <a:bodyPr/>
                    <a:lstStyle/>
                    <a:p>
                      <a:pPr algn="l" fontAlgn="t">
                        <a:buNone/>
                      </a:pPr>
                      <a:r>
                        <a:rPr lang="en-IE" sz="1800" u="none" strike="noStrike">
                          <a:effectLst/>
                        </a:rPr>
                        <a:t>Killakee View</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695948117"/>
                  </a:ext>
                </a:extLst>
              </a:tr>
              <a:tr h="432291">
                <a:tc>
                  <a:txBody>
                    <a:bodyPr/>
                    <a:lstStyle/>
                    <a:p>
                      <a:pPr algn="l" fontAlgn="t">
                        <a:buNone/>
                      </a:pPr>
                      <a:r>
                        <a:rPr lang="en-IE" sz="1800" u="none" strike="noStrike">
                          <a:effectLst/>
                        </a:rPr>
                        <a:t>Killakee Walk</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a:effectLst/>
                        </a:rPr>
                        <a:t>Firhouse Bohernabreena</a:t>
                      </a:r>
                      <a:endParaRPr lang="en-IE" sz="1800" b="0" i="0" u="none" strike="noStrike">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465760922"/>
                  </a:ext>
                </a:extLst>
              </a:tr>
              <a:tr h="432291">
                <a:tc>
                  <a:txBody>
                    <a:bodyPr/>
                    <a:lstStyle/>
                    <a:p>
                      <a:pPr algn="l" fontAlgn="t">
                        <a:buNone/>
                      </a:pPr>
                      <a:r>
                        <a:rPr lang="en-IE" sz="1800" u="none" strike="noStrike">
                          <a:effectLst/>
                        </a:rPr>
                        <a:t>Killakee Way</a:t>
                      </a:r>
                      <a:endParaRPr lang="en-IE" sz="18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800" u="none" strike="noStrike" dirty="0" err="1">
                          <a:effectLst/>
                        </a:rPr>
                        <a:t>Firhouse</a:t>
                      </a:r>
                      <a:r>
                        <a:rPr lang="en-IE" sz="1800" u="none" strike="noStrike" dirty="0">
                          <a:effectLst/>
                        </a:rPr>
                        <a:t> </a:t>
                      </a:r>
                      <a:r>
                        <a:rPr lang="en-IE" sz="1800" u="none" strike="noStrike" dirty="0" err="1">
                          <a:effectLst/>
                        </a:rPr>
                        <a:t>Bohernabreena</a:t>
                      </a:r>
                      <a:endParaRPr lang="en-IE" sz="18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042257227"/>
                  </a:ext>
                </a:extLst>
              </a:tr>
            </a:tbl>
          </a:graphicData>
        </a:graphic>
      </p:graphicFrame>
    </p:spTree>
    <p:extLst>
      <p:ext uri="{BB962C8B-B14F-4D97-AF65-F5344CB8AC3E}">
        <p14:creationId xmlns:p14="http://schemas.microsoft.com/office/powerpoint/2010/main" val="3077316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D82AD-1993-AA1D-0BC7-E06DD5A770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999AB4-A305-8671-7673-06A1EE3EF1FF}"/>
              </a:ext>
            </a:extLst>
          </p:cNvPr>
          <p:cNvSpPr>
            <a:spLocks noGrp="1"/>
          </p:cNvSpPr>
          <p:nvPr>
            <p:ph type="title"/>
          </p:nvPr>
        </p:nvSpPr>
        <p:spPr>
          <a:xfrm>
            <a:off x="455919" y="260648"/>
            <a:ext cx="11280161" cy="648072"/>
          </a:xfrm>
        </p:spPr>
        <p:txBody>
          <a:bodyPr>
            <a:normAutofit/>
          </a:bodyPr>
          <a:lstStyle/>
          <a:p>
            <a:endParaRPr lang="en-IE" sz="2800" dirty="0"/>
          </a:p>
        </p:txBody>
      </p:sp>
      <p:sp>
        <p:nvSpPr>
          <p:cNvPr id="3" name="Text Placeholder 2">
            <a:extLst>
              <a:ext uri="{FF2B5EF4-FFF2-40B4-BE49-F238E27FC236}">
                <a16:creationId xmlns:a16="http://schemas.microsoft.com/office/drawing/2014/main" id="{405DDA81-D5D6-F976-E354-2AF080653A14}"/>
              </a:ext>
            </a:extLst>
          </p:cNvPr>
          <p:cNvSpPr>
            <a:spLocks noGrp="1"/>
          </p:cNvSpPr>
          <p:nvPr>
            <p:ph type="body" idx="1"/>
          </p:nvPr>
        </p:nvSpPr>
        <p:spPr>
          <a:xfrm>
            <a:off x="335360" y="932574"/>
            <a:ext cx="10081120" cy="7597365"/>
          </a:xfrm>
        </p:spPr>
        <p:txBody>
          <a:bodyPr/>
          <a:lstStyle/>
          <a:p>
            <a:endParaRPr lang="en-GB" dirty="0"/>
          </a:p>
          <a:p>
            <a:pPr marL="285750" indent="-285750">
              <a:buFont typeface="Arial" panose="020B0604020202020204" pitchFamily="34" charset="0"/>
              <a:buChar char="•"/>
            </a:pPr>
            <a:r>
              <a:rPr lang="en-IE" sz="2800" dirty="0"/>
              <a:t>The successful completion of this plan is entirely dependent on resources throughout the year. </a:t>
            </a:r>
          </a:p>
          <a:p>
            <a:pPr marL="285750" indent="-285750">
              <a:buFont typeface="Arial" panose="020B0604020202020204" pitchFamily="34" charset="0"/>
              <a:buChar char="•"/>
            </a:pPr>
            <a:endParaRPr lang="en-IE" sz="2800" dirty="0"/>
          </a:p>
          <a:p>
            <a:pPr marL="285750" indent="-285750">
              <a:buFont typeface="Arial" panose="020B0604020202020204" pitchFamily="34" charset="0"/>
              <a:buChar char="•"/>
            </a:pPr>
            <a:r>
              <a:rPr lang="en-IE" sz="2800" dirty="0"/>
              <a:t>Any of the listed estates that are not addressed in 2026 will be prioritised for 2027. </a:t>
            </a:r>
          </a:p>
          <a:p>
            <a:endParaRPr lang="en-IE" sz="2800" dirty="0"/>
          </a:p>
          <a:p>
            <a:pPr marL="285750" indent="-285750">
              <a:buFont typeface="Arial" panose="020B0604020202020204" pitchFamily="34" charset="0"/>
              <a:buChar char="•"/>
            </a:pPr>
            <a:r>
              <a:rPr lang="en-IE" sz="2800" dirty="0"/>
              <a:t>When this list is completed, there will </a:t>
            </a:r>
            <a:r>
              <a:rPr lang="en-IE" sz="2800"/>
              <a:t>be 876 </a:t>
            </a:r>
            <a:r>
              <a:rPr lang="en-IE" sz="2800" dirty="0"/>
              <a:t>upgrades remaining to be carried out in order to close out the programme in your area</a:t>
            </a:r>
            <a:r>
              <a:rPr lang="en-IE" sz="2400" dirty="0"/>
              <a:t>. </a:t>
            </a:r>
          </a:p>
        </p:txBody>
      </p:sp>
      <p:sp>
        <p:nvSpPr>
          <p:cNvPr id="4" name="Text Placeholder 3">
            <a:extLst>
              <a:ext uri="{FF2B5EF4-FFF2-40B4-BE49-F238E27FC236}">
                <a16:creationId xmlns:a16="http://schemas.microsoft.com/office/drawing/2014/main" id="{D969644E-4348-C8F8-4274-6C9690330359}"/>
              </a:ext>
            </a:extLst>
          </p:cNvPr>
          <p:cNvSpPr>
            <a:spLocks noGrp="1"/>
          </p:cNvSpPr>
          <p:nvPr>
            <p:ph type="body" idx="10"/>
          </p:nvPr>
        </p:nvSpPr>
        <p:spPr>
          <a:xfrm>
            <a:off x="12000654" y="6381328"/>
            <a:ext cx="45719" cy="144017"/>
          </a:xfrm>
        </p:spPr>
        <p:txBody>
          <a:bodyPr>
            <a:normAutofit fontScale="77500" lnSpcReduction="20000"/>
          </a:bodyPr>
          <a:lstStyle/>
          <a:p>
            <a:endParaRPr lang="en-IE" dirty="0"/>
          </a:p>
        </p:txBody>
      </p:sp>
    </p:spTree>
    <p:extLst>
      <p:ext uri="{BB962C8B-B14F-4D97-AF65-F5344CB8AC3E}">
        <p14:creationId xmlns:p14="http://schemas.microsoft.com/office/powerpoint/2010/main" val="2260566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988A62-34D2-BA2F-EDF0-1C9ABC4C5CCB}"/>
              </a:ext>
            </a:extLst>
          </p:cNvPr>
          <p:cNvSpPr>
            <a:spLocks noGrp="1"/>
          </p:cNvSpPr>
          <p:nvPr>
            <p:ph type="ctrTitle"/>
          </p:nvPr>
        </p:nvSpPr>
        <p:spPr>
          <a:xfrm>
            <a:off x="6096000" y="2869103"/>
            <a:ext cx="5499108" cy="1119794"/>
          </a:xfrm>
        </p:spPr>
        <p:txBody>
          <a:bodyPr/>
          <a:lstStyle/>
          <a:p>
            <a:r>
              <a:rPr lang="en-GB" dirty="0"/>
              <a:t>Thank you</a:t>
            </a:r>
          </a:p>
        </p:txBody>
      </p:sp>
    </p:spTree>
    <p:extLst>
      <p:ext uri="{BB962C8B-B14F-4D97-AF65-F5344CB8AC3E}">
        <p14:creationId xmlns:p14="http://schemas.microsoft.com/office/powerpoint/2010/main" val="2377547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87623-F889-AF3A-BE4C-C501BC1B48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4E45CC-45D7-0DE4-B003-22FD38552132}"/>
              </a:ext>
            </a:extLst>
          </p:cNvPr>
          <p:cNvSpPr>
            <a:spLocks noGrp="1"/>
          </p:cNvSpPr>
          <p:nvPr>
            <p:ph type="title"/>
          </p:nvPr>
        </p:nvSpPr>
        <p:spPr>
          <a:xfrm>
            <a:off x="504471" y="332657"/>
            <a:ext cx="11064137" cy="703406"/>
          </a:xfrm>
        </p:spPr>
        <p:txBody>
          <a:bodyPr/>
          <a:lstStyle/>
          <a:p>
            <a:r>
              <a:rPr lang="en-GB" dirty="0">
                <a:latin typeface="Calibri" panose="020F0502020204030204" pitchFamily="34" charset="0"/>
                <a:cs typeface="Calibri" panose="020F0502020204030204" pitchFamily="34" charset="0"/>
              </a:rPr>
              <a:t>Status of Outstanding Repairs </a:t>
            </a:r>
            <a:endParaRPr lang="en-IE" dirty="0"/>
          </a:p>
        </p:txBody>
      </p:sp>
      <p:sp>
        <p:nvSpPr>
          <p:cNvPr id="3" name="Text Placeholder 2">
            <a:extLst>
              <a:ext uri="{FF2B5EF4-FFF2-40B4-BE49-F238E27FC236}">
                <a16:creationId xmlns:a16="http://schemas.microsoft.com/office/drawing/2014/main" id="{6F416DCF-F04D-1E63-2C35-C467ED19CDB7}"/>
              </a:ext>
            </a:extLst>
          </p:cNvPr>
          <p:cNvSpPr>
            <a:spLocks noGrp="1"/>
          </p:cNvSpPr>
          <p:nvPr>
            <p:ph type="body" idx="1"/>
          </p:nvPr>
        </p:nvSpPr>
        <p:spPr>
          <a:xfrm>
            <a:off x="504471" y="1196752"/>
            <a:ext cx="10848114" cy="5472608"/>
          </a:xfrm>
        </p:spPr>
        <p:txBody>
          <a:bodyPr>
            <a:normAutofit/>
          </a:bodyPr>
          <a:lstStyle/>
          <a:p>
            <a:pPr marL="285750" indent="-285750">
              <a:buFont typeface="Arial" panose="020B0604020202020204" pitchFamily="34" charset="0"/>
              <a:buChar char="•"/>
            </a:pPr>
            <a:r>
              <a:rPr lang="en-US" altLang="en-US" sz="2400" dirty="0"/>
              <a:t>As of end of December 2025, the status is as follows:</a:t>
            </a:r>
          </a:p>
          <a:p>
            <a:pPr marL="285750" indent="-285750">
              <a:buFont typeface="Arial" panose="020B0604020202020204" pitchFamily="34" charset="0"/>
              <a:buChar char="•"/>
            </a:pPr>
            <a:endParaRPr lang="en-US" altLang="en-US" sz="2400" dirty="0">
              <a:solidFill>
                <a:schemeClr val="bg1"/>
              </a:solidFill>
            </a:endParaRPr>
          </a:p>
          <a:p>
            <a:pPr marL="285750" indent="-285750">
              <a:buFont typeface="Arial" panose="020B0604020202020204" pitchFamily="34" charset="0"/>
              <a:buChar char="•"/>
            </a:pPr>
            <a:endParaRPr lang="en-US" altLang="en-US" sz="2400" dirty="0">
              <a:solidFill>
                <a:schemeClr val="bg1"/>
              </a:solidFill>
            </a:endParaRPr>
          </a:p>
          <a:p>
            <a:pPr marL="285750" indent="-285750">
              <a:buFont typeface="Arial" panose="020B0604020202020204" pitchFamily="34" charset="0"/>
              <a:buChar char="•"/>
            </a:pPr>
            <a:endParaRPr lang="en-US" altLang="en-US" sz="2400" dirty="0"/>
          </a:p>
          <a:p>
            <a:pPr marL="285750" indent="-285750">
              <a:buFont typeface="Arial" panose="020B0604020202020204" pitchFamily="34" charset="0"/>
              <a:buChar char="•"/>
            </a:pPr>
            <a:endParaRPr lang="en-US" altLang="en-US" sz="2400" dirty="0">
              <a:solidFill>
                <a:schemeClr val="bg1"/>
              </a:solidFill>
            </a:endParaRPr>
          </a:p>
          <a:p>
            <a:pPr marL="285750" indent="-285750">
              <a:buFont typeface="Arial" panose="020B0604020202020204" pitchFamily="34" charset="0"/>
              <a:buChar char="•"/>
            </a:pPr>
            <a:endParaRPr lang="en-US" altLang="en-US" sz="2400" dirty="0"/>
          </a:p>
          <a:p>
            <a:pPr marL="285750" indent="-285750">
              <a:buFont typeface="Arial" panose="020B0604020202020204" pitchFamily="34" charset="0"/>
              <a:buChar char="•"/>
            </a:pPr>
            <a:endParaRPr lang="en-US" altLang="en-US" sz="2400" dirty="0"/>
          </a:p>
          <a:p>
            <a:pPr marL="285750" indent="-285750">
              <a:buFont typeface="Arial" panose="020B0604020202020204" pitchFamily="34" charset="0"/>
              <a:buChar char="•"/>
            </a:pPr>
            <a:r>
              <a:rPr lang="en-US" altLang="en-US" sz="2400" dirty="0">
                <a:solidFill>
                  <a:schemeClr val="bg1"/>
                </a:solidFill>
              </a:rPr>
              <a:t>This gives</a:t>
            </a:r>
            <a:r>
              <a:rPr lang="en-US" altLang="en-US" sz="2400" dirty="0"/>
              <a:t> a total of</a:t>
            </a:r>
            <a:r>
              <a:rPr lang="en-US" altLang="en-US" sz="2400" dirty="0">
                <a:solidFill>
                  <a:schemeClr val="bg1"/>
                </a:solidFill>
              </a:rPr>
              <a:t> 255 faults at present, which represents 2.5% of the overall lighting stock in the RTFB area. </a:t>
            </a:r>
          </a:p>
          <a:p>
            <a:pPr marL="285750" indent="-285750">
              <a:buFont typeface="Arial" panose="020B0604020202020204" pitchFamily="34" charset="0"/>
              <a:buChar char="•"/>
            </a:pPr>
            <a:endParaRPr lang="en-US" altLang="en-US" sz="2400" dirty="0">
              <a:solidFill>
                <a:schemeClr val="bg1"/>
              </a:solidFill>
            </a:endParaRPr>
          </a:p>
        </p:txBody>
      </p:sp>
      <p:graphicFrame>
        <p:nvGraphicFramePr>
          <p:cNvPr id="4" name="Table 3">
            <a:extLst>
              <a:ext uri="{FF2B5EF4-FFF2-40B4-BE49-F238E27FC236}">
                <a16:creationId xmlns:a16="http://schemas.microsoft.com/office/drawing/2014/main" id="{249E80E4-8162-CE1B-E2E4-1F8B3B5E71B2}"/>
              </a:ext>
            </a:extLst>
          </p:cNvPr>
          <p:cNvGraphicFramePr>
            <a:graphicFrameLocks noGrp="1"/>
          </p:cNvGraphicFramePr>
          <p:nvPr>
            <p:extLst>
              <p:ext uri="{D42A27DB-BD31-4B8C-83A1-F6EECF244321}">
                <p14:modId xmlns:p14="http://schemas.microsoft.com/office/powerpoint/2010/main" val="2396297772"/>
              </p:ext>
            </p:extLst>
          </p:nvPr>
        </p:nvGraphicFramePr>
        <p:xfrm>
          <a:off x="1847528" y="1916832"/>
          <a:ext cx="5759072" cy="2016224"/>
        </p:xfrm>
        <a:graphic>
          <a:graphicData uri="http://schemas.openxmlformats.org/drawingml/2006/table">
            <a:tbl>
              <a:tblPr firstRow="1" firstCol="1" bandRow="1">
                <a:tableStyleId>{5C22544A-7EE6-4342-B048-85BDC9FD1C3A}</a:tableStyleId>
              </a:tblPr>
              <a:tblGrid>
                <a:gridCol w="4706174">
                  <a:extLst>
                    <a:ext uri="{9D8B030D-6E8A-4147-A177-3AD203B41FA5}">
                      <a16:colId xmlns:a16="http://schemas.microsoft.com/office/drawing/2014/main" val="1844742968"/>
                    </a:ext>
                  </a:extLst>
                </a:gridCol>
                <a:gridCol w="1052898">
                  <a:extLst>
                    <a:ext uri="{9D8B030D-6E8A-4147-A177-3AD203B41FA5}">
                      <a16:colId xmlns:a16="http://schemas.microsoft.com/office/drawing/2014/main" val="2887412638"/>
                    </a:ext>
                  </a:extLst>
                </a:gridCol>
              </a:tblGrid>
              <a:tr h="603554">
                <a:tc>
                  <a:txBody>
                    <a:bodyPr/>
                    <a:lstStyle/>
                    <a:p>
                      <a:pPr>
                        <a:buNone/>
                      </a:pPr>
                      <a:r>
                        <a:rPr lang="en-GB" sz="2000" dirty="0">
                          <a:effectLst/>
                          <a:latin typeface="Aptos" panose="020B0004020202020204" pitchFamily="34" charset="0"/>
                          <a:ea typeface="Aptos" panose="020B0004020202020204" pitchFamily="34" charset="0"/>
                          <a:cs typeface="Aptos" panose="020B0004020202020204" pitchFamily="34" charset="0"/>
                        </a:rPr>
                        <a:t>Standard Outages</a:t>
                      </a:r>
                      <a:endParaRPr lang="en-IE" sz="20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b"/>
                </a:tc>
                <a:tc>
                  <a:txBody>
                    <a:bodyPr/>
                    <a:lstStyle/>
                    <a:p>
                      <a:pPr algn="r">
                        <a:buNone/>
                      </a:pPr>
                      <a:r>
                        <a:rPr lang="en-GB" sz="2000" dirty="0">
                          <a:effectLst/>
                          <a:latin typeface="Aptos" panose="020B0004020202020204" pitchFamily="34" charset="0"/>
                          <a:ea typeface="Aptos" panose="020B0004020202020204" pitchFamily="34" charset="0"/>
                          <a:cs typeface="Aptos" panose="020B0004020202020204" pitchFamily="34" charset="0"/>
                        </a:rPr>
                        <a:t>1</a:t>
                      </a:r>
                      <a:r>
                        <a:rPr lang="en-IE" sz="2000" dirty="0">
                          <a:effectLst/>
                          <a:latin typeface="Aptos" panose="020B0004020202020204" pitchFamily="34" charset="0"/>
                          <a:ea typeface="Aptos" panose="020B0004020202020204" pitchFamily="34" charset="0"/>
                          <a:cs typeface="Aptos" panose="020B0004020202020204" pitchFamily="34" charset="0"/>
                        </a:rPr>
                        <a:t>96</a:t>
                      </a:r>
                    </a:p>
                  </a:txBody>
                  <a:tcPr marL="68580" marR="68580" marT="0" marB="0" anchor="b"/>
                </a:tc>
                <a:extLst>
                  <a:ext uri="{0D108BD9-81ED-4DB2-BD59-A6C34878D82A}">
                    <a16:rowId xmlns:a16="http://schemas.microsoft.com/office/drawing/2014/main" val="1726374869"/>
                  </a:ext>
                </a:extLst>
              </a:tr>
              <a:tr h="702125">
                <a:tc>
                  <a:txBody>
                    <a:bodyPr/>
                    <a:lstStyle/>
                    <a:p>
                      <a:pPr>
                        <a:buNone/>
                      </a:pPr>
                      <a:r>
                        <a:rPr lang="en-IE" sz="2000" dirty="0">
                          <a:effectLst/>
                        </a:rPr>
                        <a:t>Cable Fault or ESB Attendance Required</a:t>
                      </a:r>
                      <a:endParaRPr lang="en-IE" sz="20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b"/>
                </a:tc>
                <a:tc>
                  <a:txBody>
                    <a:bodyPr/>
                    <a:lstStyle/>
                    <a:p>
                      <a:pPr algn="r">
                        <a:buNone/>
                      </a:pPr>
                      <a:r>
                        <a:rPr lang="en-IE" sz="2000" dirty="0">
                          <a:effectLst/>
                        </a:rPr>
                        <a:t>33</a:t>
                      </a:r>
                      <a:endParaRPr lang="en-IE" sz="20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b"/>
                </a:tc>
                <a:extLst>
                  <a:ext uri="{0D108BD9-81ED-4DB2-BD59-A6C34878D82A}">
                    <a16:rowId xmlns:a16="http://schemas.microsoft.com/office/drawing/2014/main" val="942981331"/>
                  </a:ext>
                </a:extLst>
              </a:tr>
              <a:tr h="710545">
                <a:tc>
                  <a:txBody>
                    <a:bodyPr/>
                    <a:lstStyle/>
                    <a:p>
                      <a:pPr>
                        <a:buNone/>
                      </a:pPr>
                      <a:r>
                        <a:rPr lang="en-IE" sz="2000" dirty="0">
                          <a:effectLst/>
                        </a:rPr>
                        <a:t>Access issues – e.g. tree prune or traffic management required. </a:t>
                      </a:r>
                      <a:endParaRPr lang="en-IE" sz="20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b"/>
                </a:tc>
                <a:tc>
                  <a:txBody>
                    <a:bodyPr/>
                    <a:lstStyle/>
                    <a:p>
                      <a:pPr algn="r">
                        <a:buNone/>
                      </a:pPr>
                      <a:r>
                        <a:rPr lang="en-GB" sz="2000" dirty="0">
                          <a:effectLst/>
                          <a:latin typeface="Aptos" panose="020B0004020202020204" pitchFamily="34" charset="0"/>
                          <a:ea typeface="Aptos" panose="020B0004020202020204" pitchFamily="34" charset="0"/>
                          <a:cs typeface="Aptos" panose="020B0004020202020204" pitchFamily="34" charset="0"/>
                        </a:rPr>
                        <a:t>2</a:t>
                      </a:r>
                      <a:r>
                        <a:rPr lang="en-IE" sz="2000" dirty="0">
                          <a:effectLst/>
                          <a:latin typeface="Aptos" panose="020B0004020202020204" pitchFamily="34" charset="0"/>
                          <a:ea typeface="Aptos" panose="020B0004020202020204" pitchFamily="34" charset="0"/>
                          <a:cs typeface="Aptos" panose="020B0004020202020204" pitchFamily="34" charset="0"/>
                        </a:rPr>
                        <a:t>6</a:t>
                      </a:r>
                    </a:p>
                  </a:txBody>
                  <a:tcPr marL="68580" marR="68580" marT="0" marB="0" anchor="b"/>
                </a:tc>
                <a:extLst>
                  <a:ext uri="{0D108BD9-81ED-4DB2-BD59-A6C34878D82A}">
                    <a16:rowId xmlns:a16="http://schemas.microsoft.com/office/drawing/2014/main" val="1631391657"/>
                  </a:ext>
                </a:extLst>
              </a:tr>
            </a:tbl>
          </a:graphicData>
        </a:graphic>
      </p:graphicFrame>
    </p:spTree>
    <p:extLst>
      <p:ext uri="{BB962C8B-B14F-4D97-AF65-F5344CB8AC3E}">
        <p14:creationId xmlns:p14="http://schemas.microsoft.com/office/powerpoint/2010/main" val="3154817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2E8A2-B053-2A8B-06E2-00B2FC5561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322765-6364-F987-13E8-A78940537A8F}"/>
              </a:ext>
            </a:extLst>
          </p:cNvPr>
          <p:cNvSpPr>
            <a:spLocks noGrp="1"/>
          </p:cNvSpPr>
          <p:nvPr>
            <p:ph type="title"/>
          </p:nvPr>
        </p:nvSpPr>
        <p:spPr>
          <a:xfrm>
            <a:off x="504471" y="1104901"/>
            <a:ext cx="11064137" cy="811932"/>
          </a:xfrm>
        </p:spPr>
        <p:txBody>
          <a:bodyPr>
            <a:noAutofit/>
          </a:bodyPr>
          <a:lstStyle/>
          <a:p>
            <a:r>
              <a:rPr lang="en-GB" sz="2800" dirty="0"/>
              <a:t>The repair approach is as follows:</a:t>
            </a:r>
            <a:br>
              <a:rPr lang="en-GB" sz="2800" dirty="0"/>
            </a:br>
            <a:br>
              <a:rPr lang="en-GB" sz="2800" dirty="0"/>
            </a:br>
            <a:endParaRPr lang="en-IE" sz="2800" dirty="0"/>
          </a:p>
        </p:txBody>
      </p:sp>
      <p:sp>
        <p:nvSpPr>
          <p:cNvPr id="3" name="Text Placeholder 2">
            <a:extLst>
              <a:ext uri="{FF2B5EF4-FFF2-40B4-BE49-F238E27FC236}">
                <a16:creationId xmlns:a16="http://schemas.microsoft.com/office/drawing/2014/main" id="{3814F25D-EB4E-44EB-957B-186DE26E18A7}"/>
              </a:ext>
            </a:extLst>
          </p:cNvPr>
          <p:cNvSpPr>
            <a:spLocks noGrp="1"/>
          </p:cNvSpPr>
          <p:nvPr>
            <p:ph type="body" idx="1"/>
          </p:nvPr>
        </p:nvSpPr>
        <p:spPr>
          <a:xfrm>
            <a:off x="504471" y="1772816"/>
            <a:ext cx="10848114" cy="4896544"/>
          </a:xfrm>
        </p:spPr>
        <p:txBody>
          <a:bodyPr>
            <a:normAutofit/>
          </a:bodyPr>
          <a:lstStyle/>
          <a:p>
            <a:pPr marL="342900" indent="-342900">
              <a:buFont typeface="Arial" panose="020B0604020202020204" pitchFamily="34" charset="0"/>
              <a:buChar char="•"/>
            </a:pPr>
            <a:r>
              <a:rPr lang="en-US" altLang="en-US" sz="2400" dirty="0">
                <a:solidFill>
                  <a:schemeClr val="bg1"/>
                </a:solidFill>
              </a:rPr>
              <a:t>Since most of these outages are the old obsolete low pressure sodium ‘orange’ lights, </a:t>
            </a:r>
            <a:r>
              <a:rPr lang="en-US" altLang="en-US" sz="2400" dirty="0"/>
              <a:t>our contractor </a:t>
            </a:r>
            <a:r>
              <a:rPr lang="en-US" altLang="en-US" sz="2400" dirty="0">
                <a:solidFill>
                  <a:schemeClr val="bg1"/>
                </a:solidFill>
              </a:rPr>
              <a:t>cannot </a:t>
            </a:r>
            <a:r>
              <a:rPr lang="en-US" altLang="en-US" sz="2400" dirty="0" err="1">
                <a:solidFill>
                  <a:schemeClr val="bg1"/>
                </a:solidFill>
              </a:rPr>
              <a:t>honour</a:t>
            </a:r>
            <a:r>
              <a:rPr lang="en-US" altLang="en-US" sz="2400" dirty="0">
                <a:solidFill>
                  <a:schemeClr val="bg1"/>
                </a:solidFill>
              </a:rPr>
              <a:t> the standard two-week repair time. </a:t>
            </a:r>
          </a:p>
          <a:p>
            <a:pPr marL="342900" indent="-342900">
              <a:buFont typeface="Arial" panose="020B0604020202020204" pitchFamily="34" charset="0"/>
              <a:buChar char="•"/>
            </a:pPr>
            <a:endParaRPr lang="en-US" altLang="en-US" sz="2400" dirty="0"/>
          </a:p>
          <a:p>
            <a:pPr marL="342900" indent="-342900">
              <a:buFont typeface="Arial" panose="020B0604020202020204" pitchFamily="34" charset="0"/>
              <a:buChar char="•"/>
            </a:pPr>
            <a:r>
              <a:rPr lang="en-US" altLang="en-US" sz="2400" dirty="0">
                <a:solidFill>
                  <a:schemeClr val="bg1"/>
                </a:solidFill>
              </a:rPr>
              <a:t>This is because the poles are supplied directly from ESBN supply pillars. We are not permitted to replace the whole fitting without ESBN site attendance. We can only replace the lamp. </a:t>
            </a:r>
          </a:p>
          <a:p>
            <a:pPr marL="342900" indent="-342900">
              <a:buFont typeface="Arial" panose="020B0604020202020204" pitchFamily="34" charset="0"/>
              <a:buChar char="•"/>
            </a:pPr>
            <a:endParaRPr lang="en-US" altLang="en-US" sz="2400" dirty="0"/>
          </a:p>
          <a:p>
            <a:pPr marL="342900" indent="-342900">
              <a:buFont typeface="Arial" panose="020B0604020202020204" pitchFamily="34" charset="0"/>
              <a:buChar char="•"/>
            </a:pPr>
            <a:r>
              <a:rPr lang="en-US" altLang="en-US" sz="2400" dirty="0">
                <a:solidFill>
                  <a:schemeClr val="bg1"/>
                </a:solidFill>
              </a:rPr>
              <a:t>The lamp replacements are in extremely short supply and are only available to be sourced/harvested from our ongoing ESBN/SDCC LED Upgrade </a:t>
            </a:r>
            <a:r>
              <a:rPr lang="en-US" altLang="en-US" sz="2400" dirty="0" err="1">
                <a:solidFill>
                  <a:schemeClr val="bg1"/>
                </a:solidFill>
              </a:rPr>
              <a:t>Programme</a:t>
            </a:r>
            <a:r>
              <a:rPr lang="en-US" altLang="en-US" sz="2400" dirty="0">
                <a:solidFill>
                  <a:schemeClr val="bg1"/>
                </a:solidFill>
              </a:rPr>
              <a:t>. </a:t>
            </a:r>
          </a:p>
          <a:p>
            <a:pPr marL="342900" indent="-342900">
              <a:buFont typeface="Arial" panose="020B0604020202020204" pitchFamily="34" charset="0"/>
              <a:buChar char="•"/>
            </a:pPr>
            <a:endParaRPr lang="en-US" altLang="en-US" sz="2400" dirty="0"/>
          </a:p>
          <a:p>
            <a:pPr marL="342900" indent="-342900">
              <a:buFont typeface="Arial" panose="020B0604020202020204" pitchFamily="34" charset="0"/>
              <a:buChar char="•"/>
            </a:pPr>
            <a:endParaRPr lang="en-US" altLang="en-US" sz="2400" dirty="0">
              <a:solidFill>
                <a:schemeClr val="bg1"/>
              </a:solidFill>
            </a:endParaRPr>
          </a:p>
        </p:txBody>
      </p:sp>
    </p:spTree>
    <p:extLst>
      <p:ext uri="{BB962C8B-B14F-4D97-AF65-F5344CB8AC3E}">
        <p14:creationId xmlns:p14="http://schemas.microsoft.com/office/powerpoint/2010/main" val="2281715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FE3F8-B914-8357-F780-488CA911A5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1162A6-D80F-5445-57F3-2AE54D2261E4}"/>
              </a:ext>
            </a:extLst>
          </p:cNvPr>
          <p:cNvSpPr>
            <a:spLocks noGrp="1"/>
          </p:cNvSpPr>
          <p:nvPr>
            <p:ph type="title"/>
          </p:nvPr>
        </p:nvSpPr>
        <p:spPr>
          <a:xfrm flipH="1">
            <a:off x="242729" y="790992"/>
            <a:ext cx="45719" cy="45719"/>
          </a:xfrm>
        </p:spPr>
        <p:txBody>
          <a:bodyPr>
            <a:noAutofit/>
          </a:bodyPr>
          <a:lstStyle/>
          <a:p>
            <a:br>
              <a:rPr lang="en-GB" sz="2800" dirty="0"/>
            </a:br>
            <a:br>
              <a:rPr lang="en-GB" sz="2800" dirty="0"/>
            </a:br>
            <a:endParaRPr lang="en-IE" sz="2800" dirty="0"/>
          </a:p>
        </p:txBody>
      </p:sp>
      <p:sp>
        <p:nvSpPr>
          <p:cNvPr id="3" name="Text Placeholder 2">
            <a:extLst>
              <a:ext uri="{FF2B5EF4-FFF2-40B4-BE49-F238E27FC236}">
                <a16:creationId xmlns:a16="http://schemas.microsoft.com/office/drawing/2014/main" id="{C389AEA1-79B5-DEB7-13F4-790159838645}"/>
              </a:ext>
            </a:extLst>
          </p:cNvPr>
          <p:cNvSpPr>
            <a:spLocks noGrp="1"/>
          </p:cNvSpPr>
          <p:nvPr>
            <p:ph type="body" idx="1"/>
          </p:nvPr>
        </p:nvSpPr>
        <p:spPr>
          <a:xfrm>
            <a:off x="504471" y="836711"/>
            <a:ext cx="10848114" cy="5832649"/>
          </a:xfrm>
        </p:spPr>
        <p:txBody>
          <a:bodyPr>
            <a:normAutofit lnSpcReduction="10000"/>
          </a:bodyPr>
          <a:lstStyle/>
          <a:p>
            <a:pPr marL="342900" indent="-342900">
              <a:buFont typeface="Arial" panose="020B0604020202020204" pitchFamily="34" charset="0"/>
              <a:buChar char="•"/>
            </a:pPr>
            <a:r>
              <a:rPr lang="en-US" altLang="en-US" sz="2400" dirty="0"/>
              <a:t>There are 196 of this type of outage in the area. We address them on a ‘first reported/first repaired’ basis but the main delay is due to a lack of parts. </a:t>
            </a:r>
          </a:p>
          <a:p>
            <a:pPr marL="342900" indent="-342900">
              <a:buFont typeface="Arial" panose="020B0604020202020204" pitchFamily="34" charset="0"/>
              <a:buChar char="•"/>
            </a:pPr>
            <a:endParaRPr lang="en-US" altLang="en-US" sz="2400" dirty="0">
              <a:solidFill>
                <a:schemeClr val="bg1"/>
              </a:solidFill>
            </a:endParaRPr>
          </a:p>
          <a:p>
            <a:pPr marL="342900" indent="-342900">
              <a:buFont typeface="Arial" panose="020B0604020202020204" pitchFamily="34" charset="0"/>
              <a:buChar char="•"/>
            </a:pPr>
            <a:r>
              <a:rPr lang="en-US" altLang="en-US" sz="2400" dirty="0"/>
              <a:t>The other 59 outages are more complex. Cable fault repairs require a road opening </a:t>
            </a:r>
            <a:r>
              <a:rPr lang="en-US" altLang="en-US" sz="2400" dirty="0" err="1"/>
              <a:t>licence</a:t>
            </a:r>
            <a:r>
              <a:rPr lang="en-US" altLang="en-US" sz="2400" dirty="0"/>
              <a:t>, civil works and an agreed traffic management plan, which all take time and resources to progress. In addition, because of the age profile of these poles/cables, most reconnections post repair will require site attendance by ESBN, which can add a huge delay to the full completion of the repair. </a:t>
            </a:r>
            <a:endParaRPr lang="en-US" altLang="en-US" sz="2400" dirty="0">
              <a:solidFill>
                <a:schemeClr val="bg1"/>
              </a:solidFill>
            </a:endParaRPr>
          </a:p>
          <a:p>
            <a:pPr marL="342900" indent="-342900">
              <a:buFont typeface="Arial" panose="020B0604020202020204" pitchFamily="34" charset="0"/>
              <a:buChar char="•"/>
            </a:pPr>
            <a:endParaRPr lang="en-US" altLang="en-US" sz="2400" dirty="0"/>
          </a:p>
          <a:p>
            <a:pPr marL="342900" indent="-342900">
              <a:buFont typeface="Arial" panose="020B0604020202020204" pitchFamily="34" charset="0"/>
              <a:buChar char="•"/>
            </a:pPr>
            <a:r>
              <a:rPr lang="en-US" altLang="en-US" sz="2400" dirty="0"/>
              <a:t>The most efficient remedy is to eliminate these old fittings altogether via our ESBN/LED Upgrade </a:t>
            </a:r>
            <a:r>
              <a:rPr lang="en-US" altLang="en-US" sz="2400" dirty="0" err="1"/>
              <a:t>Programme</a:t>
            </a:r>
            <a:r>
              <a:rPr lang="en-US" altLang="en-US" sz="2400" dirty="0">
                <a:solidFill>
                  <a:schemeClr val="bg1"/>
                </a:solidFill>
              </a:rPr>
              <a:t>. </a:t>
            </a:r>
          </a:p>
          <a:p>
            <a:pPr marL="342900" indent="-342900">
              <a:buFont typeface="Arial" panose="020B0604020202020204" pitchFamily="34" charset="0"/>
              <a:buChar char="•"/>
            </a:pPr>
            <a:endParaRPr lang="en-US" altLang="en-US" sz="2400" dirty="0"/>
          </a:p>
          <a:p>
            <a:pPr marL="342900" indent="-342900">
              <a:buFont typeface="Arial" panose="020B0604020202020204" pitchFamily="34" charset="0"/>
              <a:buChar char="•"/>
            </a:pPr>
            <a:r>
              <a:rPr lang="en-US" altLang="en-US" sz="2400" dirty="0">
                <a:solidFill>
                  <a:schemeClr val="bg1"/>
                </a:solidFill>
              </a:rPr>
              <a:t>This </a:t>
            </a:r>
            <a:r>
              <a:rPr lang="en-US" altLang="en-US" sz="2400" dirty="0" err="1">
                <a:solidFill>
                  <a:schemeClr val="bg1"/>
                </a:solidFill>
              </a:rPr>
              <a:t>programme</a:t>
            </a:r>
            <a:r>
              <a:rPr lang="en-US" altLang="en-US" sz="2400" dirty="0">
                <a:solidFill>
                  <a:schemeClr val="bg1"/>
                </a:solidFill>
              </a:rPr>
              <a:t> is a planned process that is a joint project with ESBN. </a:t>
            </a:r>
          </a:p>
          <a:p>
            <a:pPr marL="342900" indent="-342900">
              <a:buFont typeface="Arial" panose="020B0604020202020204" pitchFamily="34" charset="0"/>
              <a:buChar char="•"/>
            </a:pPr>
            <a:endParaRPr lang="en-US" altLang="en-US" sz="2400" dirty="0"/>
          </a:p>
          <a:p>
            <a:pPr marL="342900" indent="-342900">
              <a:buFont typeface="Arial" panose="020B0604020202020204" pitchFamily="34" charset="0"/>
              <a:buChar char="•"/>
            </a:pPr>
            <a:endParaRPr lang="en-US" altLang="en-US" sz="2400" dirty="0">
              <a:solidFill>
                <a:schemeClr val="bg1"/>
              </a:solidFill>
            </a:endParaRPr>
          </a:p>
        </p:txBody>
      </p:sp>
    </p:spTree>
    <p:extLst>
      <p:ext uri="{BB962C8B-B14F-4D97-AF65-F5344CB8AC3E}">
        <p14:creationId xmlns:p14="http://schemas.microsoft.com/office/powerpoint/2010/main" val="4056293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2C835-A76F-947A-5834-9C3AAFFEA6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0F4E36-7F61-3D87-D585-22645C91CD80}"/>
              </a:ext>
            </a:extLst>
          </p:cNvPr>
          <p:cNvSpPr>
            <a:spLocks noGrp="1"/>
          </p:cNvSpPr>
          <p:nvPr>
            <p:ph type="title"/>
          </p:nvPr>
        </p:nvSpPr>
        <p:spPr>
          <a:xfrm flipH="1">
            <a:off x="242729" y="790992"/>
            <a:ext cx="45719" cy="45719"/>
          </a:xfrm>
        </p:spPr>
        <p:txBody>
          <a:bodyPr>
            <a:noAutofit/>
          </a:bodyPr>
          <a:lstStyle/>
          <a:p>
            <a:br>
              <a:rPr lang="en-GB" sz="2800" dirty="0"/>
            </a:br>
            <a:br>
              <a:rPr lang="en-GB" sz="2800" dirty="0"/>
            </a:br>
            <a:endParaRPr lang="en-IE" sz="2800" dirty="0"/>
          </a:p>
        </p:txBody>
      </p:sp>
      <p:sp>
        <p:nvSpPr>
          <p:cNvPr id="3" name="Text Placeholder 2">
            <a:extLst>
              <a:ext uri="{FF2B5EF4-FFF2-40B4-BE49-F238E27FC236}">
                <a16:creationId xmlns:a16="http://schemas.microsoft.com/office/drawing/2014/main" id="{D06B6FDA-8FF2-6915-83B0-62321D2E9CA4}"/>
              </a:ext>
            </a:extLst>
          </p:cNvPr>
          <p:cNvSpPr>
            <a:spLocks noGrp="1"/>
          </p:cNvSpPr>
          <p:nvPr>
            <p:ph type="body" idx="1"/>
          </p:nvPr>
        </p:nvSpPr>
        <p:spPr>
          <a:xfrm>
            <a:off x="504471" y="836711"/>
            <a:ext cx="10848114" cy="5832649"/>
          </a:xfrm>
        </p:spPr>
        <p:txBody>
          <a:bodyPr>
            <a:normAutofit/>
          </a:bodyPr>
          <a:lstStyle/>
          <a:p>
            <a:pPr marL="342900" indent="-342900">
              <a:buFont typeface="Arial" panose="020B0604020202020204" pitchFamily="34" charset="0"/>
              <a:buChar char="•"/>
            </a:pPr>
            <a:r>
              <a:rPr lang="en-US" altLang="en-US" sz="2400" dirty="0"/>
              <a:t>We have project meetings every month with ESBN senior management and site staff to expedite this process as much as possible. </a:t>
            </a:r>
          </a:p>
          <a:p>
            <a:pPr marL="342900" indent="-342900">
              <a:buFont typeface="Arial" panose="020B0604020202020204" pitchFamily="34" charset="0"/>
              <a:buChar char="•"/>
            </a:pPr>
            <a:endParaRPr lang="en-US" altLang="en-US" sz="2400" dirty="0"/>
          </a:p>
          <a:p>
            <a:pPr marL="342900" indent="-342900">
              <a:buFont typeface="Arial" panose="020B0604020202020204" pitchFamily="34" charset="0"/>
              <a:buChar char="•"/>
            </a:pPr>
            <a:r>
              <a:rPr lang="en-US" altLang="en-US" sz="2400" dirty="0"/>
              <a:t>The main stumbling block is a resource issue with ESBN themselves. They cooperate as best as they can and are working very well with us on site. But every time there is a severe weather event, it slows down even the agreed monthly site works dates. </a:t>
            </a:r>
          </a:p>
          <a:p>
            <a:pPr marL="342900" indent="-342900">
              <a:buFont typeface="Arial" panose="020B0604020202020204" pitchFamily="34" charset="0"/>
              <a:buChar char="•"/>
            </a:pPr>
            <a:endParaRPr lang="en-US" altLang="en-US" sz="2400" dirty="0">
              <a:solidFill>
                <a:schemeClr val="bg1"/>
              </a:solidFill>
            </a:endParaRPr>
          </a:p>
          <a:p>
            <a:pPr marL="342900" indent="-342900">
              <a:buFont typeface="Arial" panose="020B0604020202020204" pitchFamily="34" charset="0"/>
              <a:buChar char="•"/>
            </a:pPr>
            <a:r>
              <a:rPr lang="en-US" altLang="en-US" sz="2400" dirty="0">
                <a:solidFill>
                  <a:schemeClr val="bg1"/>
                </a:solidFill>
              </a:rPr>
              <a:t>This year however, we have been promised a considerable increase in resources from them via the forthcoming availability of approved 3</a:t>
            </a:r>
            <a:r>
              <a:rPr lang="en-US" altLang="en-US" sz="2400" baseline="30000" dirty="0">
                <a:solidFill>
                  <a:schemeClr val="bg1"/>
                </a:solidFill>
              </a:rPr>
              <a:t>rd</a:t>
            </a:r>
            <a:r>
              <a:rPr lang="en-US" altLang="en-US" sz="2400" dirty="0">
                <a:solidFill>
                  <a:schemeClr val="bg1"/>
                </a:solidFill>
              </a:rPr>
              <a:t> party subcontractors. </a:t>
            </a:r>
          </a:p>
        </p:txBody>
      </p:sp>
    </p:spTree>
    <p:extLst>
      <p:ext uri="{BB962C8B-B14F-4D97-AF65-F5344CB8AC3E}">
        <p14:creationId xmlns:p14="http://schemas.microsoft.com/office/powerpoint/2010/main" val="2866521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38C5A-F6CA-54C1-22BB-5F29FB65EFB9}"/>
              </a:ext>
            </a:extLst>
          </p:cNvPr>
          <p:cNvSpPr>
            <a:spLocks noGrp="1"/>
          </p:cNvSpPr>
          <p:nvPr>
            <p:ph type="title"/>
          </p:nvPr>
        </p:nvSpPr>
        <p:spPr>
          <a:xfrm>
            <a:off x="504471" y="1104901"/>
            <a:ext cx="11280161" cy="811932"/>
          </a:xfrm>
        </p:spPr>
        <p:txBody>
          <a:bodyPr>
            <a:normAutofit/>
          </a:bodyPr>
          <a:lstStyle/>
          <a:p>
            <a:r>
              <a:rPr lang="en-GB" sz="2800" dirty="0"/>
              <a:t>Planned Upgrades for 2026 in your Area</a:t>
            </a:r>
            <a:endParaRPr lang="en-IE" sz="2800" dirty="0"/>
          </a:p>
        </p:txBody>
      </p:sp>
      <p:sp>
        <p:nvSpPr>
          <p:cNvPr id="3" name="Text Placeholder 2">
            <a:extLst>
              <a:ext uri="{FF2B5EF4-FFF2-40B4-BE49-F238E27FC236}">
                <a16:creationId xmlns:a16="http://schemas.microsoft.com/office/drawing/2014/main" id="{2D8A07A3-0EA1-94AB-BE34-C1BACF6627C5}"/>
              </a:ext>
            </a:extLst>
          </p:cNvPr>
          <p:cNvSpPr>
            <a:spLocks noGrp="1"/>
          </p:cNvSpPr>
          <p:nvPr>
            <p:ph type="body" idx="1"/>
          </p:nvPr>
        </p:nvSpPr>
        <p:spPr>
          <a:xfrm>
            <a:off x="407368" y="1772816"/>
            <a:ext cx="10081120" cy="6552987"/>
          </a:xfrm>
        </p:spPr>
        <p:txBody>
          <a:bodyPr/>
          <a:lstStyle/>
          <a:p>
            <a:endParaRPr lang="en-IE" dirty="0"/>
          </a:p>
        </p:txBody>
      </p:sp>
      <p:sp>
        <p:nvSpPr>
          <p:cNvPr id="4" name="Text Placeholder 3">
            <a:extLst>
              <a:ext uri="{FF2B5EF4-FFF2-40B4-BE49-F238E27FC236}">
                <a16:creationId xmlns:a16="http://schemas.microsoft.com/office/drawing/2014/main" id="{C35FB2E5-FDDD-3768-8AF1-7C1991D1CF5E}"/>
              </a:ext>
            </a:extLst>
          </p:cNvPr>
          <p:cNvSpPr>
            <a:spLocks noGrp="1"/>
          </p:cNvSpPr>
          <p:nvPr>
            <p:ph type="body" idx="10"/>
          </p:nvPr>
        </p:nvSpPr>
        <p:spPr>
          <a:xfrm>
            <a:off x="12000654" y="6381328"/>
            <a:ext cx="45719" cy="144017"/>
          </a:xfrm>
        </p:spPr>
        <p:txBody>
          <a:bodyPr>
            <a:normAutofit fontScale="77500" lnSpcReduction="20000"/>
          </a:bodyPr>
          <a:lstStyle/>
          <a:p>
            <a:endParaRPr lang="en-IE" dirty="0"/>
          </a:p>
        </p:txBody>
      </p:sp>
      <p:graphicFrame>
        <p:nvGraphicFramePr>
          <p:cNvPr id="5" name="Table 4">
            <a:extLst>
              <a:ext uri="{FF2B5EF4-FFF2-40B4-BE49-F238E27FC236}">
                <a16:creationId xmlns:a16="http://schemas.microsoft.com/office/drawing/2014/main" id="{A1341391-BFE3-892D-045A-D359E01512A8}"/>
              </a:ext>
            </a:extLst>
          </p:cNvPr>
          <p:cNvGraphicFramePr>
            <a:graphicFrameLocks noGrp="1"/>
          </p:cNvGraphicFramePr>
          <p:nvPr>
            <p:extLst>
              <p:ext uri="{D42A27DB-BD31-4B8C-83A1-F6EECF244321}">
                <p14:modId xmlns:p14="http://schemas.microsoft.com/office/powerpoint/2010/main" val="1568526085"/>
              </p:ext>
            </p:extLst>
          </p:nvPr>
        </p:nvGraphicFramePr>
        <p:xfrm>
          <a:off x="504471" y="2420888"/>
          <a:ext cx="7463737" cy="2016225"/>
        </p:xfrm>
        <a:graphic>
          <a:graphicData uri="http://schemas.openxmlformats.org/drawingml/2006/table">
            <a:tbl>
              <a:tblPr>
                <a:tableStyleId>{5C22544A-7EE6-4342-B048-85BDC9FD1C3A}</a:tableStyleId>
              </a:tblPr>
              <a:tblGrid>
                <a:gridCol w="2711344">
                  <a:extLst>
                    <a:ext uri="{9D8B030D-6E8A-4147-A177-3AD203B41FA5}">
                      <a16:colId xmlns:a16="http://schemas.microsoft.com/office/drawing/2014/main" val="1940725212"/>
                    </a:ext>
                  </a:extLst>
                </a:gridCol>
                <a:gridCol w="4752393">
                  <a:extLst>
                    <a:ext uri="{9D8B030D-6E8A-4147-A177-3AD203B41FA5}">
                      <a16:colId xmlns:a16="http://schemas.microsoft.com/office/drawing/2014/main" val="3701127315"/>
                    </a:ext>
                  </a:extLst>
                </a:gridCol>
              </a:tblGrid>
              <a:tr h="672075">
                <a:tc>
                  <a:txBody>
                    <a:bodyPr/>
                    <a:lstStyle/>
                    <a:p>
                      <a:pPr algn="r" fontAlgn="b">
                        <a:buNone/>
                      </a:pPr>
                      <a:r>
                        <a:rPr lang="en-IE" sz="2400" u="none" strike="noStrike" dirty="0">
                          <a:effectLst/>
                        </a:rPr>
                        <a:t>426</a:t>
                      </a:r>
                      <a:endParaRPr lang="en-IE" sz="2400" b="0" i="0" u="none" strike="noStrike" dirty="0">
                        <a:solidFill>
                          <a:srgbClr val="000000"/>
                        </a:solidFill>
                        <a:effectLst/>
                        <a:latin typeface="Microsoft Sans Serif" panose="020B0604020202020204" pitchFamily="34" charset="0"/>
                      </a:endParaRPr>
                    </a:p>
                  </a:txBody>
                  <a:tcPr marL="6350" marR="6350" marT="6350" marB="0" anchor="b"/>
                </a:tc>
                <a:tc>
                  <a:txBody>
                    <a:bodyPr/>
                    <a:lstStyle/>
                    <a:p>
                      <a:pPr algn="l" fontAlgn="b">
                        <a:buNone/>
                      </a:pPr>
                      <a:r>
                        <a:rPr lang="en-IE" sz="2400" u="none" strike="noStrike" dirty="0">
                          <a:effectLst/>
                        </a:rPr>
                        <a:t>Rathfarnham Templeogue</a:t>
                      </a:r>
                      <a:endParaRPr lang="en-IE" sz="2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588502029"/>
                  </a:ext>
                </a:extLst>
              </a:tr>
              <a:tr h="672075">
                <a:tc>
                  <a:txBody>
                    <a:bodyPr/>
                    <a:lstStyle/>
                    <a:p>
                      <a:pPr algn="r" fontAlgn="b">
                        <a:buNone/>
                      </a:pPr>
                      <a:r>
                        <a:rPr lang="en-IE" sz="2400" u="none" strike="noStrike" dirty="0">
                          <a:effectLst/>
                        </a:rPr>
                        <a:t>308</a:t>
                      </a:r>
                      <a:endParaRPr lang="en-IE" sz="2400" b="0" i="0" u="none" strike="noStrike" dirty="0">
                        <a:solidFill>
                          <a:srgbClr val="000000"/>
                        </a:solidFill>
                        <a:effectLst/>
                        <a:latin typeface="Microsoft Sans Serif" panose="020B0604020202020204" pitchFamily="34" charset="0"/>
                      </a:endParaRPr>
                    </a:p>
                  </a:txBody>
                  <a:tcPr marL="6350" marR="6350" marT="6350" marB="0" anchor="b"/>
                </a:tc>
                <a:tc>
                  <a:txBody>
                    <a:bodyPr/>
                    <a:lstStyle/>
                    <a:p>
                      <a:pPr algn="l" fontAlgn="b">
                        <a:buNone/>
                      </a:pPr>
                      <a:r>
                        <a:rPr lang="en-IE" sz="2400" u="none" strike="noStrike" dirty="0" err="1">
                          <a:effectLst/>
                        </a:rPr>
                        <a:t>Firhouse</a:t>
                      </a:r>
                      <a:r>
                        <a:rPr lang="en-IE" sz="2400" u="none" strike="noStrike" dirty="0">
                          <a:effectLst/>
                        </a:rPr>
                        <a:t> </a:t>
                      </a:r>
                      <a:r>
                        <a:rPr lang="en-IE" sz="2400" u="none" strike="noStrike" dirty="0" err="1">
                          <a:effectLst/>
                        </a:rPr>
                        <a:t>Bohernabreena</a:t>
                      </a:r>
                      <a:endParaRPr lang="en-IE" sz="2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685496975"/>
                  </a:ext>
                </a:extLst>
              </a:tr>
              <a:tr h="672075">
                <a:tc>
                  <a:txBody>
                    <a:bodyPr/>
                    <a:lstStyle/>
                    <a:p>
                      <a:pPr algn="r" fontAlgn="b">
                        <a:buNone/>
                      </a:pPr>
                      <a:r>
                        <a:rPr lang="en-IE" sz="2400" u="none" strike="noStrike">
                          <a:effectLst/>
                        </a:rPr>
                        <a:t>734</a:t>
                      </a:r>
                      <a:endParaRPr lang="en-IE" sz="2400" b="0" i="0" u="none" strike="noStrike">
                        <a:solidFill>
                          <a:srgbClr val="000000"/>
                        </a:solidFill>
                        <a:effectLst/>
                        <a:latin typeface="Microsoft Sans Serif" panose="020B0604020202020204" pitchFamily="34" charset="0"/>
                      </a:endParaRPr>
                    </a:p>
                  </a:txBody>
                  <a:tcPr marL="6350" marR="6350" marT="6350" marB="0" anchor="b"/>
                </a:tc>
                <a:tc>
                  <a:txBody>
                    <a:bodyPr/>
                    <a:lstStyle/>
                    <a:p>
                      <a:pPr algn="l" fontAlgn="b">
                        <a:buNone/>
                      </a:pPr>
                      <a:r>
                        <a:rPr lang="en-IE" sz="2400" u="none" strike="noStrike" dirty="0">
                          <a:effectLst/>
                        </a:rPr>
                        <a:t>Total</a:t>
                      </a:r>
                      <a:endParaRPr lang="en-IE" sz="2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413962609"/>
                  </a:ext>
                </a:extLst>
              </a:tr>
            </a:tbl>
          </a:graphicData>
        </a:graphic>
      </p:graphicFrame>
    </p:spTree>
    <p:extLst>
      <p:ext uri="{BB962C8B-B14F-4D97-AF65-F5344CB8AC3E}">
        <p14:creationId xmlns:p14="http://schemas.microsoft.com/office/powerpoint/2010/main" val="2401624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54DD9-BFBB-345E-79FC-E8197A8E80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A4E4C-3467-BDE4-F618-1806676E02E5}"/>
              </a:ext>
            </a:extLst>
          </p:cNvPr>
          <p:cNvSpPr>
            <a:spLocks noGrp="1"/>
          </p:cNvSpPr>
          <p:nvPr>
            <p:ph type="title"/>
          </p:nvPr>
        </p:nvSpPr>
        <p:spPr>
          <a:xfrm>
            <a:off x="504471" y="1104901"/>
            <a:ext cx="11280161" cy="811932"/>
          </a:xfrm>
        </p:spPr>
        <p:txBody>
          <a:bodyPr>
            <a:normAutofit/>
          </a:bodyPr>
          <a:lstStyle/>
          <a:p>
            <a:r>
              <a:rPr lang="en-GB" sz="2800" dirty="0"/>
              <a:t>Planned Upgrades for 2026 in your Area</a:t>
            </a:r>
            <a:endParaRPr lang="en-IE" sz="2800" dirty="0"/>
          </a:p>
        </p:txBody>
      </p:sp>
      <p:sp>
        <p:nvSpPr>
          <p:cNvPr id="3" name="Text Placeholder 2">
            <a:extLst>
              <a:ext uri="{FF2B5EF4-FFF2-40B4-BE49-F238E27FC236}">
                <a16:creationId xmlns:a16="http://schemas.microsoft.com/office/drawing/2014/main" id="{B2801482-80BD-F017-6AC9-244F23B69B46}"/>
              </a:ext>
            </a:extLst>
          </p:cNvPr>
          <p:cNvSpPr>
            <a:spLocks noGrp="1"/>
          </p:cNvSpPr>
          <p:nvPr>
            <p:ph type="body" idx="1"/>
          </p:nvPr>
        </p:nvSpPr>
        <p:spPr>
          <a:xfrm>
            <a:off x="398237" y="1916833"/>
            <a:ext cx="10081120" cy="6552987"/>
          </a:xfrm>
        </p:spPr>
        <p:txBody>
          <a:bodyPr/>
          <a:lstStyle/>
          <a:p>
            <a:endParaRPr lang="en-GB" dirty="0"/>
          </a:p>
          <a:p>
            <a:endParaRPr lang="en-IE" dirty="0"/>
          </a:p>
        </p:txBody>
      </p:sp>
      <p:sp>
        <p:nvSpPr>
          <p:cNvPr id="4" name="Text Placeholder 3">
            <a:extLst>
              <a:ext uri="{FF2B5EF4-FFF2-40B4-BE49-F238E27FC236}">
                <a16:creationId xmlns:a16="http://schemas.microsoft.com/office/drawing/2014/main" id="{8DB6B1E8-9C50-0373-CE7B-A0E169E18333}"/>
              </a:ext>
            </a:extLst>
          </p:cNvPr>
          <p:cNvSpPr>
            <a:spLocks noGrp="1"/>
          </p:cNvSpPr>
          <p:nvPr>
            <p:ph type="body" idx="10"/>
          </p:nvPr>
        </p:nvSpPr>
        <p:spPr>
          <a:xfrm>
            <a:off x="12000654" y="6381328"/>
            <a:ext cx="45719" cy="144017"/>
          </a:xfrm>
        </p:spPr>
        <p:txBody>
          <a:bodyPr>
            <a:normAutofit fontScale="77500" lnSpcReduction="20000"/>
          </a:bodyPr>
          <a:lstStyle/>
          <a:p>
            <a:endParaRPr lang="en-IE" dirty="0"/>
          </a:p>
        </p:txBody>
      </p:sp>
      <p:graphicFrame>
        <p:nvGraphicFramePr>
          <p:cNvPr id="7" name="Table 6">
            <a:extLst>
              <a:ext uri="{FF2B5EF4-FFF2-40B4-BE49-F238E27FC236}">
                <a16:creationId xmlns:a16="http://schemas.microsoft.com/office/drawing/2014/main" id="{9B7DBDF9-B3E8-831A-DBB8-280B35F71A4A}"/>
              </a:ext>
            </a:extLst>
          </p:cNvPr>
          <p:cNvGraphicFramePr>
            <a:graphicFrameLocks noGrp="1"/>
          </p:cNvGraphicFramePr>
          <p:nvPr>
            <p:extLst>
              <p:ext uri="{D42A27DB-BD31-4B8C-83A1-F6EECF244321}">
                <p14:modId xmlns:p14="http://schemas.microsoft.com/office/powerpoint/2010/main" val="1055486473"/>
              </p:ext>
            </p:extLst>
          </p:nvPr>
        </p:nvGraphicFramePr>
        <p:xfrm>
          <a:off x="504471" y="1628800"/>
          <a:ext cx="7056784" cy="5040560"/>
        </p:xfrm>
        <a:graphic>
          <a:graphicData uri="http://schemas.openxmlformats.org/drawingml/2006/table">
            <a:tbl>
              <a:tblPr>
                <a:tableStyleId>{5C22544A-7EE6-4342-B048-85BDC9FD1C3A}</a:tableStyleId>
              </a:tblPr>
              <a:tblGrid>
                <a:gridCol w="3395178">
                  <a:extLst>
                    <a:ext uri="{9D8B030D-6E8A-4147-A177-3AD203B41FA5}">
                      <a16:colId xmlns:a16="http://schemas.microsoft.com/office/drawing/2014/main" val="1544304741"/>
                    </a:ext>
                  </a:extLst>
                </a:gridCol>
                <a:gridCol w="3661606">
                  <a:extLst>
                    <a:ext uri="{9D8B030D-6E8A-4147-A177-3AD203B41FA5}">
                      <a16:colId xmlns:a16="http://schemas.microsoft.com/office/drawing/2014/main" val="1507876499"/>
                    </a:ext>
                  </a:extLst>
                </a:gridCol>
              </a:tblGrid>
              <a:tr h="315035">
                <a:tc>
                  <a:txBody>
                    <a:bodyPr/>
                    <a:lstStyle/>
                    <a:p>
                      <a:pPr algn="l" fontAlgn="t">
                        <a:buNone/>
                      </a:pPr>
                      <a:r>
                        <a:rPr lang="en-IE" sz="1200" u="none" strike="noStrike">
                          <a:effectLst/>
                        </a:rPr>
                        <a:t>Corrig Close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933981232"/>
                  </a:ext>
                </a:extLst>
              </a:tr>
              <a:tr h="315035">
                <a:tc>
                  <a:txBody>
                    <a:bodyPr/>
                    <a:lstStyle/>
                    <a:p>
                      <a:pPr algn="l" fontAlgn="t">
                        <a:buNone/>
                      </a:pPr>
                      <a:r>
                        <a:rPr lang="en-IE" sz="1200" u="none" strike="noStrike">
                          <a:effectLst/>
                        </a:rPr>
                        <a:t>Glendoo Close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463183837"/>
                  </a:ext>
                </a:extLst>
              </a:tr>
              <a:tr h="315035">
                <a:tc>
                  <a:txBody>
                    <a:bodyPr/>
                    <a:lstStyle/>
                    <a:p>
                      <a:pPr algn="l" fontAlgn="t">
                        <a:buNone/>
                      </a:pPr>
                      <a:r>
                        <a:rPr lang="en-IE" sz="1200" u="none" strike="noStrike" dirty="0" err="1">
                          <a:effectLst/>
                        </a:rPr>
                        <a:t>Keadeen</a:t>
                      </a:r>
                      <a:r>
                        <a:rPr lang="en-IE" sz="1200" u="none" strike="noStrike" dirty="0">
                          <a:effectLst/>
                        </a:rPr>
                        <a:t> </a:t>
                      </a:r>
                      <a:r>
                        <a:rPr lang="en-IE" sz="1400" u="none" strike="noStrike" dirty="0">
                          <a:effectLst/>
                        </a:rPr>
                        <a:t>Avenue</a:t>
                      </a:r>
                      <a:endParaRPr lang="en-IE" sz="1400" b="0" i="0" u="none" strike="noStrike" dirty="0">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049421305"/>
                  </a:ext>
                </a:extLst>
              </a:tr>
              <a:tr h="315035">
                <a:tc>
                  <a:txBody>
                    <a:bodyPr/>
                    <a:lstStyle/>
                    <a:p>
                      <a:pPr algn="l" fontAlgn="t">
                        <a:buNone/>
                      </a:pPr>
                      <a:r>
                        <a:rPr lang="en-IE" sz="1200" u="none" strike="noStrike">
                          <a:effectLst/>
                        </a:rPr>
                        <a:t>Kilakee Close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458444542"/>
                  </a:ext>
                </a:extLst>
              </a:tr>
              <a:tr h="315035">
                <a:tc>
                  <a:txBody>
                    <a:bodyPr/>
                    <a:lstStyle/>
                    <a:p>
                      <a:pPr algn="l" fontAlgn="t">
                        <a:buNone/>
                      </a:pPr>
                      <a:r>
                        <a:rPr lang="en-IE" sz="1200" u="none" strike="noStrike">
                          <a:effectLst/>
                        </a:rPr>
                        <a:t>Kilakee Drive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755336364"/>
                  </a:ext>
                </a:extLst>
              </a:tr>
              <a:tr h="315035">
                <a:tc>
                  <a:txBody>
                    <a:bodyPr/>
                    <a:lstStyle/>
                    <a:p>
                      <a:pPr algn="l" fontAlgn="t">
                        <a:buNone/>
                      </a:pPr>
                      <a:r>
                        <a:rPr lang="en-IE" sz="1200" u="none" strike="noStrike">
                          <a:effectLst/>
                        </a:rPr>
                        <a:t>Kilmashogue Close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4156322999"/>
                  </a:ext>
                </a:extLst>
              </a:tr>
              <a:tr h="315035">
                <a:tc>
                  <a:txBody>
                    <a:bodyPr/>
                    <a:lstStyle/>
                    <a:p>
                      <a:pPr algn="l" fontAlgn="t">
                        <a:buNone/>
                      </a:pPr>
                      <a:r>
                        <a:rPr lang="en-IE" sz="1200" u="none" strike="noStrike">
                          <a:effectLst/>
                        </a:rPr>
                        <a:t>Kilmashogue Drive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181363037"/>
                  </a:ext>
                </a:extLst>
              </a:tr>
              <a:tr h="315035">
                <a:tc>
                  <a:txBody>
                    <a:bodyPr/>
                    <a:lstStyle/>
                    <a:p>
                      <a:pPr algn="l" fontAlgn="t">
                        <a:buNone/>
                      </a:pPr>
                      <a:r>
                        <a:rPr lang="en-IE" sz="1200" u="none" strike="noStrike">
                          <a:effectLst/>
                        </a:rPr>
                        <a:t>Kilmashogue Grove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980146524"/>
                  </a:ext>
                </a:extLst>
              </a:tr>
              <a:tr h="315035">
                <a:tc>
                  <a:txBody>
                    <a:bodyPr/>
                    <a:lstStyle/>
                    <a:p>
                      <a:pPr algn="l" fontAlgn="t">
                        <a:buNone/>
                      </a:pPr>
                      <a:r>
                        <a:rPr lang="en-IE" sz="1200" u="none" strike="noStrike">
                          <a:effectLst/>
                        </a:rPr>
                        <a:t>Kippure Avenue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729519121"/>
                  </a:ext>
                </a:extLst>
              </a:tr>
              <a:tr h="315035">
                <a:tc>
                  <a:txBody>
                    <a:bodyPr/>
                    <a:lstStyle/>
                    <a:p>
                      <a:pPr algn="l" fontAlgn="t">
                        <a:buNone/>
                      </a:pPr>
                      <a:r>
                        <a:rPr lang="en-IE" sz="1200" u="none" strike="noStrike">
                          <a:effectLst/>
                        </a:rPr>
                        <a:t>Limekiln Green</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231922227"/>
                  </a:ext>
                </a:extLst>
              </a:tr>
              <a:tr h="315035">
                <a:tc>
                  <a:txBody>
                    <a:bodyPr/>
                    <a:lstStyle/>
                    <a:p>
                      <a:pPr algn="l" fontAlgn="t">
                        <a:buNone/>
                      </a:pPr>
                      <a:r>
                        <a:rPr lang="en-IE" sz="1200" u="none" strike="noStrike">
                          <a:effectLst/>
                        </a:rPr>
                        <a:t>Lugnaquilla Avenue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989993945"/>
                  </a:ext>
                </a:extLst>
              </a:tr>
              <a:tr h="315035">
                <a:tc>
                  <a:txBody>
                    <a:bodyPr/>
                    <a:lstStyle/>
                    <a:p>
                      <a:pPr algn="l" fontAlgn="t">
                        <a:buNone/>
                      </a:pPr>
                      <a:r>
                        <a:rPr lang="en-IE" sz="1200" u="none" strike="noStrike">
                          <a:effectLst/>
                        </a:rPr>
                        <a:t>Three Rock Close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201986725"/>
                  </a:ext>
                </a:extLst>
              </a:tr>
              <a:tr h="315035">
                <a:tc>
                  <a:txBody>
                    <a:bodyPr/>
                    <a:lstStyle/>
                    <a:p>
                      <a:pPr algn="l" fontAlgn="t">
                        <a:buNone/>
                      </a:pPr>
                      <a:r>
                        <a:rPr lang="en-IE" sz="1200" u="none" strike="noStrike">
                          <a:effectLst/>
                        </a:rPr>
                        <a:t>Tibradden Close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602140756"/>
                  </a:ext>
                </a:extLst>
              </a:tr>
              <a:tr h="315035">
                <a:tc>
                  <a:txBody>
                    <a:bodyPr/>
                    <a:lstStyle/>
                    <a:p>
                      <a:pPr algn="l" fontAlgn="t">
                        <a:buNone/>
                      </a:pPr>
                      <a:r>
                        <a:rPr lang="en-IE" sz="1200" u="none" strike="noStrike">
                          <a:effectLst/>
                        </a:rPr>
                        <a:t>Tibradden Drive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705110929"/>
                  </a:ext>
                </a:extLst>
              </a:tr>
              <a:tr h="315035">
                <a:tc>
                  <a:txBody>
                    <a:bodyPr/>
                    <a:lstStyle/>
                    <a:p>
                      <a:pPr algn="l" fontAlgn="t">
                        <a:buNone/>
                      </a:pPr>
                      <a:r>
                        <a:rPr lang="en-IE" sz="1200" u="none" strike="noStrike">
                          <a:effectLst/>
                        </a:rPr>
                        <a:t>Tibradden Grove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179640458"/>
                  </a:ext>
                </a:extLst>
              </a:tr>
              <a:tr h="315035">
                <a:tc>
                  <a:txBody>
                    <a:bodyPr/>
                    <a:lstStyle/>
                    <a:p>
                      <a:pPr algn="l" fontAlgn="t">
                        <a:buNone/>
                      </a:pPr>
                      <a:r>
                        <a:rPr lang="en-IE" sz="1200" u="none" strike="noStrike">
                          <a:effectLst/>
                        </a:rPr>
                        <a:t>Tonduff Close</a:t>
                      </a:r>
                      <a:endParaRPr lang="en-IE" sz="12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200" u="none" strike="noStrike" dirty="0">
                          <a:effectLst/>
                        </a:rPr>
                        <a:t>Rathfarnham Templeogue</a:t>
                      </a:r>
                      <a:endParaRPr lang="en-IE" sz="12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03557699"/>
                  </a:ext>
                </a:extLst>
              </a:tr>
            </a:tbl>
          </a:graphicData>
        </a:graphic>
      </p:graphicFrame>
    </p:spTree>
    <p:extLst>
      <p:ext uri="{BB962C8B-B14F-4D97-AF65-F5344CB8AC3E}">
        <p14:creationId xmlns:p14="http://schemas.microsoft.com/office/powerpoint/2010/main" val="789081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77B5F-CCE5-9E9A-6C48-95B3D1F405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92E78A-7985-28B1-55C3-9CF0C49F3F26}"/>
              </a:ext>
            </a:extLst>
          </p:cNvPr>
          <p:cNvSpPr>
            <a:spLocks noGrp="1"/>
          </p:cNvSpPr>
          <p:nvPr>
            <p:ph type="title"/>
          </p:nvPr>
        </p:nvSpPr>
        <p:spPr>
          <a:xfrm>
            <a:off x="455919" y="260648"/>
            <a:ext cx="11280161" cy="648072"/>
          </a:xfrm>
        </p:spPr>
        <p:txBody>
          <a:bodyPr>
            <a:normAutofit/>
          </a:bodyPr>
          <a:lstStyle/>
          <a:p>
            <a:r>
              <a:rPr lang="en-GB" sz="2800" dirty="0"/>
              <a:t>Planned Upgrades for 2026 in your Area - continued</a:t>
            </a:r>
            <a:endParaRPr lang="en-IE" sz="2800" dirty="0"/>
          </a:p>
        </p:txBody>
      </p:sp>
      <p:sp>
        <p:nvSpPr>
          <p:cNvPr id="3" name="Text Placeholder 2">
            <a:extLst>
              <a:ext uri="{FF2B5EF4-FFF2-40B4-BE49-F238E27FC236}">
                <a16:creationId xmlns:a16="http://schemas.microsoft.com/office/drawing/2014/main" id="{ACAAD75D-3512-BC89-61D0-633A86347494}"/>
              </a:ext>
            </a:extLst>
          </p:cNvPr>
          <p:cNvSpPr>
            <a:spLocks noGrp="1"/>
          </p:cNvSpPr>
          <p:nvPr>
            <p:ph type="body" idx="1"/>
          </p:nvPr>
        </p:nvSpPr>
        <p:spPr>
          <a:xfrm>
            <a:off x="455919" y="1953098"/>
            <a:ext cx="10081120" cy="6552987"/>
          </a:xfrm>
        </p:spPr>
        <p:txBody>
          <a:bodyPr/>
          <a:lstStyle/>
          <a:p>
            <a:endParaRPr lang="en-GB" dirty="0"/>
          </a:p>
          <a:p>
            <a:endParaRPr lang="en-IE" dirty="0"/>
          </a:p>
        </p:txBody>
      </p:sp>
      <p:sp>
        <p:nvSpPr>
          <p:cNvPr id="4" name="Text Placeholder 3">
            <a:extLst>
              <a:ext uri="{FF2B5EF4-FFF2-40B4-BE49-F238E27FC236}">
                <a16:creationId xmlns:a16="http://schemas.microsoft.com/office/drawing/2014/main" id="{0C6B10B3-CE04-51F0-63FA-82E2C5AE2995}"/>
              </a:ext>
            </a:extLst>
          </p:cNvPr>
          <p:cNvSpPr>
            <a:spLocks noGrp="1"/>
          </p:cNvSpPr>
          <p:nvPr>
            <p:ph type="body" idx="10"/>
          </p:nvPr>
        </p:nvSpPr>
        <p:spPr>
          <a:xfrm>
            <a:off x="12000654" y="6381328"/>
            <a:ext cx="45719" cy="144017"/>
          </a:xfrm>
        </p:spPr>
        <p:txBody>
          <a:bodyPr>
            <a:normAutofit fontScale="77500" lnSpcReduction="20000"/>
          </a:bodyPr>
          <a:lstStyle/>
          <a:p>
            <a:endParaRPr lang="en-IE" dirty="0"/>
          </a:p>
        </p:txBody>
      </p:sp>
      <p:graphicFrame>
        <p:nvGraphicFramePr>
          <p:cNvPr id="5" name="Table 4">
            <a:extLst>
              <a:ext uri="{FF2B5EF4-FFF2-40B4-BE49-F238E27FC236}">
                <a16:creationId xmlns:a16="http://schemas.microsoft.com/office/drawing/2014/main" id="{1A508E25-E9A6-8B5C-8019-20A187AD5EB9}"/>
              </a:ext>
            </a:extLst>
          </p:cNvPr>
          <p:cNvGraphicFramePr>
            <a:graphicFrameLocks noGrp="1"/>
          </p:cNvGraphicFramePr>
          <p:nvPr>
            <p:extLst>
              <p:ext uri="{D42A27DB-BD31-4B8C-83A1-F6EECF244321}">
                <p14:modId xmlns:p14="http://schemas.microsoft.com/office/powerpoint/2010/main" val="221683863"/>
              </p:ext>
            </p:extLst>
          </p:nvPr>
        </p:nvGraphicFramePr>
        <p:xfrm>
          <a:off x="623392" y="908720"/>
          <a:ext cx="7704856" cy="5472608"/>
        </p:xfrm>
        <a:graphic>
          <a:graphicData uri="http://schemas.openxmlformats.org/drawingml/2006/table">
            <a:tbl>
              <a:tblPr>
                <a:tableStyleId>{5C22544A-7EE6-4342-B048-85BDC9FD1C3A}</a:tableStyleId>
              </a:tblPr>
              <a:tblGrid>
                <a:gridCol w="3852772">
                  <a:extLst>
                    <a:ext uri="{9D8B030D-6E8A-4147-A177-3AD203B41FA5}">
                      <a16:colId xmlns:a16="http://schemas.microsoft.com/office/drawing/2014/main" val="764156297"/>
                    </a:ext>
                  </a:extLst>
                </a:gridCol>
                <a:gridCol w="3852084">
                  <a:extLst>
                    <a:ext uri="{9D8B030D-6E8A-4147-A177-3AD203B41FA5}">
                      <a16:colId xmlns:a16="http://schemas.microsoft.com/office/drawing/2014/main" val="1321600756"/>
                    </a:ext>
                  </a:extLst>
                </a:gridCol>
              </a:tblGrid>
              <a:tr h="342038">
                <a:tc>
                  <a:txBody>
                    <a:bodyPr/>
                    <a:lstStyle/>
                    <a:p>
                      <a:pPr algn="l" fontAlgn="t">
                        <a:buNone/>
                      </a:pPr>
                      <a:r>
                        <a:rPr lang="en-IE" sz="1400" u="none" strike="noStrike">
                          <a:effectLst/>
                        </a:rPr>
                        <a:t>Cypress Drive</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851003581"/>
                  </a:ext>
                </a:extLst>
              </a:tr>
              <a:tr h="342038">
                <a:tc>
                  <a:txBody>
                    <a:bodyPr/>
                    <a:lstStyle/>
                    <a:p>
                      <a:pPr algn="l" fontAlgn="t">
                        <a:buNone/>
                      </a:pPr>
                      <a:r>
                        <a:rPr lang="en-IE" sz="1400" u="none" strike="noStrike" dirty="0">
                          <a:effectLst/>
                        </a:rPr>
                        <a:t>Cypress Grove South</a:t>
                      </a:r>
                      <a:endParaRPr lang="en-IE" sz="1400" b="0" i="0" u="none" strike="noStrike" dirty="0">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629492088"/>
                  </a:ext>
                </a:extLst>
              </a:tr>
              <a:tr h="342038">
                <a:tc>
                  <a:txBody>
                    <a:bodyPr/>
                    <a:lstStyle/>
                    <a:p>
                      <a:pPr algn="l" fontAlgn="t">
                        <a:buNone/>
                      </a:pPr>
                      <a:r>
                        <a:rPr lang="en-IE" sz="1400" u="none" strike="noStrike" dirty="0">
                          <a:effectLst/>
                        </a:rPr>
                        <a:t>Domville Drive</a:t>
                      </a:r>
                      <a:endParaRPr lang="en-IE" sz="1400" b="0" i="0" u="none" strike="noStrike" dirty="0">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617224056"/>
                  </a:ext>
                </a:extLst>
              </a:tr>
              <a:tr h="342038">
                <a:tc>
                  <a:txBody>
                    <a:bodyPr/>
                    <a:lstStyle/>
                    <a:p>
                      <a:pPr algn="l" fontAlgn="t">
                        <a:buNone/>
                      </a:pPr>
                      <a:r>
                        <a:rPr lang="en-IE" sz="1400" u="none" strike="noStrike" dirty="0">
                          <a:effectLst/>
                        </a:rPr>
                        <a:t>Domville Green</a:t>
                      </a:r>
                      <a:endParaRPr lang="en-IE" sz="1400" b="0" i="0" u="none" strike="noStrike" dirty="0">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4098675347"/>
                  </a:ext>
                </a:extLst>
              </a:tr>
              <a:tr h="342038">
                <a:tc>
                  <a:txBody>
                    <a:bodyPr/>
                    <a:lstStyle/>
                    <a:p>
                      <a:pPr algn="l" fontAlgn="t">
                        <a:buNone/>
                      </a:pPr>
                      <a:r>
                        <a:rPr lang="en-IE" sz="1400" u="none" strike="noStrike">
                          <a:effectLst/>
                        </a:rPr>
                        <a:t>Domville Road</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054952008"/>
                  </a:ext>
                </a:extLst>
              </a:tr>
              <a:tr h="342038">
                <a:tc>
                  <a:txBody>
                    <a:bodyPr/>
                    <a:lstStyle/>
                    <a:p>
                      <a:pPr algn="l" fontAlgn="t">
                        <a:buNone/>
                      </a:pPr>
                      <a:r>
                        <a:rPr lang="en-IE" sz="1400" u="none" strike="noStrike" dirty="0" err="1">
                          <a:effectLst/>
                        </a:rPr>
                        <a:t>Glendown</a:t>
                      </a:r>
                      <a:r>
                        <a:rPr lang="en-IE" sz="1400" u="none" strike="noStrike" dirty="0">
                          <a:effectLst/>
                        </a:rPr>
                        <a:t> Road</a:t>
                      </a:r>
                      <a:endParaRPr lang="en-IE" sz="1400" b="0" i="0" u="none" strike="noStrike" dirty="0">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807529169"/>
                  </a:ext>
                </a:extLst>
              </a:tr>
              <a:tr h="342038">
                <a:tc>
                  <a:txBody>
                    <a:bodyPr/>
                    <a:lstStyle/>
                    <a:p>
                      <a:pPr algn="l" fontAlgn="t">
                        <a:buNone/>
                      </a:pPr>
                      <a:r>
                        <a:rPr lang="en-IE" sz="1400" u="none" strike="noStrike">
                          <a:effectLst/>
                        </a:rPr>
                        <a:t>Orwell Park Avenue</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4201955315"/>
                  </a:ext>
                </a:extLst>
              </a:tr>
              <a:tr h="342038">
                <a:tc>
                  <a:txBody>
                    <a:bodyPr/>
                    <a:lstStyle/>
                    <a:p>
                      <a:pPr algn="l" fontAlgn="t">
                        <a:buNone/>
                      </a:pPr>
                      <a:r>
                        <a:rPr lang="en-IE" sz="1400" u="none" strike="noStrike">
                          <a:effectLst/>
                        </a:rPr>
                        <a:t>Orwell Park Close</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80866983"/>
                  </a:ext>
                </a:extLst>
              </a:tr>
              <a:tr h="342038">
                <a:tc>
                  <a:txBody>
                    <a:bodyPr/>
                    <a:lstStyle/>
                    <a:p>
                      <a:pPr algn="l" fontAlgn="t">
                        <a:buNone/>
                      </a:pPr>
                      <a:r>
                        <a:rPr lang="en-IE" sz="1400" u="none" strike="noStrike">
                          <a:effectLst/>
                        </a:rPr>
                        <a:t>Orwell Park Crescent</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502991888"/>
                  </a:ext>
                </a:extLst>
              </a:tr>
              <a:tr h="342038">
                <a:tc>
                  <a:txBody>
                    <a:bodyPr/>
                    <a:lstStyle/>
                    <a:p>
                      <a:pPr algn="l" fontAlgn="t">
                        <a:buNone/>
                      </a:pPr>
                      <a:r>
                        <a:rPr lang="en-IE" sz="1400" u="none" strike="noStrike">
                          <a:effectLst/>
                        </a:rPr>
                        <a:t>Orwell Park Dale</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047269472"/>
                  </a:ext>
                </a:extLst>
              </a:tr>
              <a:tr h="342038">
                <a:tc>
                  <a:txBody>
                    <a:bodyPr/>
                    <a:lstStyle/>
                    <a:p>
                      <a:pPr algn="l" fontAlgn="t">
                        <a:buNone/>
                      </a:pPr>
                      <a:r>
                        <a:rPr lang="en-IE" sz="1400" u="none" strike="noStrike">
                          <a:effectLst/>
                        </a:rPr>
                        <a:t>Orwell Park Drive</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881063204"/>
                  </a:ext>
                </a:extLst>
              </a:tr>
              <a:tr h="342038">
                <a:tc>
                  <a:txBody>
                    <a:bodyPr/>
                    <a:lstStyle/>
                    <a:p>
                      <a:pPr algn="l" fontAlgn="t">
                        <a:buNone/>
                      </a:pPr>
                      <a:r>
                        <a:rPr lang="en-IE" sz="1400" u="none" strike="noStrike">
                          <a:effectLst/>
                        </a:rPr>
                        <a:t>Orwell Park Glade</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079527163"/>
                  </a:ext>
                </a:extLst>
              </a:tr>
              <a:tr h="342038">
                <a:tc>
                  <a:txBody>
                    <a:bodyPr/>
                    <a:lstStyle/>
                    <a:p>
                      <a:pPr algn="l" fontAlgn="t">
                        <a:buNone/>
                      </a:pPr>
                      <a:r>
                        <a:rPr lang="en-IE" sz="1400" u="none" strike="noStrike">
                          <a:effectLst/>
                        </a:rPr>
                        <a:t>Orwell Park Glen</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724976782"/>
                  </a:ext>
                </a:extLst>
              </a:tr>
              <a:tr h="342038">
                <a:tc>
                  <a:txBody>
                    <a:bodyPr/>
                    <a:lstStyle/>
                    <a:p>
                      <a:pPr algn="l" fontAlgn="t">
                        <a:buNone/>
                      </a:pPr>
                      <a:r>
                        <a:rPr lang="en-IE" sz="1400" u="none" strike="noStrike">
                          <a:effectLst/>
                        </a:rPr>
                        <a:t>Orwell Park Green</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34132831"/>
                  </a:ext>
                </a:extLst>
              </a:tr>
              <a:tr h="342038">
                <a:tc>
                  <a:txBody>
                    <a:bodyPr/>
                    <a:lstStyle/>
                    <a:p>
                      <a:pPr algn="l" fontAlgn="t">
                        <a:buNone/>
                      </a:pPr>
                      <a:r>
                        <a:rPr lang="en-IE" sz="1400" u="none" strike="noStrike">
                          <a:effectLst/>
                        </a:rPr>
                        <a:t>Orwell Park Grove</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056492832"/>
                  </a:ext>
                </a:extLst>
              </a:tr>
              <a:tr h="342038">
                <a:tc>
                  <a:txBody>
                    <a:bodyPr/>
                    <a:lstStyle/>
                    <a:p>
                      <a:pPr algn="l" fontAlgn="t">
                        <a:buNone/>
                      </a:pPr>
                      <a:r>
                        <a:rPr lang="en-IE" sz="1400" u="none" strike="noStrike">
                          <a:effectLst/>
                        </a:rPr>
                        <a:t>Orwell Park Heights</a:t>
                      </a:r>
                      <a:endParaRPr lang="en-IE" sz="14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400" u="none" strike="noStrike" dirty="0">
                          <a:effectLst/>
                        </a:rPr>
                        <a:t>Rathfarnham Templeogue</a:t>
                      </a:r>
                      <a:endParaRPr lang="en-IE" sz="14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323720528"/>
                  </a:ext>
                </a:extLst>
              </a:tr>
            </a:tbl>
          </a:graphicData>
        </a:graphic>
      </p:graphicFrame>
    </p:spTree>
    <p:extLst>
      <p:ext uri="{BB962C8B-B14F-4D97-AF65-F5344CB8AC3E}">
        <p14:creationId xmlns:p14="http://schemas.microsoft.com/office/powerpoint/2010/main" val="2781491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510B5-2F1D-265C-1A19-49A49D5BEA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4A5071-4EA7-59C9-5F2B-679029C037D1}"/>
              </a:ext>
            </a:extLst>
          </p:cNvPr>
          <p:cNvSpPr>
            <a:spLocks noGrp="1"/>
          </p:cNvSpPr>
          <p:nvPr>
            <p:ph type="title"/>
          </p:nvPr>
        </p:nvSpPr>
        <p:spPr>
          <a:xfrm>
            <a:off x="455919" y="260648"/>
            <a:ext cx="11280161" cy="648072"/>
          </a:xfrm>
        </p:spPr>
        <p:txBody>
          <a:bodyPr>
            <a:normAutofit/>
          </a:bodyPr>
          <a:lstStyle/>
          <a:p>
            <a:r>
              <a:rPr lang="en-GB" sz="2800" dirty="0"/>
              <a:t>Planned Upgrades for 2026 in your Area - continued</a:t>
            </a:r>
            <a:endParaRPr lang="en-IE" sz="2800" dirty="0"/>
          </a:p>
        </p:txBody>
      </p:sp>
      <p:sp>
        <p:nvSpPr>
          <p:cNvPr id="3" name="Text Placeholder 2">
            <a:extLst>
              <a:ext uri="{FF2B5EF4-FFF2-40B4-BE49-F238E27FC236}">
                <a16:creationId xmlns:a16="http://schemas.microsoft.com/office/drawing/2014/main" id="{FE4ECF3D-7825-56DE-4CE6-A248D2DD0440}"/>
              </a:ext>
            </a:extLst>
          </p:cNvPr>
          <p:cNvSpPr>
            <a:spLocks noGrp="1"/>
          </p:cNvSpPr>
          <p:nvPr>
            <p:ph type="body" idx="1"/>
          </p:nvPr>
        </p:nvSpPr>
        <p:spPr>
          <a:xfrm>
            <a:off x="455919" y="908720"/>
            <a:ext cx="10081120" cy="7597365"/>
          </a:xfrm>
        </p:spPr>
        <p:txBody>
          <a:bodyPr/>
          <a:lstStyle/>
          <a:p>
            <a:endParaRPr lang="en-GB" dirty="0"/>
          </a:p>
          <a:p>
            <a:endParaRPr lang="en-IE" dirty="0"/>
          </a:p>
        </p:txBody>
      </p:sp>
      <p:sp>
        <p:nvSpPr>
          <p:cNvPr id="4" name="Text Placeholder 3">
            <a:extLst>
              <a:ext uri="{FF2B5EF4-FFF2-40B4-BE49-F238E27FC236}">
                <a16:creationId xmlns:a16="http://schemas.microsoft.com/office/drawing/2014/main" id="{9BDF0F90-ECD7-428D-2D24-00E576F2F8ED}"/>
              </a:ext>
            </a:extLst>
          </p:cNvPr>
          <p:cNvSpPr>
            <a:spLocks noGrp="1"/>
          </p:cNvSpPr>
          <p:nvPr>
            <p:ph type="body" idx="10"/>
          </p:nvPr>
        </p:nvSpPr>
        <p:spPr>
          <a:xfrm>
            <a:off x="12000654" y="6381328"/>
            <a:ext cx="45719" cy="144017"/>
          </a:xfrm>
        </p:spPr>
        <p:txBody>
          <a:bodyPr>
            <a:normAutofit fontScale="77500" lnSpcReduction="20000"/>
          </a:bodyPr>
          <a:lstStyle/>
          <a:p>
            <a:endParaRPr lang="en-IE" dirty="0"/>
          </a:p>
        </p:txBody>
      </p:sp>
      <p:graphicFrame>
        <p:nvGraphicFramePr>
          <p:cNvPr id="6" name="Table 5">
            <a:extLst>
              <a:ext uri="{FF2B5EF4-FFF2-40B4-BE49-F238E27FC236}">
                <a16:creationId xmlns:a16="http://schemas.microsoft.com/office/drawing/2014/main" id="{31107DA6-1FF3-B203-B2D2-E4F5BAC5686C}"/>
              </a:ext>
            </a:extLst>
          </p:cNvPr>
          <p:cNvGraphicFramePr>
            <a:graphicFrameLocks noGrp="1"/>
          </p:cNvGraphicFramePr>
          <p:nvPr>
            <p:extLst>
              <p:ext uri="{D42A27DB-BD31-4B8C-83A1-F6EECF244321}">
                <p14:modId xmlns:p14="http://schemas.microsoft.com/office/powerpoint/2010/main" val="315151915"/>
              </p:ext>
            </p:extLst>
          </p:nvPr>
        </p:nvGraphicFramePr>
        <p:xfrm>
          <a:off x="455919" y="980728"/>
          <a:ext cx="7037081" cy="5400594"/>
        </p:xfrm>
        <a:graphic>
          <a:graphicData uri="http://schemas.openxmlformats.org/drawingml/2006/table">
            <a:tbl>
              <a:tblPr>
                <a:tableStyleId>{5C22544A-7EE6-4342-B048-85BDC9FD1C3A}</a:tableStyleId>
              </a:tblPr>
              <a:tblGrid>
                <a:gridCol w="3422580">
                  <a:extLst>
                    <a:ext uri="{9D8B030D-6E8A-4147-A177-3AD203B41FA5}">
                      <a16:colId xmlns:a16="http://schemas.microsoft.com/office/drawing/2014/main" val="1855791104"/>
                    </a:ext>
                  </a:extLst>
                </a:gridCol>
                <a:gridCol w="3614501">
                  <a:extLst>
                    <a:ext uri="{9D8B030D-6E8A-4147-A177-3AD203B41FA5}">
                      <a16:colId xmlns:a16="http://schemas.microsoft.com/office/drawing/2014/main" val="107491879"/>
                    </a:ext>
                  </a:extLst>
                </a:gridCol>
              </a:tblGrid>
              <a:tr h="317682">
                <a:tc>
                  <a:txBody>
                    <a:bodyPr/>
                    <a:lstStyle/>
                    <a:p>
                      <a:pPr algn="l" fontAlgn="t">
                        <a:buNone/>
                      </a:pPr>
                      <a:r>
                        <a:rPr lang="en-IE" sz="1600" u="none" strike="noStrike">
                          <a:effectLst/>
                        </a:rPr>
                        <a:t>Orwell Park Lawns</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652102445"/>
                  </a:ext>
                </a:extLst>
              </a:tr>
              <a:tr h="317682">
                <a:tc>
                  <a:txBody>
                    <a:bodyPr/>
                    <a:lstStyle/>
                    <a:p>
                      <a:pPr algn="l" fontAlgn="t">
                        <a:buNone/>
                      </a:pPr>
                      <a:r>
                        <a:rPr lang="en-IE" sz="1600" u="none" strike="noStrike">
                          <a:effectLst/>
                        </a:rPr>
                        <a:t>Orwell Park Rise</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253521837"/>
                  </a:ext>
                </a:extLst>
              </a:tr>
              <a:tr h="317682">
                <a:tc>
                  <a:txBody>
                    <a:bodyPr/>
                    <a:lstStyle/>
                    <a:p>
                      <a:pPr algn="l" fontAlgn="t">
                        <a:buNone/>
                      </a:pPr>
                      <a:r>
                        <a:rPr lang="en-IE" sz="1600" u="none" strike="noStrike">
                          <a:effectLst/>
                        </a:rPr>
                        <a:t>Orwell Park View</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597613771"/>
                  </a:ext>
                </a:extLst>
              </a:tr>
              <a:tr h="317682">
                <a:tc>
                  <a:txBody>
                    <a:bodyPr/>
                    <a:lstStyle/>
                    <a:p>
                      <a:pPr algn="l" fontAlgn="t">
                        <a:buNone/>
                      </a:pPr>
                      <a:r>
                        <a:rPr lang="en-IE" sz="1600" u="none" strike="noStrike">
                          <a:effectLst/>
                        </a:rPr>
                        <a:t>Orwell Park Way</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624091862"/>
                  </a:ext>
                </a:extLst>
              </a:tr>
              <a:tr h="317682">
                <a:tc>
                  <a:txBody>
                    <a:bodyPr/>
                    <a:lstStyle/>
                    <a:p>
                      <a:pPr algn="l" fontAlgn="t">
                        <a:buNone/>
                      </a:pPr>
                      <a:r>
                        <a:rPr lang="en-IE" sz="1600" u="none" strike="noStrike">
                          <a:effectLst/>
                        </a:rPr>
                        <a:t>Orwell Park-The Manor</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204872540"/>
                  </a:ext>
                </a:extLst>
              </a:tr>
              <a:tr h="317682">
                <a:tc>
                  <a:txBody>
                    <a:bodyPr/>
                    <a:lstStyle/>
                    <a:p>
                      <a:pPr algn="l" fontAlgn="t">
                        <a:buNone/>
                      </a:pPr>
                      <a:r>
                        <a:rPr lang="en-IE" sz="1600" u="none" strike="noStrike">
                          <a:effectLst/>
                        </a:rPr>
                        <a:t>Orwell Road</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308571106"/>
                  </a:ext>
                </a:extLst>
              </a:tr>
              <a:tr h="317682">
                <a:tc>
                  <a:txBody>
                    <a:bodyPr/>
                    <a:lstStyle/>
                    <a:p>
                      <a:pPr algn="l" fontAlgn="t">
                        <a:buNone/>
                      </a:pPr>
                      <a:r>
                        <a:rPr lang="en-IE" sz="1600" u="none" strike="noStrike">
                          <a:effectLst/>
                        </a:rPr>
                        <a:t>Osprey Drive</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4141258891"/>
                  </a:ext>
                </a:extLst>
              </a:tr>
              <a:tr h="317682">
                <a:tc>
                  <a:txBody>
                    <a:bodyPr/>
                    <a:lstStyle/>
                    <a:p>
                      <a:pPr algn="l" fontAlgn="t">
                        <a:buNone/>
                      </a:pPr>
                      <a:r>
                        <a:rPr lang="en-IE" sz="1600" u="none" strike="noStrike">
                          <a:effectLst/>
                        </a:rPr>
                        <a:t>Rossmore Avenue</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724819267"/>
                  </a:ext>
                </a:extLst>
              </a:tr>
              <a:tr h="317682">
                <a:tc>
                  <a:txBody>
                    <a:bodyPr/>
                    <a:lstStyle/>
                    <a:p>
                      <a:pPr algn="l" fontAlgn="t">
                        <a:buNone/>
                      </a:pPr>
                      <a:r>
                        <a:rPr lang="en-IE" sz="1600" u="none" strike="noStrike">
                          <a:effectLst/>
                        </a:rPr>
                        <a:t>Rossmore Close</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450259504"/>
                  </a:ext>
                </a:extLst>
              </a:tr>
              <a:tr h="317682">
                <a:tc>
                  <a:txBody>
                    <a:bodyPr/>
                    <a:lstStyle/>
                    <a:p>
                      <a:pPr algn="l" fontAlgn="t">
                        <a:buNone/>
                      </a:pPr>
                      <a:r>
                        <a:rPr lang="en-IE" sz="1600" u="none" strike="noStrike">
                          <a:effectLst/>
                        </a:rPr>
                        <a:t>Rossmore Crescent</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116498367"/>
                  </a:ext>
                </a:extLst>
              </a:tr>
              <a:tr h="317682">
                <a:tc>
                  <a:txBody>
                    <a:bodyPr/>
                    <a:lstStyle/>
                    <a:p>
                      <a:pPr algn="l" fontAlgn="t">
                        <a:buNone/>
                      </a:pPr>
                      <a:r>
                        <a:rPr lang="en-IE" sz="1600" u="none" strike="noStrike">
                          <a:effectLst/>
                        </a:rPr>
                        <a:t>Rossmore Drive</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040067280"/>
                  </a:ext>
                </a:extLst>
              </a:tr>
              <a:tr h="317682">
                <a:tc>
                  <a:txBody>
                    <a:bodyPr/>
                    <a:lstStyle/>
                    <a:p>
                      <a:pPr algn="l" fontAlgn="t">
                        <a:buNone/>
                      </a:pPr>
                      <a:r>
                        <a:rPr lang="en-IE" sz="1600" u="none" strike="noStrike">
                          <a:effectLst/>
                        </a:rPr>
                        <a:t>Rossmore Grove</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971904008"/>
                  </a:ext>
                </a:extLst>
              </a:tr>
              <a:tr h="317682">
                <a:tc>
                  <a:txBody>
                    <a:bodyPr/>
                    <a:lstStyle/>
                    <a:p>
                      <a:pPr algn="l" fontAlgn="t">
                        <a:buNone/>
                      </a:pPr>
                      <a:r>
                        <a:rPr lang="en-IE" sz="1600" u="none" strike="noStrike">
                          <a:effectLst/>
                        </a:rPr>
                        <a:t>Rossmore Lawns</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3545753563"/>
                  </a:ext>
                </a:extLst>
              </a:tr>
              <a:tr h="317682">
                <a:tc>
                  <a:txBody>
                    <a:bodyPr/>
                    <a:lstStyle/>
                    <a:p>
                      <a:pPr algn="l" fontAlgn="t">
                        <a:buNone/>
                      </a:pPr>
                      <a:r>
                        <a:rPr lang="en-IE" sz="1600" u="none" strike="noStrike">
                          <a:effectLst/>
                        </a:rPr>
                        <a:t>Rossmore Park</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391852867"/>
                  </a:ext>
                </a:extLst>
              </a:tr>
              <a:tr h="317682">
                <a:tc>
                  <a:txBody>
                    <a:bodyPr/>
                    <a:lstStyle/>
                    <a:p>
                      <a:pPr algn="l" fontAlgn="t">
                        <a:buNone/>
                      </a:pPr>
                      <a:r>
                        <a:rPr lang="en-IE" sz="1600" u="none" strike="noStrike">
                          <a:effectLst/>
                        </a:rPr>
                        <a:t>Rossmore Road</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2987470019"/>
                  </a:ext>
                </a:extLst>
              </a:tr>
              <a:tr h="317682">
                <a:tc>
                  <a:txBody>
                    <a:bodyPr/>
                    <a:lstStyle/>
                    <a:p>
                      <a:pPr algn="l" fontAlgn="t">
                        <a:buNone/>
                      </a:pPr>
                      <a:r>
                        <a:rPr lang="en-IE" sz="1600" u="none" strike="noStrike">
                          <a:effectLst/>
                        </a:rPr>
                        <a:t>Templeogue Wood</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1404426892"/>
                  </a:ext>
                </a:extLst>
              </a:tr>
              <a:tr h="317682">
                <a:tc>
                  <a:txBody>
                    <a:bodyPr/>
                    <a:lstStyle/>
                    <a:p>
                      <a:pPr algn="l" fontAlgn="t">
                        <a:buNone/>
                      </a:pPr>
                      <a:r>
                        <a:rPr lang="en-IE" sz="1600" u="none" strike="noStrike">
                          <a:effectLst/>
                        </a:rPr>
                        <a:t>The Watercourse</a:t>
                      </a:r>
                      <a:endParaRPr lang="en-IE" sz="1600" b="0" i="0" u="none" strike="noStrike">
                        <a:solidFill>
                          <a:srgbClr val="000000"/>
                        </a:solidFill>
                        <a:effectLst/>
                        <a:latin typeface="Microsoft Sans Serif" panose="020B0604020202020204" pitchFamily="34" charset="0"/>
                      </a:endParaRPr>
                    </a:p>
                  </a:txBody>
                  <a:tcPr marL="6350" marR="6350" marT="6350" marB="0"/>
                </a:tc>
                <a:tc>
                  <a:txBody>
                    <a:bodyPr/>
                    <a:lstStyle/>
                    <a:p>
                      <a:pPr algn="l" fontAlgn="b">
                        <a:buNone/>
                      </a:pPr>
                      <a:r>
                        <a:rPr lang="en-IE" sz="1600" u="none" strike="noStrike" dirty="0">
                          <a:effectLst/>
                        </a:rPr>
                        <a:t>Rathfarnham Templeogue</a:t>
                      </a:r>
                      <a:endParaRPr lang="en-IE" sz="1600" b="0" i="0" u="none" strike="noStrike" dirty="0">
                        <a:solidFill>
                          <a:srgbClr val="000000"/>
                        </a:solidFill>
                        <a:effectLst/>
                        <a:latin typeface="Microsoft Sans Serif" panose="020B0604020202020204" pitchFamily="34" charset="0"/>
                      </a:endParaRPr>
                    </a:p>
                  </a:txBody>
                  <a:tcPr marL="6350" marR="6350" marT="6350" marB="0" anchor="b"/>
                </a:tc>
                <a:extLst>
                  <a:ext uri="{0D108BD9-81ED-4DB2-BD59-A6C34878D82A}">
                    <a16:rowId xmlns:a16="http://schemas.microsoft.com/office/drawing/2014/main" val="960278764"/>
                  </a:ext>
                </a:extLst>
              </a:tr>
            </a:tbl>
          </a:graphicData>
        </a:graphic>
      </p:graphicFrame>
    </p:spTree>
    <p:extLst>
      <p:ext uri="{BB962C8B-B14F-4D97-AF65-F5344CB8AC3E}">
        <p14:creationId xmlns:p14="http://schemas.microsoft.com/office/powerpoint/2010/main" val="3314836425"/>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 PowerPoint Template</Template>
  <TotalTime>9019</TotalTime>
  <Words>1002</Words>
  <Application>Microsoft Office PowerPoint</Application>
  <PresentationFormat>Widescreen</PresentationFormat>
  <Paragraphs>259</Paragraphs>
  <Slides>16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Calibri</vt:lpstr>
      <vt:lpstr>Microsoft Sans Serif</vt:lpstr>
      <vt:lpstr>SDCC Master</vt:lpstr>
      <vt:lpstr>Update on Public Lighting at Rathfarnham/Templeogue/Firhouse/Bohernabreena  RTFB Area Committee Meeting - January 2026 </vt:lpstr>
      <vt:lpstr>Status of Outstanding Repairs </vt:lpstr>
      <vt:lpstr>The repair approach is as follows:  </vt:lpstr>
      <vt:lpstr>  </vt:lpstr>
      <vt:lpstr>  </vt:lpstr>
      <vt:lpstr>Planned Upgrades for 2026 in your Area</vt:lpstr>
      <vt:lpstr>Planned Upgrades for 2026 in your Area</vt:lpstr>
      <vt:lpstr>Planned Upgrades for 2026 in your Area - continued</vt:lpstr>
      <vt:lpstr>Planned Upgrades for 2026 in your Area - continued</vt:lpstr>
      <vt:lpstr>Planned Upgrades for 2026 in your Area - continued</vt:lpstr>
      <vt:lpstr>Planned Upgrades for 2026 in your Area - continued</vt:lpstr>
      <vt:lpstr>Planned Upgrades for 2026 in your Area - continued</vt:lpstr>
      <vt:lpstr>Planned Upgrades for 2026 in your Area - continued</vt:lpstr>
      <vt:lpstr>Planned Upgrades for 2026 in your Area - continued</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Walsh</dc:creator>
  <cp:lastModifiedBy>Rebecca Brennan</cp:lastModifiedBy>
  <cp:revision>35</cp:revision>
  <dcterms:created xsi:type="dcterms:W3CDTF">2025-09-22T08:29:52Z</dcterms:created>
  <dcterms:modified xsi:type="dcterms:W3CDTF">2026-01-07T12:18:32Z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