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5" r:id="rId3"/>
    <p:sldId id="289" r:id="rId4"/>
    <p:sldId id="285" r:id="rId5"/>
    <p:sldId id="286" r:id="rId6"/>
    <p:sldId id="287" r:id="rId7"/>
    <p:sldId id="288" r:id="rId8"/>
    <p:sldId id="284" r:id="rId9"/>
    <p:sldId id="274" r:id="rId10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2010" autoAdjust="0"/>
  </p:normalViewPr>
  <p:slideViewPr>
    <p:cSldViewPr>
      <p:cViewPr varScale="1">
        <p:scale>
          <a:sx n="102" d="100"/>
          <a:sy n="102" d="100"/>
        </p:scale>
        <p:origin x="726" y="96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353B-7189-0348-512A-72DCC595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2C1B27-EC5E-A811-B2CA-5F0692518B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D86634-66D9-A444-4AA5-5E35F13A8E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B5E38-2587-7710-8AB6-573F351C5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5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E01CC-4962-EEBF-444B-45002469A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1E8A43-9413-BB77-FBA5-19B891EFB4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1F1B2C-1F3D-3BD9-6F90-7F43994A9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37845-73C6-4FF0-4D3D-7689A9F39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10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3113C0-D0A3-963B-0877-232606C32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A5B9E-7F5B-C8EB-0792-E0C12E5277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02DFCD-FE16-FE59-8688-123896FDF8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344C28-1E05-9477-5986-064390642F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7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BD75-FECA-B9BF-7E26-3ECCAC6A7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3C7704-FB51-D810-BCE4-8A3A67979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25E7C9-6A69-FCD4-87B7-273FCC2365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AC479-3574-946A-BB0C-A47ACC0384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9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49F87-E2AC-467C-0F6D-073AC9362F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1C0103-1AF6-0086-791F-01A46A52D6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CB6F2E-4D96-AD10-57EE-DA6E97886E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561238-ACE5-27BB-024D-EA825DA1CA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1246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19B3F-6CA0-FED3-A0E8-165A22723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7887AC-0CC4-6B00-A652-074C43700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885BEA-9C95-F9BE-54EF-E7CED1B420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F52B35-883B-D98B-7119-F57462E164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8109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2DCAA-147F-4795-FD3F-A54B8C43F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00F48-7019-83F2-A35F-D6AB3F0624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15CB71-EAA4-ACFE-F754-89FC26BB9D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7FFC7-B32E-B6E4-4CC8-A5B41309A8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0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7648" y="3356992"/>
            <a:ext cx="8667027" cy="2376264"/>
          </a:xfrm>
        </p:spPr>
        <p:txBody>
          <a:bodyPr/>
          <a:lstStyle/>
          <a:p>
            <a:r>
              <a:rPr lang="en-US" altLang="en-US" sz="5400" dirty="0"/>
              <a:t>2026 Roadworks Programme</a:t>
            </a:r>
            <a:br>
              <a:rPr lang="en-US" altLang="en-US" sz="5400" dirty="0"/>
            </a:br>
            <a:br>
              <a:rPr lang="en-US" sz="4400" dirty="0"/>
            </a:br>
            <a:r>
              <a:rPr lang="en-GB" altLang="en-US" sz="2800" dirty="0"/>
              <a:t>Rathfarnham, Templeogue, Firhouse, Bohernabreena</a:t>
            </a:r>
            <a:br>
              <a:rPr lang="en-GB" altLang="en-US" sz="2800" dirty="0"/>
            </a:br>
            <a:r>
              <a:rPr lang="en-GB" altLang="en-US" sz="2800" dirty="0"/>
              <a:t>Area Committee Meeting</a:t>
            </a:r>
            <a:r>
              <a:rPr lang="en-US" altLang="en-US" sz="2800" dirty="0"/>
              <a:t>- January 2026</a:t>
            </a:r>
            <a:br>
              <a:rPr lang="en-US" altLang="en-US" sz="3200" dirty="0"/>
            </a:b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G. Walsh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Jan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887623-F889-AF3A-BE4C-C501BC1B4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45CC-45D7-0DE4-B003-22FD3855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Countywide Budget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416DCF-F04D-1E63-2C35-C467ED19C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/>
              <a:t>Total Budget 2025 - €9.25m</a:t>
            </a:r>
          </a:p>
          <a:p>
            <a:r>
              <a:rPr lang="en-US" altLang="en-US" sz="2400" dirty="0"/>
              <a:t>Total Budget 2026 - €10.35m</a:t>
            </a:r>
          </a:p>
          <a:p>
            <a:endParaRPr lang="en-US" altLang="en-US" sz="2800" dirty="0"/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Road Resurfacing –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Footpath Repairs/Improvements - €3.6m*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Cycle Track Maintenance - €200k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Social Housing Estate Upgrades - €300k 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Patching/Potholes- €700k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Accessibility - €550k</a:t>
            </a:r>
          </a:p>
          <a:p>
            <a:pPr marL="562996" lvl="1" indent="-285750"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chemeClr val="bg1"/>
                </a:solidFill>
              </a:rPr>
              <a:t>Discretionary Maintenance Works - €1.4m**</a:t>
            </a: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 Figure incorporates overhead costs (plant hire, enabling works) and programme contingency</a:t>
            </a:r>
          </a:p>
          <a:p>
            <a:pPr marL="457200" lvl="1"/>
            <a:r>
              <a:rPr lang="en-US" altLang="en-US" sz="1800" i="1" dirty="0">
                <a:solidFill>
                  <a:schemeClr val="bg1"/>
                </a:solidFill>
              </a:rPr>
              <a:t>**Includes hedge cutting, line marking, Traffic Management, Traffic Loops etc.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817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2CFDA-9935-D9B4-F6D1-CBEE91661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69C26-8AE4-E474-3DBE-7304B01CA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Accessibility Funding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€550,000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5345F9-759B-4CC3-1847-A9C19B04E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8617" y="1248833"/>
            <a:ext cx="6873968" cy="5420527"/>
          </a:xfrm>
        </p:spPr>
        <p:txBody>
          <a:bodyPr>
            <a:normAutofit fontScale="92500"/>
          </a:bodyPr>
          <a:lstStyle/>
          <a:p>
            <a:r>
              <a:rPr lang="en-US" altLang="en-US" sz="2400" dirty="0"/>
              <a:t>Funding is </a:t>
            </a:r>
            <a:r>
              <a:rPr lang="en-US" altLang="en-US" sz="2400" dirty="0" err="1"/>
              <a:t>targetted</a:t>
            </a:r>
            <a:r>
              <a:rPr lang="en-US" altLang="en-US" sz="2400" dirty="0"/>
              <a:t> at small/medium level interventions such as </a:t>
            </a:r>
            <a:r>
              <a:rPr lang="en-US" altLang="en-US" sz="2400" dirty="0" err="1"/>
              <a:t>kerb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dishings</a:t>
            </a:r>
            <a:r>
              <a:rPr lang="en-US" altLang="en-US" sz="2400" dirty="0"/>
              <a:t>, not to be used for larger facilities such as zebra/pelican crossings.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Budget has not been allocated to any location and is not included in the list of schemes listed in the RWP</a:t>
            </a:r>
          </a:p>
          <a:p>
            <a:endParaRPr lang="en-US" altLang="en-US" sz="2400" dirty="0">
              <a:solidFill>
                <a:schemeClr val="bg1"/>
              </a:solidFill>
            </a:endParaRPr>
          </a:p>
          <a:p>
            <a:r>
              <a:rPr lang="en-US" altLang="en-US" sz="2400" dirty="0"/>
              <a:t>We welcome recommendations/requests from elected members on locations where to spend this funding. </a:t>
            </a:r>
          </a:p>
          <a:p>
            <a:r>
              <a:rPr lang="en-US" altLang="en-US" sz="2400" dirty="0">
                <a:solidFill>
                  <a:schemeClr val="bg1"/>
                </a:solidFill>
              </a:rPr>
              <a:t>We have also requested members of the public contact us with locations as part of Accessibility Week in December.</a:t>
            </a:r>
          </a:p>
          <a:p>
            <a:endParaRPr lang="en-US" altLang="en-US" sz="1800" i="1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36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05D01-CF4D-067A-E09A-F0A5FBEBF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B1DD-D41B-5044-6404-CA42395C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RTFB Budget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- €3,045,000</a:t>
            </a: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64A46-137C-760C-A7DD-B7380818E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64203" y="1844824"/>
            <a:ext cx="6088381" cy="4824536"/>
          </a:xfrm>
        </p:spPr>
        <p:txBody>
          <a:bodyPr>
            <a:normAutofit/>
          </a:bodyPr>
          <a:lstStyle/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Road Resurfacing – €1,285,000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Footpath Repairs - €1,060,000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Cycle Track Maintenance - €100,000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Patching/Potholes - €200,000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Routine Maintenance Works - €300,000</a:t>
            </a:r>
          </a:p>
          <a:p>
            <a:pPr lvl="1"/>
            <a:r>
              <a:rPr lang="en-US" altLang="en-US" sz="2400" dirty="0">
                <a:solidFill>
                  <a:schemeClr val="bg1"/>
                </a:solidFill>
              </a:rPr>
              <a:t>Overheads &amp; Contingency - €100,000*</a:t>
            </a:r>
          </a:p>
          <a:p>
            <a:pPr marL="457200" lvl="1"/>
            <a:endParaRPr lang="en-US" altLang="en-US" sz="20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2400" dirty="0">
              <a:solidFill>
                <a:schemeClr val="bg1"/>
              </a:solidFill>
            </a:endParaRPr>
          </a:p>
          <a:p>
            <a:pPr lvl="1"/>
            <a:endParaRPr lang="en-US" altLang="en-US" sz="1800" dirty="0">
              <a:solidFill>
                <a:schemeClr val="bg1"/>
              </a:solidFill>
            </a:endParaRPr>
          </a:p>
          <a:p>
            <a:pPr lvl="1"/>
            <a:r>
              <a:rPr lang="en-US" altLang="en-US" sz="1800" i="1" dirty="0">
                <a:solidFill>
                  <a:schemeClr val="bg1"/>
                </a:solidFill>
              </a:rPr>
              <a:t>* Overhead costs (plant hire, enabling works)</a:t>
            </a:r>
          </a:p>
          <a:p>
            <a:pPr lvl="1"/>
            <a:endParaRPr lang="en-US" altLang="en-US" sz="1800" dirty="0">
              <a:solidFill>
                <a:srgbClr val="D95E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26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797E05-4475-F94A-8AE7-A20F7832A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5CEBA-5FA7-6941-5BC0-71D35E9E4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Number of Schemes</a:t>
            </a:r>
            <a:endParaRPr lang="en-I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4CBF3CE-CE82-046D-A154-4DE269B06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259195"/>
              </p:ext>
            </p:extLst>
          </p:nvPr>
        </p:nvGraphicFramePr>
        <p:xfrm>
          <a:off x="3719736" y="2564904"/>
          <a:ext cx="7783635" cy="30441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77748">
                  <a:extLst>
                    <a:ext uri="{9D8B030D-6E8A-4147-A177-3AD203B41FA5}">
                      <a16:colId xmlns:a16="http://schemas.microsoft.com/office/drawing/2014/main" val="554905829"/>
                    </a:ext>
                  </a:extLst>
                </a:gridCol>
                <a:gridCol w="1868740">
                  <a:extLst>
                    <a:ext uri="{9D8B030D-6E8A-4147-A177-3AD203B41FA5}">
                      <a16:colId xmlns:a16="http://schemas.microsoft.com/office/drawing/2014/main" val="1292654910"/>
                    </a:ext>
                  </a:extLst>
                </a:gridCol>
                <a:gridCol w="1835370">
                  <a:extLst>
                    <a:ext uri="{9D8B030D-6E8A-4147-A177-3AD203B41FA5}">
                      <a16:colId xmlns:a16="http://schemas.microsoft.com/office/drawing/2014/main" val="1254313570"/>
                    </a:ext>
                  </a:extLst>
                </a:gridCol>
                <a:gridCol w="1601777">
                  <a:extLst>
                    <a:ext uri="{9D8B030D-6E8A-4147-A177-3AD203B41FA5}">
                      <a16:colId xmlns:a16="http://schemas.microsoft.com/office/drawing/2014/main" val="3782750861"/>
                    </a:ext>
                  </a:extLst>
                </a:gridCol>
              </a:tblGrid>
              <a:tr h="7296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2026 RWP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>
                          <a:effectLst/>
                        </a:rPr>
                        <a:t>Rathfarnham/</a:t>
                      </a:r>
                      <a:br>
                        <a:rPr lang="en-IE" sz="1600" b="1" u="none" strike="noStrike">
                          <a:effectLst/>
                        </a:rPr>
                      </a:br>
                      <a:r>
                        <a:rPr lang="en-IE" sz="1600" b="1" u="none" strike="noStrike">
                          <a:effectLst/>
                        </a:rPr>
                        <a:t>Templeogue</a:t>
                      </a:r>
                      <a:endParaRPr lang="en-IE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Firhouse/</a:t>
                      </a:r>
                      <a:br>
                        <a:rPr lang="en-IE" sz="1600" b="1" u="none" strike="noStrike" dirty="0">
                          <a:effectLst/>
                        </a:rPr>
                      </a:br>
                      <a:r>
                        <a:rPr lang="en-IE" sz="1600" b="1" u="none" strike="noStrike" dirty="0">
                          <a:effectLst/>
                        </a:rPr>
                        <a:t>Bohernabreena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1708842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Road Resurfacing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56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16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7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812592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Footpath repair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81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24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9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4416290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Cycle Track Maintenance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4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1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0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8024690"/>
                  </a:ext>
                </a:extLst>
              </a:tr>
              <a:tr h="7715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Social Housing Pavement Improvements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6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0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0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85673771"/>
                  </a:ext>
                </a:extLst>
              </a:tr>
              <a:tr h="38576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 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147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>
                          <a:effectLst/>
                        </a:rPr>
                        <a:t>41</a:t>
                      </a:r>
                      <a:endParaRPr lang="en-IE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IE" sz="1600" u="none" strike="noStrike" dirty="0">
                          <a:effectLst/>
                        </a:rPr>
                        <a:t>16</a:t>
                      </a:r>
                      <a:endParaRPr lang="en-IE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99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314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891C9-D304-511D-8B4E-F840A9B97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4C33B-A238-EC10-CCC5-C6C6385F0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04665"/>
            <a:ext cx="6624736" cy="1584176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Rathfarnham Templeogue LEA</a:t>
            </a:r>
            <a:br>
              <a:rPr lang="en-US" altLang="en-US" sz="3200" dirty="0"/>
            </a:br>
            <a:r>
              <a:rPr lang="en-US" altLang="en-US" sz="3200" dirty="0"/>
              <a:t>  </a:t>
            </a:r>
            <a:r>
              <a:rPr lang="en-US" altLang="en-US" sz="2400" dirty="0"/>
              <a:t>Road Resurfacing - €755,000</a:t>
            </a:r>
            <a:br>
              <a:rPr lang="en-US" altLang="en-US" sz="2400" dirty="0"/>
            </a:br>
            <a:r>
              <a:rPr lang="en-US" altLang="en-US" sz="2400" dirty="0"/>
              <a:t>  Footpath Repair - €695,000</a:t>
            </a:r>
            <a:br>
              <a:rPr lang="en-US" altLang="en-US" sz="2400" dirty="0"/>
            </a:br>
            <a:r>
              <a:rPr lang="en-US" altLang="en-US" sz="2400" dirty="0"/>
              <a:t>  Cycling Maintenance - €100,000</a:t>
            </a:r>
            <a:endParaRPr lang="en-US" altLang="en-US" sz="32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2E4EE19-1F96-B3EE-F3E3-36EB5E4BE9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828322"/>
              </p:ext>
            </p:extLst>
          </p:nvPr>
        </p:nvGraphicFramePr>
        <p:xfrm>
          <a:off x="839416" y="2276871"/>
          <a:ext cx="9721080" cy="41904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1523">
                  <a:extLst>
                    <a:ext uri="{9D8B030D-6E8A-4147-A177-3AD203B41FA5}">
                      <a16:colId xmlns:a16="http://schemas.microsoft.com/office/drawing/2014/main" val="3297837504"/>
                    </a:ext>
                  </a:extLst>
                </a:gridCol>
                <a:gridCol w="3114615">
                  <a:extLst>
                    <a:ext uri="{9D8B030D-6E8A-4147-A177-3AD203B41FA5}">
                      <a16:colId xmlns:a16="http://schemas.microsoft.com/office/drawing/2014/main" val="2256724352"/>
                    </a:ext>
                  </a:extLst>
                </a:gridCol>
                <a:gridCol w="3104942">
                  <a:extLst>
                    <a:ext uri="{9D8B030D-6E8A-4147-A177-3AD203B41FA5}">
                      <a16:colId xmlns:a16="http://schemas.microsoft.com/office/drawing/2014/main" val="3537096332"/>
                    </a:ext>
                  </a:extLst>
                </a:gridCol>
              </a:tblGrid>
              <a:tr h="2463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ROAD RESURFACING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FOOTPATH REPAIRS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664893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u="none" strike="noStrike" dirty="0">
                          <a:effectLst/>
                        </a:rPr>
                        <a:t>New Nangor Road towards </a:t>
                      </a:r>
                      <a:r>
                        <a:rPr lang="en-GB" sz="1400" u="none" strike="noStrike" dirty="0" err="1">
                          <a:effectLst/>
                        </a:rPr>
                        <a:t>longmile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Oak Road Ind Estate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Tara Hill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03450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Oak Road Park West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College Crescent and Drive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Glendoher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8984978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Ballymount Road Upper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Glendown Estate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Willbrook Street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36420189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Ballymount Road Lower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Fortfield Drive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Templeogue Wood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9865231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Templeogue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Marian Crescent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Orwell Park Estate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5632077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Greentrees Road 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Washington Park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Marian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0524783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St James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Rossmore Lawns and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Limekiln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2902781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Marian Road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Cherry Grove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St Endas Park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5032840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Willbrook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 err="1">
                          <a:effectLst/>
                        </a:rPr>
                        <a:t>Hillsbrook</a:t>
                      </a:r>
                      <a:r>
                        <a:rPr lang="en-IE" sz="1400" u="none" strike="noStrike" dirty="0">
                          <a:effectLst/>
                        </a:rPr>
                        <a:t> Drive and Avenue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Willbrook Estate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4133436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Whitechurch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Ashfield Estate, Templeogue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Limekiln Green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3641425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Dodder Park Road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row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400" u="none" strike="noStrike" dirty="0">
                          <a:effectLst/>
                        </a:rPr>
                        <a:t>St. Anthonys, St. Josephs, </a:t>
                      </a:r>
                      <a:br>
                        <a:rPr lang="en-GB" sz="1400" u="none" strike="noStrike" dirty="0">
                          <a:effectLst/>
                        </a:rPr>
                      </a:br>
                      <a:r>
                        <a:rPr lang="en-GB" sz="1400" u="none" strike="noStrike" dirty="0">
                          <a:effectLst/>
                        </a:rPr>
                        <a:t>St. Conleths, St. </a:t>
                      </a:r>
                      <a:r>
                        <a:rPr lang="en-GB" sz="1400" u="none" strike="noStrike" dirty="0" err="1">
                          <a:effectLst/>
                        </a:rPr>
                        <a:t>Columbas</a:t>
                      </a:r>
                      <a:r>
                        <a:rPr lang="en-GB" sz="1400" u="none" strike="noStrike" dirty="0">
                          <a:effectLst/>
                        </a:rPr>
                        <a:t>, </a:t>
                      </a:r>
                      <a:br>
                        <a:rPr lang="en-GB" sz="1400" u="none" strike="noStrike" dirty="0">
                          <a:effectLst/>
                        </a:rPr>
                      </a:br>
                      <a:r>
                        <a:rPr lang="en-GB" sz="1400" u="none" strike="noStrike" dirty="0">
                          <a:effectLst/>
                        </a:rPr>
                        <a:t>St. Paters, St. Malachys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Hillside Park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5061650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Kimmage Road West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Woodlawn Park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60340038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Whitehall Road West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Fairways 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7795941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Whitecliff Estate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 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488368"/>
                  </a:ext>
                </a:extLst>
              </a:tr>
              <a:tr h="246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Fortfield Drive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Cycle Maintenance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967104"/>
                  </a:ext>
                </a:extLst>
              </a:tr>
              <a:tr h="2346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Limekiln Green 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Fairways link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 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5930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26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1DF64-904B-E39F-148D-A63C05DAD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3ACE3-831C-85A6-7FC3-1EF2388F1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404665"/>
            <a:ext cx="6624736" cy="1584176"/>
          </a:xfrm>
        </p:spPr>
        <p:txBody>
          <a:bodyPr>
            <a:noAutofit/>
          </a:bodyPr>
          <a:lstStyle/>
          <a:p>
            <a:r>
              <a:rPr lang="en-US" altLang="en-US" sz="3200" dirty="0"/>
              <a:t>Firhouse Bohernabreena LEA</a:t>
            </a:r>
            <a:br>
              <a:rPr lang="en-US" altLang="en-US" sz="3200" dirty="0"/>
            </a:br>
            <a:r>
              <a:rPr lang="en-US" altLang="en-US" sz="3200" dirty="0"/>
              <a:t>  </a:t>
            </a:r>
            <a:r>
              <a:rPr lang="en-US" altLang="en-US" sz="2400" dirty="0"/>
              <a:t>Road Resurfacing - €530,000</a:t>
            </a:r>
            <a:br>
              <a:rPr lang="en-US" altLang="en-US" sz="2400" dirty="0"/>
            </a:br>
            <a:r>
              <a:rPr lang="en-US" altLang="en-US" sz="2400" dirty="0"/>
              <a:t>  Footpath Repair - €365,000</a:t>
            </a:r>
            <a:endParaRPr lang="en-US" altLang="en-US" sz="3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EBFD3EE-A0CA-07BF-F2D0-1AE7DB8FF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463673"/>
              </p:ext>
            </p:extLst>
          </p:nvPr>
        </p:nvGraphicFramePr>
        <p:xfrm>
          <a:off x="2423592" y="2132857"/>
          <a:ext cx="7416824" cy="32403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25278">
                  <a:extLst>
                    <a:ext uri="{9D8B030D-6E8A-4147-A177-3AD203B41FA5}">
                      <a16:colId xmlns:a16="http://schemas.microsoft.com/office/drawing/2014/main" val="847292336"/>
                    </a:ext>
                  </a:extLst>
                </a:gridCol>
                <a:gridCol w="3491546">
                  <a:extLst>
                    <a:ext uri="{9D8B030D-6E8A-4147-A177-3AD203B41FA5}">
                      <a16:colId xmlns:a16="http://schemas.microsoft.com/office/drawing/2014/main" val="3506554680"/>
                    </a:ext>
                  </a:extLst>
                </a:gridCol>
              </a:tblGrid>
              <a:tr h="335209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ROAD RESURFACING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IE" sz="1600" b="1" u="none" strike="noStrike" dirty="0">
                          <a:effectLst/>
                        </a:rPr>
                        <a:t>FOOTPATH REPAIRS</a:t>
                      </a:r>
                      <a:endParaRPr lang="en-IE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7692018"/>
                  </a:ext>
                </a:extLst>
              </a:tr>
              <a:tr h="3192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Allagour Road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Mount Alton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7478357"/>
                  </a:ext>
                </a:extLst>
              </a:tr>
              <a:tr h="3192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Ballycullen Road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Idrone Park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1819225"/>
                  </a:ext>
                </a:extLst>
              </a:tr>
              <a:tr h="3192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Ballycullen Drive 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Woodstown Green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6899065"/>
                  </a:ext>
                </a:extLst>
              </a:tr>
              <a:tr h="3192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Military Road/</a:t>
                      </a:r>
                      <a:r>
                        <a:rPr lang="en-IE" sz="1400" u="none" strike="noStrike" dirty="0" err="1">
                          <a:effectLst/>
                        </a:rPr>
                        <a:t>Killakee</a:t>
                      </a:r>
                      <a:r>
                        <a:rPr lang="en-IE" sz="1400" u="none" strike="noStrike" dirty="0">
                          <a:effectLst/>
                        </a:rPr>
                        <a:t> Road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Hunters Hill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7330793"/>
                  </a:ext>
                </a:extLst>
              </a:tr>
              <a:tr h="3192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 err="1">
                          <a:effectLst/>
                        </a:rPr>
                        <a:t>Carriglea</a:t>
                      </a:r>
                      <a:r>
                        <a:rPr lang="en-IE" sz="1400" u="none" strike="noStrike" dirty="0">
                          <a:effectLst/>
                        </a:rPr>
                        <a:t> Rise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Kilakee Green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1458111"/>
                  </a:ext>
                </a:extLst>
              </a:tr>
              <a:tr h="3192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Whitechurch Road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Kilakee Park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2002266"/>
                  </a:ext>
                </a:extLst>
              </a:tr>
              <a:tr h="31924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Killinniny</a:t>
                      </a:r>
                      <a:r>
                        <a:rPr lang="en-I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Road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Monalea Wood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3586623"/>
                  </a:ext>
                </a:extLst>
              </a:tr>
              <a:tr h="3352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 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Monalea Grove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0663488"/>
                  </a:ext>
                </a:extLst>
              </a:tr>
              <a:tr h="3352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>
                          <a:effectLst/>
                        </a:rPr>
                        <a:t> </a:t>
                      </a:r>
                      <a:endParaRPr lang="en-IE" sz="1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IE" sz="1400" u="none" strike="noStrike" dirty="0">
                          <a:effectLst/>
                        </a:rPr>
                        <a:t>Old Firhouse Rd  </a:t>
                      </a:r>
                      <a:endParaRPr lang="en-IE" sz="1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62627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531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067B3-B047-57C1-E9D5-FB888C659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3C8C8-787B-7EEB-931F-E32D760A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471" y="1196752"/>
            <a:ext cx="3719321" cy="2047417"/>
          </a:xfrm>
        </p:spPr>
        <p:txBody>
          <a:bodyPr>
            <a:normAutofit/>
          </a:bodyPr>
          <a:lstStyle/>
          <a:p>
            <a:r>
              <a:rPr lang="en-GB" sz="4800" dirty="0"/>
              <a:t>Additional 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09928-C975-2ACC-A510-0E5FE4129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83833" y="1248833"/>
            <a:ext cx="6768752" cy="45367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r>
              <a:rPr lang="en-GB" sz="2000" dirty="0"/>
              <a:t>In addition to the schemes carried out under the Roadworks Programme additional works undertaken during the year by Road Maintenance 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One-off Footpath Repairs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Patching/Pothole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Road Marking Renewal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Ramp Repair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Hedge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Grass Cutting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Drainage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Signage</a:t>
            </a:r>
          </a:p>
        </p:txBody>
      </p:sp>
    </p:spTree>
    <p:extLst>
      <p:ext uri="{BB962C8B-B14F-4D97-AF65-F5344CB8AC3E}">
        <p14:creationId xmlns:p14="http://schemas.microsoft.com/office/powerpoint/2010/main" val="143060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88A62-34D2-BA2F-EDF0-1C9ABC4C5C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869103"/>
            <a:ext cx="5499108" cy="1119794"/>
          </a:xfrm>
        </p:spPr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77547267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 PowerPoint Template</Template>
  <TotalTime>7602</TotalTime>
  <Words>574</Words>
  <Application>Microsoft Office PowerPoint</Application>
  <PresentationFormat>Widescreen</PresentationFormat>
  <Paragraphs>154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 Narrow</vt:lpstr>
      <vt:lpstr>Arial</vt:lpstr>
      <vt:lpstr>Calibri</vt:lpstr>
      <vt:lpstr>SDCC Master</vt:lpstr>
      <vt:lpstr>2026 Roadworks Programme  Rathfarnham, Templeogue, Firhouse, Bohernabreena Area Committee Meeting- January 2026 </vt:lpstr>
      <vt:lpstr>Countywide Budget</vt:lpstr>
      <vt:lpstr>Accessibility Funding  €550,000</vt:lpstr>
      <vt:lpstr>RTFB Budget  - €3,045,000</vt:lpstr>
      <vt:lpstr>Number of Schemes</vt:lpstr>
      <vt:lpstr>Rathfarnham Templeogue LEA   Road Resurfacing - €755,000   Footpath Repair - €695,000   Cycling Maintenance - €100,000</vt:lpstr>
      <vt:lpstr>Firhouse Bohernabreena LEA   Road Resurfacing - €530,000   Footpath Repair - €365,000</vt:lpstr>
      <vt:lpstr>Additional Work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Walsh</dc:creator>
  <cp:lastModifiedBy>Gary Walsh</cp:lastModifiedBy>
  <cp:revision>9</cp:revision>
  <dcterms:created xsi:type="dcterms:W3CDTF">2025-09-22T08:29:52Z</dcterms:created>
  <dcterms:modified xsi:type="dcterms:W3CDTF">2026-01-05T12:17:53Z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