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5" r:id="rId3"/>
    <p:sldId id="264" r:id="rId4"/>
    <p:sldId id="286" r:id="rId5"/>
    <p:sldId id="287" r:id="rId6"/>
    <p:sldId id="288" r:id="rId7"/>
    <p:sldId id="274" r:id="rId8"/>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6" autoAdjust="0"/>
  </p:normalViewPr>
  <p:slideViewPr>
    <p:cSldViewPr>
      <p:cViewPr varScale="1">
        <p:scale>
          <a:sx n="59" d="100"/>
          <a:sy n="59" d="100"/>
        </p:scale>
        <p:origin x="96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544BC-753C-4903-8D59-C341E432F5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8F0CF2-B501-4751-AF56-4DB3BB413BE8}">
      <dgm:prSet/>
      <dgm:spPr/>
      <dgm:t>
        <a:bodyPr/>
        <a:lstStyle/>
        <a:p>
          <a:r>
            <a:rPr lang="en-GB" dirty="0"/>
            <a:t>Events such as the Christmas Market and the Christmas Circus of Wonders and Curiosities bring people into the area, support local businesses, and make good use of public and heritage spaces.</a:t>
          </a:r>
          <a:endParaRPr lang="en-US" dirty="0"/>
        </a:p>
      </dgm:t>
    </dgm:pt>
    <dgm:pt modelId="{9698AF40-03B0-4E58-A7B9-91D81078095E}" type="parTrans" cxnId="{48480670-45E9-4DFE-A6E3-7EBACE3B9914}">
      <dgm:prSet/>
      <dgm:spPr/>
      <dgm:t>
        <a:bodyPr/>
        <a:lstStyle/>
        <a:p>
          <a:endParaRPr lang="en-US"/>
        </a:p>
      </dgm:t>
    </dgm:pt>
    <dgm:pt modelId="{EE98E62A-72BC-4D8D-A4E5-0C3285E6E6DF}" type="sibTrans" cxnId="{48480670-45E9-4DFE-A6E3-7EBACE3B9914}">
      <dgm:prSet/>
      <dgm:spPr/>
      <dgm:t>
        <a:bodyPr/>
        <a:lstStyle/>
        <a:p>
          <a:endParaRPr lang="en-US"/>
        </a:p>
      </dgm:t>
    </dgm:pt>
    <dgm:pt modelId="{1FEAA9D7-4A28-4A64-8765-F807CE69A621}">
      <dgm:prSet/>
      <dgm:spPr/>
      <dgm:t>
        <a:bodyPr/>
        <a:lstStyle/>
        <a:p>
          <a:r>
            <a:rPr lang="en-GB" dirty="0"/>
            <a:t>They improve the experience for visitors and residents alike and strengthen Lucan’s reputation as a vibrant destination.</a:t>
          </a:r>
          <a:endParaRPr lang="en-US" dirty="0"/>
        </a:p>
      </dgm:t>
    </dgm:pt>
    <dgm:pt modelId="{E3C13A43-B6C4-4494-A185-57CEE471E381}" type="parTrans" cxnId="{8EC47CE4-788C-415B-BBCA-F07F30A0CAF6}">
      <dgm:prSet/>
      <dgm:spPr/>
      <dgm:t>
        <a:bodyPr/>
        <a:lstStyle/>
        <a:p>
          <a:endParaRPr lang="en-US"/>
        </a:p>
      </dgm:t>
    </dgm:pt>
    <dgm:pt modelId="{B1E16962-159F-477F-AA1B-6D52C38F83A0}" type="sibTrans" cxnId="{8EC47CE4-788C-415B-BBCA-F07F30A0CAF6}">
      <dgm:prSet/>
      <dgm:spPr/>
      <dgm:t>
        <a:bodyPr/>
        <a:lstStyle/>
        <a:p>
          <a:endParaRPr lang="en-US"/>
        </a:p>
      </dgm:t>
    </dgm:pt>
    <dgm:pt modelId="{F4749582-7536-46C2-A4DF-ABD8CDD1E722}">
      <dgm:prSet/>
      <dgm:spPr/>
      <dgm:t>
        <a:bodyPr/>
        <a:lstStyle/>
        <a:p>
          <a:r>
            <a:rPr lang="en-GB" dirty="0"/>
            <a:t>The success of these events makes a strong case for continuing to support and develop similar activities as part of Lucan’s wider tourism and economic development strategy.</a:t>
          </a:r>
          <a:endParaRPr lang="en-US" dirty="0"/>
        </a:p>
      </dgm:t>
    </dgm:pt>
    <dgm:pt modelId="{5027E55C-0527-46E5-89D1-AEF5EF8F791C}" type="parTrans" cxnId="{6A8A1C46-6894-403E-9760-CB877C5546AC}">
      <dgm:prSet/>
      <dgm:spPr/>
      <dgm:t>
        <a:bodyPr/>
        <a:lstStyle/>
        <a:p>
          <a:endParaRPr lang="en-US"/>
        </a:p>
      </dgm:t>
    </dgm:pt>
    <dgm:pt modelId="{9D3BCAD4-29DA-444B-B62E-F0FF9684751F}" type="sibTrans" cxnId="{6A8A1C46-6894-403E-9760-CB877C5546AC}">
      <dgm:prSet/>
      <dgm:spPr/>
      <dgm:t>
        <a:bodyPr/>
        <a:lstStyle/>
        <a:p>
          <a:endParaRPr lang="en-US"/>
        </a:p>
      </dgm:t>
    </dgm:pt>
    <dgm:pt modelId="{7BCD463D-1D2E-4C16-87A3-6F432DDCF555}" type="pres">
      <dgm:prSet presAssocID="{4C2544BC-753C-4903-8D59-C341E432F5B5}" presName="linear" presStyleCnt="0">
        <dgm:presLayoutVars>
          <dgm:animLvl val="lvl"/>
          <dgm:resizeHandles val="exact"/>
        </dgm:presLayoutVars>
      </dgm:prSet>
      <dgm:spPr/>
    </dgm:pt>
    <dgm:pt modelId="{D16BDD99-C106-4091-A16C-D4CEE90ECA92}" type="pres">
      <dgm:prSet presAssocID="{728F0CF2-B501-4751-AF56-4DB3BB413BE8}" presName="parentText" presStyleLbl="node1" presStyleIdx="0" presStyleCnt="3">
        <dgm:presLayoutVars>
          <dgm:chMax val="0"/>
          <dgm:bulletEnabled val="1"/>
        </dgm:presLayoutVars>
      </dgm:prSet>
      <dgm:spPr/>
    </dgm:pt>
    <dgm:pt modelId="{4D3E059B-5D8F-4900-AD9E-FA6297FDB41A}" type="pres">
      <dgm:prSet presAssocID="{EE98E62A-72BC-4D8D-A4E5-0C3285E6E6DF}" presName="spacer" presStyleCnt="0"/>
      <dgm:spPr/>
    </dgm:pt>
    <dgm:pt modelId="{B694C2BF-7581-4261-99BF-F9480FACC4A1}" type="pres">
      <dgm:prSet presAssocID="{1FEAA9D7-4A28-4A64-8765-F807CE69A621}" presName="parentText" presStyleLbl="node1" presStyleIdx="1" presStyleCnt="3">
        <dgm:presLayoutVars>
          <dgm:chMax val="0"/>
          <dgm:bulletEnabled val="1"/>
        </dgm:presLayoutVars>
      </dgm:prSet>
      <dgm:spPr/>
    </dgm:pt>
    <dgm:pt modelId="{C4451D38-77B2-4D89-89C5-5D55A8642EBE}" type="pres">
      <dgm:prSet presAssocID="{B1E16962-159F-477F-AA1B-6D52C38F83A0}" presName="spacer" presStyleCnt="0"/>
      <dgm:spPr/>
    </dgm:pt>
    <dgm:pt modelId="{97DD7EB2-CAB8-4415-AF57-84326B9A2C3F}" type="pres">
      <dgm:prSet presAssocID="{F4749582-7536-46C2-A4DF-ABD8CDD1E722}" presName="parentText" presStyleLbl="node1" presStyleIdx="2" presStyleCnt="3">
        <dgm:presLayoutVars>
          <dgm:chMax val="0"/>
          <dgm:bulletEnabled val="1"/>
        </dgm:presLayoutVars>
      </dgm:prSet>
      <dgm:spPr/>
    </dgm:pt>
  </dgm:ptLst>
  <dgm:cxnLst>
    <dgm:cxn modelId="{98F9E80B-DF94-438B-8C08-33783A55F3CD}" type="presOf" srcId="{1FEAA9D7-4A28-4A64-8765-F807CE69A621}" destId="{B694C2BF-7581-4261-99BF-F9480FACC4A1}" srcOrd="0" destOrd="0" presId="urn:microsoft.com/office/officeart/2005/8/layout/vList2"/>
    <dgm:cxn modelId="{F4ACED0C-FA88-4806-B92C-0776B2F71E99}" type="presOf" srcId="{F4749582-7536-46C2-A4DF-ABD8CDD1E722}" destId="{97DD7EB2-CAB8-4415-AF57-84326B9A2C3F}" srcOrd="0" destOrd="0" presId="urn:microsoft.com/office/officeart/2005/8/layout/vList2"/>
    <dgm:cxn modelId="{1AEC6725-D32C-4397-89DE-01C9096BD6DA}" type="presOf" srcId="{4C2544BC-753C-4903-8D59-C341E432F5B5}" destId="{7BCD463D-1D2E-4C16-87A3-6F432DDCF555}" srcOrd="0" destOrd="0" presId="urn:microsoft.com/office/officeart/2005/8/layout/vList2"/>
    <dgm:cxn modelId="{6A8A1C46-6894-403E-9760-CB877C5546AC}" srcId="{4C2544BC-753C-4903-8D59-C341E432F5B5}" destId="{F4749582-7536-46C2-A4DF-ABD8CDD1E722}" srcOrd="2" destOrd="0" parTransId="{5027E55C-0527-46E5-89D1-AEF5EF8F791C}" sibTransId="{9D3BCAD4-29DA-444B-B62E-F0FF9684751F}"/>
    <dgm:cxn modelId="{48480670-45E9-4DFE-A6E3-7EBACE3B9914}" srcId="{4C2544BC-753C-4903-8D59-C341E432F5B5}" destId="{728F0CF2-B501-4751-AF56-4DB3BB413BE8}" srcOrd="0" destOrd="0" parTransId="{9698AF40-03B0-4E58-A7B9-91D81078095E}" sibTransId="{EE98E62A-72BC-4D8D-A4E5-0C3285E6E6DF}"/>
    <dgm:cxn modelId="{FD99CF50-D201-4D9E-8625-E74BC54DEA51}" type="presOf" srcId="{728F0CF2-B501-4751-AF56-4DB3BB413BE8}" destId="{D16BDD99-C106-4091-A16C-D4CEE90ECA92}" srcOrd="0" destOrd="0" presId="urn:microsoft.com/office/officeart/2005/8/layout/vList2"/>
    <dgm:cxn modelId="{8EC47CE4-788C-415B-BBCA-F07F30A0CAF6}" srcId="{4C2544BC-753C-4903-8D59-C341E432F5B5}" destId="{1FEAA9D7-4A28-4A64-8765-F807CE69A621}" srcOrd="1" destOrd="0" parTransId="{E3C13A43-B6C4-4494-A185-57CEE471E381}" sibTransId="{B1E16962-159F-477F-AA1B-6D52C38F83A0}"/>
    <dgm:cxn modelId="{D41349B7-DE8B-489B-8EBC-CF2E8582EAC8}" type="presParOf" srcId="{7BCD463D-1D2E-4C16-87A3-6F432DDCF555}" destId="{D16BDD99-C106-4091-A16C-D4CEE90ECA92}" srcOrd="0" destOrd="0" presId="urn:microsoft.com/office/officeart/2005/8/layout/vList2"/>
    <dgm:cxn modelId="{5A9F2451-AEBE-4693-95E0-71D9B010B9DB}" type="presParOf" srcId="{7BCD463D-1D2E-4C16-87A3-6F432DDCF555}" destId="{4D3E059B-5D8F-4900-AD9E-FA6297FDB41A}" srcOrd="1" destOrd="0" presId="urn:microsoft.com/office/officeart/2005/8/layout/vList2"/>
    <dgm:cxn modelId="{3C3FEF41-BD56-4AE7-B5AF-AD307558C81D}" type="presParOf" srcId="{7BCD463D-1D2E-4C16-87A3-6F432DDCF555}" destId="{B694C2BF-7581-4261-99BF-F9480FACC4A1}" srcOrd="2" destOrd="0" presId="urn:microsoft.com/office/officeart/2005/8/layout/vList2"/>
    <dgm:cxn modelId="{A776528C-DD2A-4EF1-A5A9-E3C9AF1727AD}" type="presParOf" srcId="{7BCD463D-1D2E-4C16-87A3-6F432DDCF555}" destId="{C4451D38-77B2-4D89-89C5-5D55A8642EBE}" srcOrd="3" destOrd="0" presId="urn:microsoft.com/office/officeart/2005/8/layout/vList2"/>
    <dgm:cxn modelId="{8FD08B2A-7269-435E-A591-226A07001F75}" type="presParOf" srcId="{7BCD463D-1D2E-4C16-87A3-6F432DDCF555}" destId="{97DD7EB2-CAB8-4415-AF57-84326B9A2C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BDD99-C106-4091-A16C-D4CEE90ECA92}">
      <dsp:nvSpPr>
        <dsp:cNvPr id="0" name=""/>
        <dsp:cNvSpPr/>
      </dsp:nvSpPr>
      <dsp:spPr>
        <a:xfrm>
          <a:off x="0" y="79807"/>
          <a:ext cx="7086933"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Events such as the Christmas Market and the Christmas Circus of Wonders and Curiosities bring people into the area, support local businesses, and make good use of public and heritage spaces.</a:t>
          </a:r>
          <a:endParaRPr lang="en-US" sz="2000" kern="1200" dirty="0"/>
        </a:p>
      </dsp:txBody>
      <dsp:txXfrm>
        <a:off x="66253" y="146060"/>
        <a:ext cx="6954427" cy="1224694"/>
      </dsp:txXfrm>
    </dsp:sp>
    <dsp:sp modelId="{B694C2BF-7581-4261-99BF-F9480FACC4A1}">
      <dsp:nvSpPr>
        <dsp:cNvPr id="0" name=""/>
        <dsp:cNvSpPr/>
      </dsp:nvSpPr>
      <dsp:spPr>
        <a:xfrm>
          <a:off x="0" y="1494607"/>
          <a:ext cx="7086933"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They improve the experience for visitors and residents alike and strengthen Lucan’s reputation as a vibrant destination.</a:t>
          </a:r>
          <a:endParaRPr lang="en-US" sz="2000" kern="1200" dirty="0"/>
        </a:p>
      </dsp:txBody>
      <dsp:txXfrm>
        <a:off x="66253" y="1560860"/>
        <a:ext cx="6954427" cy="1224694"/>
      </dsp:txXfrm>
    </dsp:sp>
    <dsp:sp modelId="{97DD7EB2-CAB8-4415-AF57-84326B9A2C3F}">
      <dsp:nvSpPr>
        <dsp:cNvPr id="0" name=""/>
        <dsp:cNvSpPr/>
      </dsp:nvSpPr>
      <dsp:spPr>
        <a:xfrm>
          <a:off x="0" y="2909407"/>
          <a:ext cx="7086933"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success of these events makes a strong case for continuing to support and develop similar activities as part of Lucan’s wider tourism and economic development strategy.</a:t>
          </a:r>
          <a:endParaRPr lang="en-US" sz="2000" kern="1200" dirty="0"/>
        </a:p>
      </dsp:txBody>
      <dsp:txXfrm>
        <a:off x="66253" y="2975660"/>
        <a:ext cx="6954427" cy="1224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12/16/2025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hank You -editable contact">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12">
            <a:extLst>
              <a:ext uri="{FF2B5EF4-FFF2-40B4-BE49-F238E27FC236}">
                <a16:creationId xmlns:a16="http://schemas.microsoft.com/office/drawing/2014/main" id="{4263637F-3076-0E97-C826-8AC7A025D28E}"/>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Tree>
    <p:extLst>
      <p:ext uri="{BB962C8B-B14F-4D97-AF65-F5344CB8AC3E}">
        <p14:creationId xmlns:p14="http://schemas.microsoft.com/office/powerpoint/2010/main" val="284910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rgbClr val="363A92"/>
                </a:solidFill>
                <a:latin typeface="+mj-lt"/>
                <a:cs typeface="Arial" panose="020B0604020202020204" pitchFamily="34" charset="0"/>
              </a:defRPr>
            </a:lvl1pPr>
          </a:lstStyle>
          <a:p>
            <a:r>
              <a:rPr lang="en-IE" dirty="0"/>
              <a:t>Add Thank you</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p:ph type="body" sz="quarter" idx="10" hasCustomPrompt="1"/>
          </p:nvPr>
        </p:nvSpPr>
        <p:spPr>
          <a:xfrm>
            <a:off x="4894515" y="5924219"/>
            <a:ext cx="3188558" cy="646908"/>
          </a:xfrm>
          <a:prstGeom prst="rect">
            <a:avLst/>
          </a:prstGeom>
        </p:spPr>
        <p:txBody>
          <a:bodyPr>
            <a:normAutofit/>
          </a:bodyPr>
          <a:lstStyle>
            <a:lvl1pPr>
              <a:defRPr sz="1600" b="1">
                <a:solidFill>
                  <a:srgbClr val="363A92"/>
                </a:solidFill>
                <a:latin typeface="+mn-lt"/>
                <a:cs typeface="Arial" panose="020B0604020202020204" pitchFamily="34" charset="0"/>
              </a:defRPr>
            </a:lvl1pPr>
            <a:lvl2pPr algn="r">
              <a:defRPr sz="1698" b="1">
                <a:solidFill>
                  <a:schemeClr val="accent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1"/>
            <a:r>
              <a:rPr lang="en-GB" dirty="0"/>
              <a:t>Contact:</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normAutofit/>
          </a:bodyPr>
          <a:lstStyle>
            <a:lvl1pPr>
              <a:defRPr sz="1600" b="0">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3" name="Straight Connector 2">
            <a:extLst>
              <a:ext uri="{FF2B5EF4-FFF2-40B4-BE49-F238E27FC236}">
                <a16:creationId xmlns:a16="http://schemas.microsoft.com/office/drawing/2014/main" id="{D421483C-EE89-1843-5326-8390D4EAF8D2}"/>
              </a:ext>
            </a:extLst>
          </p:cNvPr>
          <p:cNvCxnSpPr>
            <a:cxnSpLocks/>
          </p:cNvCxnSpPr>
          <p:nvPr userDrawn="1"/>
        </p:nvCxnSpPr>
        <p:spPr>
          <a:xfrm>
            <a:off x="354000" y="5645152"/>
            <a:ext cx="11484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621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solidFill>
                  <a:schemeClr val="bg1"/>
                </a:solidFill>
              </a:endParaRPr>
            </a:p>
          </p:txBody>
        </p:sp>
      </p:gr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8" name="Holder 2">
            <a:extLst>
              <a:ext uri="{FF2B5EF4-FFF2-40B4-BE49-F238E27FC236}">
                <a16:creationId xmlns:a16="http://schemas.microsoft.com/office/drawing/2014/main" id="{068E738F-966F-43B9-728F-5EC0F6B0D637}"/>
              </a:ext>
            </a:extLst>
          </p:cNvPr>
          <p:cNvSpPr>
            <a:spLocks noGrp="1"/>
          </p:cNvSpPr>
          <p:nvPr>
            <p:ph type="ctrTitle" hasCustomPrompt="1"/>
          </p:nvPr>
        </p:nvSpPr>
        <p:spPr>
          <a:xfrm>
            <a:off x="4894514" y="2309208"/>
            <a:ext cx="6700594" cy="2239587"/>
          </a:xfrm>
          <a:prstGeom prst="rect">
            <a:avLst/>
          </a:prstGeom>
        </p:spPr>
        <p:txBody>
          <a:bodyPr wrap="square" lIns="0" tIns="0" rIns="0" bIns="0">
            <a:spAutoFit/>
          </a:bodyPr>
          <a:lstStyle>
            <a:lvl1pPr algn="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10" name="Text Placeholder 12">
            <a:extLst>
              <a:ext uri="{FF2B5EF4-FFF2-40B4-BE49-F238E27FC236}">
                <a16:creationId xmlns:a16="http://schemas.microsoft.com/office/drawing/2014/main" id="{AD909019-4856-C466-9E20-562D2B97E4C1}"/>
              </a:ext>
            </a:extLst>
          </p:cNvPr>
          <p:cNvSpPr>
            <a:spLocks noGrp="1"/>
          </p:cNvSpPr>
          <p:nvPr>
            <p:ph type="body" sz="quarter" idx="11" hasCustomPrompt="1"/>
          </p:nvPr>
        </p:nvSpPr>
        <p:spPr>
          <a:xfrm>
            <a:off x="8406550" y="5924219"/>
            <a:ext cx="3188558" cy="646908"/>
          </a:xfrm>
          <a:prstGeom prst="rect">
            <a:avLst/>
          </a:prstGeom>
        </p:spPr>
        <p:txBody>
          <a:bodyPr>
            <a:normAutofit/>
          </a:bodyPr>
          <a:lstStyle>
            <a:lvl1pPr>
              <a:defRPr sz="1600" b="0">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E: info@sdublincoco.ie</a:t>
            </a:r>
            <a:br>
              <a:rPr lang="en-GB" dirty="0"/>
            </a:br>
            <a:r>
              <a:rPr lang="en-GB" dirty="0"/>
              <a:t>T: 01 4149000</a:t>
            </a:r>
            <a:endParaRPr lang="en-US" dirty="0"/>
          </a:p>
        </p:txBody>
      </p:sp>
      <p:cxnSp>
        <p:nvCxnSpPr>
          <p:cNvPr id="11" name="Straight Connector 10">
            <a:extLst>
              <a:ext uri="{FF2B5EF4-FFF2-40B4-BE49-F238E27FC236}">
                <a16:creationId xmlns:a16="http://schemas.microsoft.com/office/drawing/2014/main" id="{A598353F-8262-4727-F52E-A93073D03E18}"/>
              </a:ext>
            </a:extLst>
          </p:cNvPr>
          <p:cNvCxnSpPr>
            <a:cxnSpLocks/>
          </p:cNvCxnSpPr>
          <p:nvPr userDrawn="1"/>
        </p:nvCxnSpPr>
        <p:spPr>
          <a:xfrm>
            <a:off x="354000" y="5645152"/>
            <a:ext cx="1148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70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205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047913"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75988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am page (no LinkedIn)">
    <p:bg>
      <p:bgPr>
        <a:solidFill>
          <a:srgbClr val="E6F5FD"/>
        </a:solidFill>
        <a:effectLst/>
      </p:bgPr>
    </p:bg>
    <p:spTree>
      <p:nvGrpSpPr>
        <p:cNvPr id="1" name=""/>
        <p:cNvGrpSpPr/>
        <p:nvPr/>
      </p:nvGrpSpPr>
      <p:grpSpPr>
        <a:xfrm>
          <a:off x="0" y="0"/>
          <a:ext cx="0" cy="0"/>
          <a:chOff x="0" y="0"/>
          <a:chExt cx="0" cy="0"/>
        </a:xfrm>
      </p:grpSpPr>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8369953"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311935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and title only">
    <p:bg>
      <p:bgPr>
        <a:solidFill>
          <a:schemeClr val="bg1"/>
        </a:solidFill>
        <a:effectLst/>
      </p:bgPr>
    </p:bg>
    <p:spTree>
      <p:nvGrpSpPr>
        <p:cNvPr id="1" name=""/>
        <p:cNvGrpSpPr/>
        <p:nvPr/>
      </p:nvGrpSpPr>
      <p:grpSpPr>
        <a:xfrm>
          <a:off x="0" y="0"/>
          <a:ext cx="0" cy="0"/>
          <a:chOff x="0" y="0"/>
          <a:chExt cx="0" cy="0"/>
        </a:xfrm>
      </p:grpSpPr>
      <p:sp>
        <p:nvSpPr>
          <p:cNvPr id="6" name="Holder 2">
            <a:extLst>
              <a:ext uri="{FF2B5EF4-FFF2-40B4-BE49-F238E27FC236}">
                <a16:creationId xmlns:a16="http://schemas.microsoft.com/office/drawing/2014/main" id="{53A96A89-88E7-336C-E549-9D337CBC6017}"/>
              </a:ext>
            </a:extLst>
          </p:cNvPr>
          <p:cNvSpPr>
            <a:spLocks noGrp="1"/>
          </p:cNvSpPr>
          <p:nvPr>
            <p:ph type="title" hasCustomPrompt="1"/>
          </p:nvPr>
        </p:nvSpPr>
        <p:spPr>
          <a:xfrm>
            <a:off x="504471" y="471704"/>
            <a:ext cx="9191929"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pic>
        <p:nvPicPr>
          <p:cNvPr id="10" name="Picture 287">
            <a:extLst>
              <a:ext uri="{FF2B5EF4-FFF2-40B4-BE49-F238E27FC236}">
                <a16:creationId xmlns:a16="http://schemas.microsoft.com/office/drawing/2014/main" id="{177899CC-70D7-C7F1-E56D-52625DF0E9C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823323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9119921"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903897"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861586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9168082"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119923"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chart/graph)">
    <p:bg>
      <p:bgPr>
        <a:solidFill>
          <a:schemeClr val="accent1"/>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a:xfrm>
            <a:off x="504469" y="471704"/>
            <a:ext cx="9551971" cy="856798"/>
          </a:xfrm>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7180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and Light Blu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39F142-BF45-C464-ADCF-FAB928B1A7DC}"/>
              </a:ext>
            </a:extLst>
          </p:cNvPr>
          <p:cNvGrpSpPr/>
          <p:nvPr userDrawn="1"/>
        </p:nvGrpSpPr>
        <p:grpSpPr>
          <a:xfrm flipH="1" flipV="1">
            <a:off x="-1752600" y="-2264867"/>
            <a:ext cx="11676754" cy="11341608"/>
            <a:chOff x="3750647" y="-3589043"/>
            <a:chExt cx="19254481" cy="18703151"/>
          </a:xfrm>
        </p:grpSpPr>
        <p:sp>
          <p:nvSpPr>
            <p:cNvPr id="5" name="Freeform: Shape 4">
              <a:extLst>
                <a:ext uri="{FF2B5EF4-FFF2-40B4-BE49-F238E27FC236}">
                  <a16:creationId xmlns:a16="http://schemas.microsoft.com/office/drawing/2014/main" id="{05A4C88A-F42F-0ACD-6216-F8F17744AC03}"/>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solidFill>
                  <a:schemeClr val="bg1"/>
                </a:solidFill>
              </a:endParaRPr>
            </a:p>
          </p:txBody>
        </p:sp>
        <p:sp>
          <p:nvSpPr>
            <p:cNvPr id="6" name="Oval 5">
              <a:extLst>
                <a:ext uri="{FF2B5EF4-FFF2-40B4-BE49-F238E27FC236}">
                  <a16:creationId xmlns:a16="http://schemas.microsoft.com/office/drawing/2014/main" id="{406C1C32-DE94-B853-CA4D-F30811BF0EB7}"/>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solidFill>
                  <a:schemeClr val="bg1"/>
                </a:solidFill>
              </a:endParaRPr>
            </a:p>
          </p:txBody>
        </p:sp>
        <p:sp>
          <p:nvSpPr>
            <p:cNvPr id="7" name="Freeform: Shape 6">
              <a:extLst>
                <a:ext uri="{FF2B5EF4-FFF2-40B4-BE49-F238E27FC236}">
                  <a16:creationId xmlns:a16="http://schemas.microsoft.com/office/drawing/2014/main" id="{0A48BA1A-BB24-4134-639F-401BC91ACA22}"/>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solidFill>
                  <a:schemeClr val="bg1"/>
                </a:solidFill>
              </a:endParaRPr>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chemeClr val="bg1"/>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472341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701" r:id="rId3"/>
    <p:sldLayoutId id="2147483678" r:id="rId4"/>
    <p:sldLayoutId id="2147483670" r:id="rId5"/>
    <p:sldLayoutId id="2147483671" r:id="rId6"/>
    <p:sldLayoutId id="2147483672" r:id="rId7"/>
    <p:sldLayoutId id="2147483673" r:id="rId8"/>
    <p:sldLayoutId id="2147483674" r:id="rId9"/>
    <p:sldLayoutId id="2147483697" r:id="rId10"/>
    <p:sldLayoutId id="2147483706" r:id="rId11"/>
    <p:sldLayoutId id="2147483699" r:id="rId12"/>
    <p:sldLayoutId id="2147483703" r:id="rId13"/>
    <p:sldLayoutId id="2147483686" r:id="rId14"/>
    <p:sldLayoutId id="2147483680" r:id="rId15"/>
    <p:sldLayoutId id="2147483687" r:id="rId16"/>
    <p:sldLayoutId id="2147483688" r:id="rId17"/>
    <p:sldLayoutId id="2147483689" r:id="rId18"/>
    <p:sldLayoutId id="2147483700" r:id="rId19"/>
    <p:sldLayoutId id="2147483690" r:id="rId20"/>
    <p:sldLayoutId id="2147483704" r:id="rId21"/>
    <p:sldLayoutId id="2147483691" r:id="rId22"/>
    <p:sldLayoutId id="2147483692" r:id="rId23"/>
    <p:sldLayoutId id="2147483693" r:id="rId24"/>
    <p:sldLayoutId id="2147483694" r:id="rId25"/>
    <p:sldLayoutId id="2147483695" r:id="rId26"/>
    <p:sldLayoutId id="2147483696" r:id="rId27"/>
    <p:sldLayoutId id="2147483705" r:id="rId28"/>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749311"/>
            <a:ext cx="6700065" cy="3359381"/>
          </a:xfrm>
        </p:spPr>
        <p:txBody>
          <a:bodyPr/>
          <a:lstStyle/>
          <a:p>
            <a:r>
              <a:rPr lang="en-US" dirty="0"/>
              <a:t>Outdoor Market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a:xfrm>
            <a:off x="3215680" y="6021287"/>
            <a:ext cx="4867393" cy="549839"/>
          </a:xfrm>
        </p:spPr>
        <p:txBody>
          <a:bodyPr>
            <a:normAutofit fontScale="85000" lnSpcReduction="10000"/>
          </a:bodyPr>
          <a:lstStyle/>
          <a:p>
            <a:r>
              <a:rPr lang="en-GB" dirty="0"/>
              <a:t>Lucan / Palmerstown / North Clondalkin Area Committee Meeting – 16th December 2025</a:t>
            </a:r>
            <a:endParaRPr lang="en-US" dirty="0"/>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a:xfrm>
            <a:off x="9192344" y="5924219"/>
            <a:ext cx="2402764" cy="646908"/>
          </a:xfrm>
        </p:spPr>
        <p:txBody>
          <a:bodyPr>
            <a:normAutofit/>
          </a:bodyPr>
          <a:lstStyle/>
          <a:p>
            <a:r>
              <a:rPr lang="en-US" sz="1600" dirty="0"/>
              <a:t>Presented by</a:t>
            </a:r>
            <a:br>
              <a:rPr lang="en-US" sz="1600" dirty="0"/>
            </a:br>
            <a:r>
              <a:rPr lang="en-US" sz="1600" dirty="0"/>
              <a:t>Mairéad Murphy</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527902" cy="360000"/>
          </a:xfrm>
        </p:spPr>
        <p:txBody>
          <a:bodyPr/>
          <a:lstStyle/>
          <a:p>
            <a:pPr algn="ctr"/>
            <a:r>
              <a:rPr lang="en-GB" dirty="0"/>
              <a:t>DECEMBER 2025</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A732-F213-2246-B72C-59E1F55EE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D52D1-5220-7911-FC68-9E6CED5EDF43}"/>
              </a:ext>
            </a:extLst>
          </p:cNvPr>
          <p:cNvSpPr>
            <a:spLocks noGrp="1"/>
          </p:cNvSpPr>
          <p:nvPr>
            <p:ph type="title"/>
          </p:nvPr>
        </p:nvSpPr>
        <p:spPr>
          <a:xfrm>
            <a:off x="504471" y="471704"/>
            <a:ext cx="8903897" cy="856798"/>
          </a:xfrm>
        </p:spPr>
        <p:txBody>
          <a:bodyPr anchor="ctr">
            <a:normAutofit/>
          </a:bodyPr>
          <a:lstStyle/>
          <a:p>
            <a:r>
              <a:rPr lang="en-US" dirty="0"/>
              <a:t>Christmas Market at Lucan House</a:t>
            </a:r>
          </a:p>
        </p:txBody>
      </p:sp>
      <p:sp>
        <p:nvSpPr>
          <p:cNvPr id="3" name="Text Placeholder 2">
            <a:extLst>
              <a:ext uri="{FF2B5EF4-FFF2-40B4-BE49-F238E27FC236}">
                <a16:creationId xmlns:a16="http://schemas.microsoft.com/office/drawing/2014/main" id="{AB2DFE08-A982-BE0D-1031-A1471779132E}"/>
              </a:ext>
            </a:extLst>
          </p:cNvPr>
          <p:cNvSpPr>
            <a:spLocks noGrp="1"/>
          </p:cNvSpPr>
          <p:nvPr>
            <p:ph type="body" idx="1"/>
          </p:nvPr>
        </p:nvSpPr>
        <p:spPr>
          <a:xfrm>
            <a:off x="504470" y="1700808"/>
            <a:ext cx="3675573" cy="4084787"/>
          </a:xfrm>
        </p:spPr>
        <p:txBody>
          <a:bodyPr>
            <a:normAutofit/>
          </a:bodyPr>
          <a:lstStyle/>
          <a:p>
            <a:pPr marL="285750" indent="-285750">
              <a:lnSpc>
                <a:spcPct val="90000"/>
              </a:lnSpc>
              <a:buFont typeface="Arial" panose="020B0604020202020204" pitchFamily="34" charset="0"/>
              <a:buChar char="•"/>
            </a:pPr>
            <a:r>
              <a:rPr lang="en-US" dirty="0"/>
              <a:t>Lucan has seen very strong engagement with outdoor markets and live events throughout 2025, delivering clear benefits for the local area. </a:t>
            </a:r>
          </a:p>
          <a:p>
            <a:pPr marL="285750" indent="-285750">
              <a:lnSpc>
                <a:spcPct val="90000"/>
              </a:lnSpc>
              <a:buFont typeface="Arial" panose="020B0604020202020204" pitchFamily="34" charset="0"/>
              <a:buChar char="•"/>
            </a:pPr>
            <a:r>
              <a:rPr lang="en-US" dirty="0"/>
              <a:t>These activities have helped position Lucan as a welcoming destination for community-based tourism and family-friendly experiences.</a:t>
            </a:r>
          </a:p>
          <a:p>
            <a:pPr marL="285750" indent="-285750">
              <a:lnSpc>
                <a:spcPct val="90000"/>
              </a:lnSpc>
              <a:buFont typeface="Arial" panose="020B0604020202020204" pitchFamily="34" charset="0"/>
              <a:buChar char="•"/>
            </a:pPr>
            <a:r>
              <a:rPr lang="en-US" dirty="0"/>
              <a:t>Lucan House Christmas Market took place on Sunday 7</a:t>
            </a:r>
            <a:r>
              <a:rPr lang="en-US" baseline="30000" dirty="0"/>
              <a:t>th</a:t>
            </a:r>
            <a:r>
              <a:rPr lang="en-US" dirty="0"/>
              <a:t> December and attracted over 3,000 visitors across the day, creating a vibrant festive atmosphere. </a:t>
            </a:r>
          </a:p>
          <a:p>
            <a:pPr marL="285750" indent="-285750">
              <a:lnSpc>
                <a:spcPct val="90000"/>
              </a:lnSpc>
              <a:buFont typeface="Arial" panose="020B0604020202020204" pitchFamily="34" charset="0"/>
              <a:buChar char="•"/>
            </a:pPr>
            <a:r>
              <a:rPr lang="en-US" dirty="0"/>
              <a:t>This event brought significant extra footfall into the village, which boosted local shops, cafés, and restaurants as people stayed longer and returned again. </a:t>
            </a:r>
          </a:p>
          <a:p>
            <a:pPr marL="285750" indent="-285750">
              <a:lnSpc>
                <a:spcPct val="90000"/>
              </a:lnSpc>
              <a:buFont typeface="Arial" panose="020B0604020202020204" pitchFamily="34" charset="0"/>
              <a:buChar char="•"/>
            </a:pPr>
            <a:endParaRPr lang="en-US" dirty="0"/>
          </a:p>
          <a:p>
            <a:pPr>
              <a:lnSpc>
                <a:spcPct val="90000"/>
              </a:lnSpc>
            </a:pPr>
            <a:endParaRPr lang="en-US" dirty="0"/>
          </a:p>
        </p:txBody>
      </p:sp>
      <p:pic>
        <p:nvPicPr>
          <p:cNvPr id="14" name="Picture 13" descr="A group of people outside a building&#10;&#10;AI-generated content may be incorrect.">
            <a:extLst>
              <a:ext uri="{FF2B5EF4-FFF2-40B4-BE49-F238E27FC236}">
                <a16:creationId xmlns:a16="http://schemas.microsoft.com/office/drawing/2014/main" id="{DFB43383-D48B-1EA3-ACB6-7F989B229EAA}"/>
              </a:ext>
            </a:extLst>
          </p:cNvPr>
          <p:cNvPicPr>
            <a:picLocks noChangeAspect="1"/>
          </p:cNvPicPr>
          <p:nvPr/>
        </p:nvPicPr>
        <p:blipFill>
          <a:blip r:embed="rId2" cstate="print">
            <a:extLst>
              <a:ext uri="{28A0092B-C50C-407E-A947-70E740481C1C}">
                <a14:useLocalDpi xmlns:a14="http://schemas.microsoft.com/office/drawing/2010/main" val="0"/>
              </a:ext>
            </a:extLst>
          </a:blip>
          <a:srcRect t="5623" r="-2" b="2149"/>
          <a:stretch>
            <a:fillRect/>
          </a:stretch>
        </p:blipFill>
        <p:spPr>
          <a:xfrm>
            <a:off x="4600241" y="1577802"/>
            <a:ext cx="7086934" cy="4346416"/>
          </a:xfrm>
          <a:prstGeom prst="roundRect">
            <a:avLst>
              <a:gd name="adj" fmla="val 10141"/>
            </a:avLst>
          </a:prstGeom>
          <a:noFill/>
        </p:spPr>
      </p:pic>
    </p:spTree>
    <p:extLst>
      <p:ext uri="{BB962C8B-B14F-4D97-AF65-F5344CB8AC3E}">
        <p14:creationId xmlns:p14="http://schemas.microsoft.com/office/powerpoint/2010/main" val="183797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a:xfrm>
            <a:off x="504471" y="471704"/>
            <a:ext cx="9119921" cy="856798"/>
          </a:xfrm>
        </p:spPr>
        <p:txBody>
          <a:bodyPr anchor="ctr">
            <a:normAutofit/>
          </a:bodyPr>
          <a:lstStyle/>
          <a:p>
            <a:r>
              <a:rPr lang="en-US" dirty="0"/>
              <a:t>Christmas Market at Lucan House</a:t>
            </a:r>
          </a:p>
        </p:txBody>
      </p:sp>
      <p:sp>
        <p:nvSpPr>
          <p:cNvPr id="3" name="Text Placeholder 2">
            <a:extLst>
              <a:ext uri="{FF2B5EF4-FFF2-40B4-BE49-F238E27FC236}">
                <a16:creationId xmlns:a16="http://schemas.microsoft.com/office/drawing/2014/main" id="{DAB417D1-6888-D215-EAA1-36389A87391A}"/>
              </a:ext>
            </a:extLst>
          </p:cNvPr>
          <p:cNvSpPr>
            <a:spLocks noGrp="1"/>
          </p:cNvSpPr>
          <p:nvPr>
            <p:ph type="body" idx="1"/>
          </p:nvPr>
        </p:nvSpPr>
        <p:spPr>
          <a:xfrm>
            <a:off x="504470" y="1700808"/>
            <a:ext cx="3675573" cy="4084787"/>
          </a:xfrm>
        </p:spPr>
        <p:txBody>
          <a:bodyPr>
            <a:normAutofit/>
          </a:bodyPr>
          <a:lstStyle/>
          <a:p>
            <a:pPr marL="285750" indent="-285750">
              <a:buFont typeface="Arial" panose="020B0604020202020204" pitchFamily="34" charset="0"/>
              <a:buChar char="•"/>
            </a:pPr>
            <a:r>
              <a:rPr lang="en-US" dirty="0"/>
              <a:t>The market provided local and regional traders with a valuable opportunity to showcase and sell their products, including craft stalls, food trucks, local </a:t>
            </a:r>
            <a:br>
              <a:rPr lang="en-US" dirty="0"/>
            </a:br>
            <a:r>
              <a:rPr lang="en-US" dirty="0"/>
              <a:t>produce, and seasonal offerings. </a:t>
            </a:r>
            <a:br>
              <a:rPr lang="en-US" dirty="0"/>
            </a:br>
            <a:endParaRPr lang="en-US" dirty="0"/>
          </a:p>
          <a:p>
            <a:pPr marL="285750" indent="-285750">
              <a:buFont typeface="Arial" panose="020B0604020202020204" pitchFamily="34" charset="0"/>
              <a:buChar char="•"/>
            </a:pPr>
            <a:r>
              <a:rPr lang="en-US" dirty="0"/>
              <a:t>The event was organised in collaboration with Dublin Market Events, Fusion Events and SDCC Libraries</a:t>
            </a:r>
            <a:br>
              <a:rPr lang="en-US" dirty="0"/>
            </a:br>
            <a:endParaRPr lang="en-US" dirty="0"/>
          </a:p>
          <a:p>
            <a:pPr marL="285750" indent="-285750">
              <a:buFont typeface="Arial" panose="020B0604020202020204" pitchFamily="34" charset="0"/>
              <a:buChar char="•"/>
            </a:pPr>
            <a:r>
              <a:rPr lang="en-US" dirty="0"/>
              <a:t>There was a strong community presence throughout the day despite the bad weather and great feedback was received from vendors and visitors alike.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6" name="Picture 25" descr="A group of reindeer lights&#10;&#10;AI-generated content may be incorrect.">
            <a:extLst>
              <a:ext uri="{FF2B5EF4-FFF2-40B4-BE49-F238E27FC236}">
                <a16:creationId xmlns:a16="http://schemas.microsoft.com/office/drawing/2014/main" id="{162B206C-05D3-0037-43D9-181F3EF2BC7C}"/>
              </a:ext>
            </a:extLst>
          </p:cNvPr>
          <p:cNvPicPr>
            <a:picLocks noChangeAspect="1"/>
          </p:cNvPicPr>
          <p:nvPr/>
        </p:nvPicPr>
        <p:blipFill>
          <a:blip r:embed="rId2" cstate="print">
            <a:extLst>
              <a:ext uri="{28A0092B-C50C-407E-A947-70E740481C1C}">
                <a14:useLocalDpi xmlns:a14="http://schemas.microsoft.com/office/drawing/2010/main" val="0"/>
              </a:ext>
            </a:extLst>
          </a:blip>
          <a:srcRect r="-2" b="8118"/>
          <a:stretch>
            <a:fillRect/>
          </a:stretch>
        </p:blipFill>
        <p:spPr>
          <a:xfrm>
            <a:off x="4600241" y="1577802"/>
            <a:ext cx="7086934" cy="4346416"/>
          </a:xfrm>
          <a:prstGeom prst="roundRect">
            <a:avLst>
              <a:gd name="adj" fmla="val 10628"/>
            </a:avLst>
          </a:prstGeom>
          <a:noFill/>
        </p:spPr>
      </p:pic>
    </p:spTree>
    <p:extLst>
      <p:ext uri="{BB962C8B-B14F-4D97-AF65-F5344CB8AC3E}">
        <p14:creationId xmlns:p14="http://schemas.microsoft.com/office/powerpoint/2010/main" val="128840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694EF-04E1-DE00-9495-8AF790DB4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0C30D-AB87-8B77-B3CD-9BCE2BD5AE0D}"/>
              </a:ext>
            </a:extLst>
          </p:cNvPr>
          <p:cNvSpPr>
            <a:spLocks noGrp="1"/>
          </p:cNvSpPr>
          <p:nvPr>
            <p:ph type="title"/>
          </p:nvPr>
        </p:nvSpPr>
        <p:spPr>
          <a:xfrm>
            <a:off x="504471" y="471704"/>
            <a:ext cx="8903897" cy="856798"/>
          </a:xfrm>
        </p:spPr>
        <p:txBody>
          <a:bodyPr anchor="ctr">
            <a:normAutofit/>
          </a:bodyPr>
          <a:lstStyle/>
          <a:p>
            <a:r>
              <a:rPr lang="en-US" dirty="0"/>
              <a:t>Christmas Circus at Lucan House</a:t>
            </a:r>
          </a:p>
        </p:txBody>
      </p:sp>
      <p:sp>
        <p:nvSpPr>
          <p:cNvPr id="3" name="Text Placeholder 2">
            <a:extLst>
              <a:ext uri="{FF2B5EF4-FFF2-40B4-BE49-F238E27FC236}">
                <a16:creationId xmlns:a16="http://schemas.microsoft.com/office/drawing/2014/main" id="{E7FE9421-AA94-37C9-7F2B-6D0DE8C95BF3}"/>
              </a:ext>
            </a:extLst>
          </p:cNvPr>
          <p:cNvSpPr>
            <a:spLocks noGrp="1"/>
          </p:cNvSpPr>
          <p:nvPr>
            <p:ph type="body" idx="1"/>
          </p:nvPr>
        </p:nvSpPr>
        <p:spPr>
          <a:xfrm>
            <a:off x="504470" y="1577340"/>
            <a:ext cx="3675573" cy="4208255"/>
          </a:xfrm>
        </p:spPr>
        <p:txBody>
          <a:bodyPr>
            <a:normAutofit/>
          </a:bodyPr>
          <a:lstStyle/>
          <a:p>
            <a:pPr marL="285750" indent="-285750">
              <a:buFont typeface="Arial" panose="020B0604020202020204" pitchFamily="34" charset="0"/>
              <a:buChar char="•"/>
            </a:pPr>
            <a:r>
              <a:rPr lang="en-US" dirty="0"/>
              <a:t>The Christmas Circus of Wonders and Curiosities runs six shows each weekend, with space for over 200 people at each show, meaning up to 1,200 attendees per weekend. </a:t>
            </a:r>
          </a:p>
          <a:p>
            <a:pPr marL="285750" indent="-285750">
              <a:buFont typeface="Arial" panose="020B0604020202020204" pitchFamily="34" charset="0"/>
              <a:buChar char="•"/>
            </a:pPr>
            <a:r>
              <a:rPr lang="en-US" dirty="0"/>
              <a:t>Ticket uptake was slow at the beginning, but attendance has grown steadily since opening night reflecting strong interest over time. </a:t>
            </a:r>
          </a:p>
          <a:p>
            <a:pPr marL="285750" indent="-285750">
              <a:buFont typeface="Arial" panose="020B0604020202020204" pitchFamily="34" charset="0"/>
              <a:buChar char="•"/>
            </a:pPr>
            <a:r>
              <a:rPr lang="en-US" dirty="0"/>
              <a:t>Because the circus runs regularly over several weeks, it keeps people coming into the area week after week rather than just for one day. </a:t>
            </a:r>
          </a:p>
          <a:p>
            <a:pPr marL="285750" indent="-285750">
              <a:buFont typeface="Arial" panose="020B0604020202020204" pitchFamily="34" charset="0"/>
              <a:buChar char="•"/>
            </a:pPr>
            <a:r>
              <a:rPr lang="en-US" dirty="0"/>
              <a:t>This ongoing activity has helped support nearby businesses and adds to the range of things for families to do locally.  </a:t>
            </a:r>
          </a:p>
          <a:p>
            <a:pPr marL="285750" indent="-285750">
              <a:buFont typeface="Arial" panose="020B0604020202020204" pitchFamily="34" charset="0"/>
              <a:buChar char="•"/>
            </a:pPr>
            <a:endParaRPr lang="en-US" dirty="0"/>
          </a:p>
          <a:p>
            <a:endParaRPr lang="en-US" dirty="0"/>
          </a:p>
        </p:txBody>
      </p:sp>
      <p:pic>
        <p:nvPicPr>
          <p:cNvPr id="5" name="Picture 4" descr="A group of people posing for a picture&#10;&#10;AI-generated content may be incorrect.">
            <a:extLst>
              <a:ext uri="{FF2B5EF4-FFF2-40B4-BE49-F238E27FC236}">
                <a16:creationId xmlns:a16="http://schemas.microsoft.com/office/drawing/2014/main" id="{001347C0-9E02-2D74-080D-356AB5C71030}"/>
              </a:ext>
            </a:extLst>
          </p:cNvPr>
          <p:cNvPicPr>
            <a:picLocks noChangeAspect="1"/>
          </p:cNvPicPr>
          <p:nvPr/>
        </p:nvPicPr>
        <p:blipFill>
          <a:blip r:embed="rId2" cstate="print">
            <a:extLst>
              <a:ext uri="{28A0092B-C50C-407E-A947-70E740481C1C}">
                <a14:useLocalDpi xmlns:a14="http://schemas.microsoft.com/office/drawing/2010/main" val="0"/>
              </a:ext>
            </a:extLst>
          </a:blip>
          <a:srcRect t="2213" r="-2" b="5905"/>
          <a:stretch>
            <a:fillRect/>
          </a:stretch>
        </p:blipFill>
        <p:spPr>
          <a:xfrm>
            <a:off x="4600241" y="1577802"/>
            <a:ext cx="7086934" cy="4346416"/>
          </a:xfrm>
          <a:prstGeom prst="roundRect">
            <a:avLst>
              <a:gd name="adj" fmla="val 10141"/>
            </a:avLst>
          </a:prstGeom>
          <a:noFill/>
        </p:spPr>
      </p:pic>
    </p:spTree>
    <p:extLst>
      <p:ext uri="{BB962C8B-B14F-4D97-AF65-F5344CB8AC3E}">
        <p14:creationId xmlns:p14="http://schemas.microsoft.com/office/powerpoint/2010/main" val="119120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1EB0F-7D50-150D-AAC4-91C174361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A279E-0589-507F-1936-24862E8CDDA4}"/>
              </a:ext>
            </a:extLst>
          </p:cNvPr>
          <p:cNvSpPr>
            <a:spLocks noGrp="1"/>
          </p:cNvSpPr>
          <p:nvPr>
            <p:ph type="title"/>
          </p:nvPr>
        </p:nvSpPr>
        <p:spPr>
          <a:xfrm>
            <a:off x="504471" y="471704"/>
            <a:ext cx="9119921" cy="856798"/>
          </a:xfrm>
        </p:spPr>
        <p:txBody>
          <a:bodyPr anchor="ctr">
            <a:normAutofit/>
          </a:bodyPr>
          <a:lstStyle/>
          <a:p>
            <a:r>
              <a:rPr lang="en-US" dirty="0"/>
              <a:t>Christmas Circus at Lucan House</a:t>
            </a:r>
          </a:p>
        </p:txBody>
      </p:sp>
      <p:sp>
        <p:nvSpPr>
          <p:cNvPr id="3" name="Text Placeholder 2">
            <a:extLst>
              <a:ext uri="{FF2B5EF4-FFF2-40B4-BE49-F238E27FC236}">
                <a16:creationId xmlns:a16="http://schemas.microsoft.com/office/drawing/2014/main" id="{DE38012E-0667-903C-8600-93E5E050D43F}"/>
              </a:ext>
            </a:extLst>
          </p:cNvPr>
          <p:cNvSpPr>
            <a:spLocks noGrp="1"/>
          </p:cNvSpPr>
          <p:nvPr>
            <p:ph type="body" idx="1"/>
          </p:nvPr>
        </p:nvSpPr>
        <p:spPr>
          <a:xfrm>
            <a:off x="504470" y="1577340"/>
            <a:ext cx="3675573" cy="4208255"/>
          </a:xfrm>
        </p:spPr>
        <p:txBody>
          <a:bodyPr>
            <a:normAutofit lnSpcReduction="10000"/>
          </a:bodyPr>
          <a:lstStyle/>
          <a:p>
            <a:pPr marL="285750" indent="-285750">
              <a:buFont typeface="Arial" panose="020B0604020202020204" pitchFamily="34" charset="0"/>
              <a:buChar char="•"/>
            </a:pPr>
            <a:r>
              <a:rPr lang="en-US" dirty="0"/>
              <a:t>The event was organised in collaboration with Broken Theatre and Fusion Events </a:t>
            </a:r>
          </a:p>
          <a:p>
            <a:pPr marL="285750" indent="-285750">
              <a:buFont typeface="Arial" panose="020B0604020202020204" pitchFamily="34" charset="0"/>
              <a:buChar char="•"/>
            </a:pPr>
            <a:r>
              <a:rPr lang="en-GB" dirty="0"/>
              <a:t>The Circus of Wonders and Curiosities has animated the historic grounds of Lucan House, showcasing the potential for creative and family-friendly events in this unique setting. It has given visitors a taste of what can be achieved in the space and generated strong interest in returning to the grounds for future events.</a:t>
            </a:r>
            <a:endParaRPr lang="en-US" dirty="0"/>
          </a:p>
          <a:p>
            <a:pPr marL="285750" indent="-285750">
              <a:buFont typeface="Arial" panose="020B0604020202020204" pitchFamily="34" charset="0"/>
              <a:buChar char="•"/>
            </a:pPr>
            <a:r>
              <a:rPr lang="en-US" dirty="0"/>
              <a:t>While we don’t yet have full figures for the wider economic dividend, such as bed nights and additional local spending, direct revenue from the Circus of Wonders is estimated to achieve more than €200,000 through ticket sales and on-site food and drink sales.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4" name="Picture Placeholder 13" descr="A tent with lights and a fence in the middle of a park&#10;&#10;AI-generated content may be incorrect.">
            <a:extLst>
              <a:ext uri="{FF2B5EF4-FFF2-40B4-BE49-F238E27FC236}">
                <a16:creationId xmlns:a16="http://schemas.microsoft.com/office/drawing/2014/main" id="{9928970B-5C5B-CC07-11FA-1D5F016348A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888" r="-2" b="3884"/>
          <a:stretch>
            <a:fillRect/>
          </a:stretch>
        </p:blipFill>
        <p:spPr>
          <a:xfrm>
            <a:off x="4600241" y="1577802"/>
            <a:ext cx="7086934" cy="4346416"/>
          </a:xfrm>
          <a:noFill/>
        </p:spPr>
      </p:pic>
    </p:spTree>
    <p:extLst>
      <p:ext uri="{BB962C8B-B14F-4D97-AF65-F5344CB8AC3E}">
        <p14:creationId xmlns:p14="http://schemas.microsoft.com/office/powerpoint/2010/main" val="1338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429AA-2350-9C46-7C67-9B1D1FFAE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914B3-6860-A92D-36F7-5922E2C5C7D4}"/>
              </a:ext>
            </a:extLst>
          </p:cNvPr>
          <p:cNvSpPr>
            <a:spLocks noGrp="1"/>
          </p:cNvSpPr>
          <p:nvPr>
            <p:ph type="title"/>
          </p:nvPr>
        </p:nvSpPr>
        <p:spPr>
          <a:xfrm>
            <a:off x="504469" y="471704"/>
            <a:ext cx="9119923" cy="856798"/>
          </a:xfrm>
        </p:spPr>
        <p:txBody>
          <a:bodyPr anchor="ctr">
            <a:normAutofit/>
          </a:bodyPr>
          <a:lstStyle/>
          <a:p>
            <a:r>
              <a:rPr lang="en-US" dirty="0"/>
              <a:t>Importance of Outdoor Events</a:t>
            </a:r>
          </a:p>
        </p:txBody>
      </p:sp>
      <p:graphicFrame>
        <p:nvGraphicFramePr>
          <p:cNvPr id="5" name="Text Placeholder 2">
            <a:extLst>
              <a:ext uri="{FF2B5EF4-FFF2-40B4-BE49-F238E27FC236}">
                <a16:creationId xmlns:a16="http://schemas.microsoft.com/office/drawing/2014/main" id="{295D865B-559B-63E7-36A0-53A063C44225}"/>
              </a:ext>
            </a:extLst>
          </p:cNvPr>
          <p:cNvGraphicFramePr/>
          <p:nvPr>
            <p:extLst>
              <p:ext uri="{D42A27DB-BD31-4B8C-83A1-F6EECF244321}">
                <p14:modId xmlns:p14="http://schemas.microsoft.com/office/powerpoint/2010/main" val="1171623591"/>
              </p:ext>
            </p:extLst>
          </p:nvPr>
        </p:nvGraphicFramePr>
        <p:xfrm>
          <a:off x="4600242" y="1577802"/>
          <a:ext cx="7086933" cy="434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 name="Picture 39" descr="A person and person dressed in santa clothing&#10;&#10;AI-generated content may be incorrect.">
            <a:extLst>
              <a:ext uri="{FF2B5EF4-FFF2-40B4-BE49-F238E27FC236}">
                <a16:creationId xmlns:a16="http://schemas.microsoft.com/office/drawing/2014/main" id="{58028CB2-D305-D912-578B-5624F50ED5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424" y="1577802"/>
            <a:ext cx="2897610" cy="4346416"/>
          </a:xfrm>
          <a:prstGeom prst="rect">
            <a:avLst/>
          </a:prstGeom>
        </p:spPr>
      </p:pic>
    </p:spTree>
    <p:extLst>
      <p:ext uri="{BB962C8B-B14F-4D97-AF65-F5344CB8AC3E}">
        <p14:creationId xmlns:p14="http://schemas.microsoft.com/office/powerpoint/2010/main" val="110585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89ACE5C-52D2-4E9C-9ACE-3E72FCEE4D40}" vid="{FC377E05-5B4C-4C3A-9DA2-F51C3C2FE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 PowerPoint Template V2 Draft</Template>
  <TotalTime>134</TotalTime>
  <Words>510</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SDCC Master</vt:lpstr>
      <vt:lpstr>Outdoor Market Report</vt:lpstr>
      <vt:lpstr>Christmas Market at Lucan House</vt:lpstr>
      <vt:lpstr>Christmas Market at Lucan House</vt:lpstr>
      <vt:lpstr>Christmas Circus at Lucan House</vt:lpstr>
      <vt:lpstr>Christmas Circus at Lucan House</vt:lpstr>
      <vt:lpstr>Importance of Outdoor Events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Keogh</dc:creator>
  <cp:lastModifiedBy>Dylan Hayes</cp:lastModifiedBy>
  <cp:revision>1</cp:revision>
  <dcterms:created xsi:type="dcterms:W3CDTF">2025-12-15T15:12:34Z</dcterms:created>
  <dcterms:modified xsi:type="dcterms:W3CDTF">2025-12-16T09:46:29Z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