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78" r:id="rId4"/>
    <p:sldId id="275" r:id="rId5"/>
    <p:sldId id="282" r:id="rId6"/>
    <p:sldId id="283" r:id="rId7"/>
    <p:sldId id="279" r:id="rId8"/>
    <p:sldId id="281" r:id="rId9"/>
    <p:sldId id="274" r:id="rId10"/>
  </p:sldIdLst>
  <p:sldSz cx="12192000" cy="6858000"/>
  <p:notesSz cx="9940925" cy="6808788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92"/>
    <a:srgbClr val="271B5B"/>
    <a:srgbClr val="52534D"/>
    <a:srgbClr val="C7E634"/>
    <a:srgbClr val="8AD6F7"/>
    <a:srgbClr val="52534C"/>
    <a:srgbClr val="535555"/>
    <a:srgbClr val="FFF689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A8F78-4B9E-468E-AC3D-13D67FE80391}" v="12" dt="2025-12-05T12:51:21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>
      <p:cViewPr varScale="1">
        <p:scale>
          <a:sx n="49" d="100"/>
          <a:sy n="49" d="100"/>
        </p:scale>
        <p:origin x="1336" y="26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627" y="0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/>
          <a:lstStyle>
            <a:lvl1pPr algn="r">
              <a:defRPr sz="600"/>
            </a:lvl1pPr>
          </a:lstStyle>
          <a:p>
            <a:fld id="{9F6A2F78-8593-D34B-A54B-A913B4ADD88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56" tIns="24378" rIns="48756" bIns="24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9" y="3276324"/>
            <a:ext cx="7953368" cy="2681844"/>
          </a:xfrm>
          <a:prstGeom prst="rect">
            <a:avLst/>
          </a:prstGeom>
        </p:spPr>
        <p:txBody>
          <a:bodyPr vert="horz" lIns="48756" tIns="24378" rIns="48756" bIns="24378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584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627" y="6467584"/>
            <a:ext cx="4307943" cy="341204"/>
          </a:xfrm>
          <a:prstGeom prst="rect">
            <a:avLst/>
          </a:prstGeom>
        </p:spPr>
        <p:txBody>
          <a:bodyPr vert="horz" lIns="48756" tIns="24378" rIns="48756" bIns="24378" rtlCol="0" anchor="b"/>
          <a:lstStyle>
            <a:lvl1pPr algn="r">
              <a:defRPr sz="6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800C7-97EA-A9ED-04E8-909BDBC2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72436-40FA-29C2-35B6-F1F787E63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09C0F-70FC-B1FA-D444-6122DA5F2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B5EC-7C76-0527-7F63-586F522DC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816" y="2566762"/>
            <a:ext cx="7416824" cy="22159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/>
              <a:t>Tenant Participation </a:t>
            </a:r>
            <a:br>
              <a:rPr lang="en-US" sz="4800" dirty="0"/>
            </a:br>
            <a:r>
              <a:rPr lang="en-US" sz="4800" dirty="0"/>
              <a:t>Strategy 2025-29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C1DDC6-8E27-FF2F-7811-68EF81D462A7}"/>
              </a:ext>
            </a:extLst>
          </p:cNvPr>
          <p:cNvSpPr txBox="1">
            <a:spLocks/>
          </p:cNvSpPr>
          <p:nvPr/>
        </p:nvSpPr>
        <p:spPr>
          <a:xfrm>
            <a:off x="4454330" y="5520711"/>
            <a:ext cx="5809903" cy="108012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eaLnBrk="1" hangingPunct="1">
              <a:defRPr sz="194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54492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738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08984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Meeting of South Dublin County Council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December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5607"/>
            <a:ext cx="7920880" cy="85679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SDCC Display" pitchFamily="2" charset="0"/>
              </a:rPr>
              <a:t>Alignment with Corporate Plan 2025-29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1" y="1196753"/>
            <a:ext cx="7056784" cy="48965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700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 is critical for </a:t>
            </a:r>
            <a:r>
              <a:rPr lang="en-GB" sz="2700" dirty="0"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successful </a:t>
            </a:r>
            <a:r>
              <a:rPr lang="en-GB" sz="2700" b="1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 of over 10,800 social housing tenancies </a:t>
            </a:r>
            <a:r>
              <a:rPr lang="en-GB" sz="2700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that our Tenant Participation strategy is aligned to key corporate goals: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700" b="1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Quality Housing: </a:t>
            </a:r>
            <a:r>
              <a:rPr lang="en-GB" sz="2700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provide quality social &amp; affordable homes for everyone who needs them</a:t>
            </a:r>
            <a:endParaRPr lang="en-IE" sz="2700" dirty="0">
              <a:effectLst/>
              <a:latin typeface="SDCC Sans" pitchFamily="2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700" b="1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Connect Communities &amp; Citizens: </a:t>
            </a:r>
            <a:r>
              <a:rPr lang="en-GB" sz="2700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support our communities to be integrated, inclusive &amp; safe</a:t>
            </a:r>
            <a:endParaRPr lang="en-IE" sz="2700" dirty="0">
              <a:effectLst/>
              <a:latin typeface="SDCC Sans" pitchFamily="2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700" b="1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Citizen –first: </a:t>
            </a:r>
            <a:r>
              <a:rPr lang="en-GB" sz="2700" dirty="0">
                <a:effectLst/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be a citizen centred organisation</a:t>
            </a:r>
            <a:endParaRPr lang="en-US" sz="2700" dirty="0">
              <a:latin typeface="SDCC Sans" pitchFamily="2" charset="0"/>
            </a:endParaRPr>
          </a:p>
        </p:txBody>
      </p:sp>
      <p:pic>
        <p:nvPicPr>
          <p:cNvPr id="8" name="Picture Placeholder 7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686B2113-C453-4961-6672-14DC0827AA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810" r="7809" b="-1"/>
          <a:stretch>
            <a:fillRect/>
          </a:stretch>
        </p:blipFill>
        <p:spPr>
          <a:xfrm>
            <a:off x="7392144" y="1072405"/>
            <a:ext cx="4680519" cy="5569988"/>
          </a:xfrm>
          <a:noFill/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52" y="256545"/>
            <a:ext cx="8780700" cy="85679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SDCC Display" pitchFamily="2" charset="0"/>
              </a:rPr>
              <a:t>What is a Tenant Participation Strategy</a:t>
            </a:r>
            <a:r>
              <a:rPr lang="en-GB" sz="3200" dirty="0">
                <a:latin typeface="SDCC Sans" pitchFamily="2" charset="0"/>
              </a:rPr>
              <a:t>?</a:t>
            </a:r>
            <a:r>
              <a:rPr lang="en-IE" sz="32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328502"/>
            <a:ext cx="11424178" cy="4844554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Two-way process involving our tenants working in partnership with the council to share ideas, information and have input into decisions to improve housing services.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Creating partnerships, sharing ideas, raising any concerns and work together to improve and inform services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Empowering our tenants, encouraging active engagement, and to listen to their voices when it comes to how we can support and improve their quality of life where they live</a:t>
            </a:r>
            <a:endParaRPr lang="en-US" sz="3200" dirty="0">
              <a:solidFill>
                <a:srgbClr val="FF0000"/>
              </a:solidFill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7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B802F-5556-4F42-89CD-0CE67796C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AF1E-49CA-F7BE-359E-F91C418F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92289"/>
            <a:ext cx="9152701" cy="856798"/>
          </a:xfrm>
        </p:spPr>
        <p:txBody>
          <a:bodyPr anchor="ctr">
            <a:noAutofit/>
          </a:bodyPr>
          <a:lstStyle/>
          <a:p>
            <a:r>
              <a:rPr lang="en-GB" sz="3200" b="1" dirty="0">
                <a:latin typeface="SDCC Display" pitchFamily="2" charset="0"/>
                <a:cs typeface="Calibri" panose="020F0502020204030204" pitchFamily="34" charset="0"/>
              </a:rPr>
              <a:t>W</a:t>
            </a:r>
            <a:r>
              <a:rPr lang="en-IE" sz="3200" b="1" dirty="0">
                <a:latin typeface="SDCC Display" pitchFamily="2" charset="0"/>
                <a:cs typeface="Calibri" panose="020F0502020204030204" pitchFamily="34" charset="0"/>
              </a:rPr>
              <a:t>hat’s Involved?</a:t>
            </a:r>
            <a:endParaRPr lang="en-US" sz="3200" b="1" dirty="0">
              <a:latin typeface="SDCC Display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367DF-DA8E-7B57-8BF6-E06621659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2" y="1196752"/>
            <a:ext cx="11305256" cy="5040560"/>
          </a:xfrm>
        </p:spPr>
        <p:txBody>
          <a:bodyPr>
            <a:normAutofit/>
          </a:bodyPr>
          <a:lstStyle/>
          <a:p>
            <a:pPr marL="87312" lvl="0"/>
            <a:r>
              <a:rPr lang="en-GB" sz="3000" dirty="0">
                <a:latin typeface="SDCC Sans" pitchFamily="2" charset="0"/>
              </a:rPr>
              <a:t>• Identify the target area, the local issues and establish key objectives, goals and targets </a:t>
            </a:r>
          </a:p>
          <a:p>
            <a:pPr marL="87312" lvl="0"/>
            <a:r>
              <a:rPr lang="en-GB" sz="3000" dirty="0">
                <a:latin typeface="SDCC Sans" pitchFamily="2" charset="0"/>
              </a:rPr>
              <a:t>• Develop and circulate a tenant participation survey </a:t>
            </a:r>
          </a:p>
          <a:p>
            <a:pPr marL="87312" lvl="0"/>
            <a:r>
              <a:rPr lang="en-GB" sz="3000" dirty="0">
                <a:latin typeface="SDCC Sans" pitchFamily="2" charset="0"/>
              </a:rPr>
              <a:t>• Identify key local players - formation of the local working group </a:t>
            </a:r>
          </a:p>
          <a:p>
            <a:pPr marL="87312" lvl="0"/>
            <a:r>
              <a:rPr lang="en-GB" sz="3000" dirty="0">
                <a:latin typeface="SDCC Sans" pitchFamily="2" charset="0"/>
              </a:rPr>
              <a:t>• Develop a Local Action Plan with achievable actionable goals and timeframes </a:t>
            </a:r>
          </a:p>
          <a:p>
            <a:pPr marL="87312" lvl="0"/>
            <a:r>
              <a:rPr lang="en-GB" sz="3000" dirty="0">
                <a:latin typeface="SDCC Sans" pitchFamily="2" charset="0"/>
              </a:rPr>
              <a:t>• Measure outcomes (KPIs)</a:t>
            </a:r>
            <a:endParaRPr lang="en-US" sz="300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9F2F4-FF10-8284-E39A-7BD9CCD2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BA27-7DE6-3852-C97B-4DD24AD1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92289"/>
            <a:ext cx="9152701" cy="856798"/>
          </a:xfrm>
        </p:spPr>
        <p:txBody>
          <a:bodyPr anchor="ctr">
            <a:noAutofit/>
          </a:bodyPr>
          <a:lstStyle/>
          <a:p>
            <a:r>
              <a:rPr lang="en-GB" sz="3200" b="1" dirty="0">
                <a:latin typeface="SDCC Display" pitchFamily="2" charset="0"/>
                <a:cs typeface="Calibri" panose="020F0502020204030204" pitchFamily="34" charset="0"/>
              </a:rPr>
              <a:t>Tenant Commitment</a:t>
            </a:r>
            <a:endParaRPr lang="en-US" sz="3200" b="1" dirty="0">
              <a:latin typeface="SDCC Display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7D9DB-01FA-7D52-0E4E-FFDFC935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2" y="1196751"/>
            <a:ext cx="11305256" cy="5468959"/>
          </a:xfrm>
        </p:spPr>
        <p:txBody>
          <a:bodyPr>
            <a:normAutofit/>
          </a:bodyPr>
          <a:lstStyle/>
          <a:p>
            <a:pPr marL="87312" lvl="0"/>
            <a:r>
              <a:rPr lang="en-GB" sz="3000" dirty="0">
                <a:latin typeface="SDCC Sans" pitchFamily="2" charset="0"/>
              </a:rPr>
              <a:t>Tenants will be invited to become involved at a level that suits them. </a:t>
            </a:r>
          </a:p>
          <a:p>
            <a:pPr marL="87312" lvl="0"/>
            <a:r>
              <a:rPr lang="en-GB" sz="3000" b="1" dirty="0">
                <a:latin typeface="SDCC Sans" pitchFamily="2" charset="0"/>
              </a:rPr>
              <a:t>Level 1 </a:t>
            </a:r>
            <a:r>
              <a:rPr lang="en-GB" sz="3000" dirty="0">
                <a:latin typeface="SDCC Sans" pitchFamily="2" charset="0"/>
              </a:rPr>
              <a:t>– Responding to surveys Attend public meetings Provide feedback </a:t>
            </a:r>
          </a:p>
          <a:p>
            <a:pPr marL="87312" lvl="0"/>
            <a:r>
              <a:rPr lang="en-GB" sz="3000" b="1" dirty="0">
                <a:latin typeface="SDCC Sans" pitchFamily="2" charset="0"/>
              </a:rPr>
              <a:t>Level</a:t>
            </a:r>
            <a:r>
              <a:rPr lang="en-GB" sz="3000" dirty="0">
                <a:latin typeface="SDCC Sans" pitchFamily="2" charset="0"/>
              </a:rPr>
              <a:t> </a:t>
            </a:r>
            <a:r>
              <a:rPr lang="en-GB" sz="3000" b="1" dirty="0">
                <a:latin typeface="SDCC Sans" pitchFamily="2" charset="0"/>
              </a:rPr>
              <a:t>2 </a:t>
            </a:r>
            <a:r>
              <a:rPr lang="en-GB" sz="3000" dirty="0">
                <a:latin typeface="SDCC Sans" pitchFamily="2" charset="0"/>
              </a:rPr>
              <a:t>- A member of the Local Tenant Participation Working Group Organise and attend community events.</a:t>
            </a:r>
          </a:p>
          <a:p>
            <a:pPr marL="87312" lvl="0"/>
            <a:r>
              <a:rPr lang="en-GB" sz="3000" b="1" dirty="0">
                <a:latin typeface="SDCC Sans" pitchFamily="2" charset="0"/>
              </a:rPr>
              <a:t>Level 3 </a:t>
            </a:r>
            <a:r>
              <a:rPr lang="en-GB" sz="3000" dirty="0">
                <a:latin typeface="SDCC Sans" pitchFamily="2" charset="0"/>
              </a:rPr>
              <a:t>- An active member of the Local Tenant Participation Working Group. Develop and analyse surveys and the local action plan. Represent community at council wide workshops and events. </a:t>
            </a:r>
            <a:endParaRPr lang="en-US" sz="300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6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578D-D3EA-315B-0755-4F974551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785E-53AF-9A74-8747-97A1DB9C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92289"/>
            <a:ext cx="9152701" cy="856798"/>
          </a:xfrm>
        </p:spPr>
        <p:txBody>
          <a:bodyPr anchor="ctr">
            <a:noAutofit/>
          </a:bodyPr>
          <a:lstStyle/>
          <a:p>
            <a:r>
              <a:rPr lang="en-GB" sz="3200" b="1" dirty="0">
                <a:latin typeface="SDCC Display" pitchFamily="2" charset="0"/>
              </a:rPr>
              <a:t>Key Strategic Targets for 2025 – 2029</a:t>
            </a:r>
            <a:endParaRPr lang="en-US" sz="3200" b="1" dirty="0">
              <a:latin typeface="SDCC Display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B89D0-B17C-EF67-FB1C-BD8238A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2" y="1196751"/>
            <a:ext cx="11557284" cy="5468959"/>
          </a:xfrm>
        </p:spPr>
        <p:txBody>
          <a:bodyPr>
            <a:normAutofit fontScale="85000" lnSpcReduction="10000"/>
          </a:bodyPr>
          <a:lstStyle/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To put tenant’s views at the centre of our housing and estate management delivery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Use our resources to support tenant participation. 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Inviting our tenants and service users to actively review our policies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Offer a range of opportunities for tenants to be involved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Make our communities a better place to live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Help build networks between tenants and local communities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Tenancy training and information briefing at tenancy sign up with up to 3 follow up tenancy checks </a:t>
            </a:r>
          </a:p>
          <a:p>
            <a:pPr marL="544512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DCC Sans" pitchFamily="2" charset="0"/>
              </a:rPr>
              <a:t>Develop local Tenant Participation working groups action plans that will set out key milestones to be delivered.</a:t>
            </a:r>
            <a:endParaRPr lang="en-US" sz="300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43B7E-04FA-F70C-5764-3FFBC5CD0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D9A7-BC94-4FAF-1CED-452ABE98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072"/>
            <a:ext cx="9433048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 b="1" dirty="0">
                <a:latin typeface="SDCC Display" pitchFamily="2" charset="0"/>
              </a:rPr>
              <a:t>Proactive Estate Management Works &amp; Initiatives </a:t>
            </a:r>
            <a:endParaRPr lang="en-US" sz="3000" b="1" dirty="0">
              <a:latin typeface="SDCC Display" pitchFamily="2" charset="0"/>
            </a:endParaRPr>
          </a:p>
        </p:txBody>
      </p:sp>
      <p:pic>
        <p:nvPicPr>
          <p:cNvPr id="5" name="Picture 4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F1CDE2F2-744F-AB5A-2655-BB9ED796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3" r="-2" b="-2"/>
          <a:stretch>
            <a:fillRect/>
          </a:stretch>
        </p:blipFill>
        <p:spPr>
          <a:xfrm>
            <a:off x="3215680" y="1700808"/>
            <a:ext cx="2520280" cy="1951335"/>
          </a:xfrm>
          <a:prstGeom prst="roundRect">
            <a:avLst>
              <a:gd name="adj" fmla="val 10141"/>
            </a:avLst>
          </a:prstGeom>
          <a:noFill/>
        </p:spPr>
      </p:pic>
      <p:pic>
        <p:nvPicPr>
          <p:cNvPr id="3" name="Picture 2" descr="A road with grass and trees&#10;&#10;AI-generated content may be incorrect.">
            <a:extLst>
              <a:ext uri="{FF2B5EF4-FFF2-40B4-BE49-F238E27FC236}">
                <a16:creationId xmlns:a16="http://schemas.microsoft.com/office/drawing/2014/main" id="{FFE8A38B-CDC4-14B1-B829-B2EAB54D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6" r="35330" b="2"/>
          <a:stretch>
            <a:fillRect/>
          </a:stretch>
        </p:blipFill>
        <p:spPr>
          <a:xfrm>
            <a:off x="551384" y="1700808"/>
            <a:ext cx="2520280" cy="1951335"/>
          </a:xfrm>
          <a:prstGeom prst="roundRect">
            <a:avLst>
              <a:gd name="adj" fmla="val 9954"/>
            </a:avLst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0C5CC-C51B-5EF5-E322-15220FBCF560}"/>
              </a:ext>
            </a:extLst>
          </p:cNvPr>
          <p:cNvSpPr txBox="1"/>
          <p:nvPr/>
        </p:nvSpPr>
        <p:spPr>
          <a:xfrm>
            <a:off x="551384" y="17008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Alcoves</a:t>
            </a:r>
          </a:p>
          <a:p>
            <a: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Whitechurch</a:t>
            </a:r>
            <a:endParaRPr lang="en-I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8ECF6-7DD7-593A-474F-3FD3E7453D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12070"/>
          <a:stretch>
            <a:fillRect/>
          </a:stretch>
        </p:blipFill>
        <p:spPr>
          <a:xfrm>
            <a:off x="551384" y="3791524"/>
            <a:ext cx="5184576" cy="2557726"/>
          </a:xfrm>
          <a:prstGeom prst="roundRect">
            <a:avLst>
              <a:gd name="adj" fmla="val 10141"/>
            </a:avLst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6C51E-27E4-BCFF-FCCC-0BFCC7114CDE}"/>
              </a:ext>
            </a:extLst>
          </p:cNvPr>
          <p:cNvSpPr txBox="1"/>
          <p:nvPr/>
        </p:nvSpPr>
        <p:spPr>
          <a:xfrm>
            <a:off x="619067" y="5626628"/>
            <a:ext cx="282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MUGA</a:t>
            </a:r>
          </a:p>
          <a:p>
            <a: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 Uilliam Estate</a:t>
            </a:r>
            <a:endParaRPr lang="en-I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7B509-A1A6-9FEE-C9F9-8CA1CB85ABAA}"/>
              </a:ext>
            </a:extLst>
          </p:cNvPr>
          <p:cNvSpPr txBox="1"/>
          <p:nvPr/>
        </p:nvSpPr>
        <p:spPr>
          <a:xfrm>
            <a:off x="4195191" y="3244334"/>
            <a:ext cx="193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&amp; Talk</a:t>
            </a:r>
            <a:endParaRPr lang="en-I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72334CF-8AD6-8C0A-45D3-029959E3F0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0240" r="10240"/>
          <a:stretch/>
        </p:blipFill>
        <p:spPr>
          <a:xfrm>
            <a:off x="5875040" y="1700808"/>
            <a:ext cx="5765576" cy="464844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E32CD7-24E7-E3C0-4F90-0C6A52A3E856}"/>
              </a:ext>
            </a:extLst>
          </p:cNvPr>
          <p:cNvSpPr txBox="1"/>
          <p:nvPr/>
        </p:nvSpPr>
        <p:spPr>
          <a:xfrm>
            <a:off x="7963272" y="56266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Balgaddy</a:t>
            </a:r>
            <a:r>
              <a:rPr lang="en-I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Better Blocks</a:t>
            </a:r>
            <a:endParaRPr lang="en-I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74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9D618-5F9A-4AC9-BF69-3E4E195E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1CC2B7-165E-6496-4F0B-682ADFA4B27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99084" y="1772816"/>
            <a:ext cx="6617621" cy="4346416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DCC Displ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 Housing, in conjunction with Housing Strategic Policy Committee, will be responsible for this strategy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DCC Displ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Annual estate management action plan to support strategy implementation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DCC Displ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Regular reporting to local area committees on key performance indicators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SDCC Display" pitchFamily="2" charset="0"/>
                <a:ea typeface="Times New Roman" panose="02020603050405020304" pitchFamily="18" charset="0"/>
              </a:rPr>
              <a:t>Feedback from tenants will be used to inform and improve </a:t>
            </a:r>
            <a:r>
              <a:rPr lang="en-GB" sz="2400" spc="-10" dirty="0">
                <a:effectLst/>
                <a:latin typeface="SDCC Displ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our performance</a:t>
            </a:r>
          </a:p>
          <a:p>
            <a:pPr algn="l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1320A-4706-6694-10A9-3D70BFFD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35" y="649119"/>
            <a:ext cx="8633845" cy="581032"/>
          </a:xfrm>
        </p:spPr>
        <p:txBody>
          <a:bodyPr anchor="ctr">
            <a:noAutofit/>
          </a:bodyPr>
          <a:lstStyle/>
          <a:p>
            <a:r>
              <a:rPr lang="en-IE" sz="3200" b="1" dirty="0">
                <a:effectLst/>
                <a:latin typeface="SDCC Displ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Implementation, Monit</a:t>
            </a:r>
            <a:r>
              <a:rPr lang="en-IE" sz="3200" b="1" dirty="0">
                <a:latin typeface="SDCC Displ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oring &amp; Improvement</a:t>
            </a:r>
            <a:b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endParaRPr lang="en-US" sz="32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C82E53-17C9-353A-64D1-1D210D0F1083}"/>
              </a:ext>
            </a:extLst>
          </p:cNvPr>
          <p:cNvSpPr/>
          <p:nvPr/>
        </p:nvSpPr>
        <p:spPr>
          <a:xfrm>
            <a:off x="7216705" y="1556792"/>
            <a:ext cx="4536504" cy="42435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766692-963B-EAC8-AA9B-735303AB3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7170" y="1772816"/>
            <a:ext cx="3675573" cy="3829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1800" b="1" spc="-10" dirty="0"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Key Performance Indicators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The level of tenant participation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Number of pre- tenancy training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The number of new groups established within the community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Profile of participants and underrepresented groups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The number of estate management events/initiatives</a:t>
            </a:r>
            <a:r>
              <a:rPr lang="en-GB" sz="1800" b="1" spc="-10" dirty="0">
                <a:latin typeface="SDCC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9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759</TotalTime>
  <Words>517</Words>
  <Application>Microsoft Office PowerPoint</Application>
  <PresentationFormat>Widescreen</PresentationFormat>
  <Paragraphs>53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SDCC Display</vt:lpstr>
      <vt:lpstr>SDCC Sans</vt:lpstr>
      <vt:lpstr>SDCC Master</vt:lpstr>
      <vt:lpstr>Tenant Participation  Strategy 2025-29 </vt:lpstr>
      <vt:lpstr>Alignment with Corporate Plan 2025-29</vt:lpstr>
      <vt:lpstr>What is a Tenant Participation Strategy? </vt:lpstr>
      <vt:lpstr>What’s Involved?</vt:lpstr>
      <vt:lpstr>Tenant Commitment</vt:lpstr>
      <vt:lpstr>Key Strategic Targets for 2025 – 2029</vt:lpstr>
      <vt:lpstr>Proactive Estate Management Works &amp; Initiatives </vt:lpstr>
      <vt:lpstr>Implementation, Monitoring &amp; Improvement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Elaine Leech</cp:lastModifiedBy>
  <cp:revision>11</cp:revision>
  <cp:lastPrinted>2025-06-03T12:07:48Z</cp:lastPrinted>
  <dcterms:created xsi:type="dcterms:W3CDTF">2025-05-27T21:24:40Z</dcterms:created>
  <dcterms:modified xsi:type="dcterms:W3CDTF">2025-12-05T13:09:02Z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