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64" r:id="rId3"/>
    <p:sldId id="278" r:id="rId4"/>
    <p:sldId id="275" r:id="rId5"/>
    <p:sldId id="282" r:id="rId6"/>
    <p:sldId id="283" r:id="rId7"/>
    <p:sldId id="279" r:id="rId8"/>
    <p:sldId id="281" r:id="rId9"/>
    <p:sldId id="274" r:id="rId10"/>
  </p:sldIdLst>
  <p:sldSz cx="12192000" cy="6858000"/>
  <p:notesSz cx="9940925" cy="6808788"/>
  <p:defaultTextStyle>
    <a:defPPr>
      <a:defRPr kern="0"/>
    </a:def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63A92"/>
    <a:srgbClr val="271B5B"/>
    <a:srgbClr val="52534D"/>
    <a:srgbClr val="C7E634"/>
    <a:srgbClr val="8AD6F7"/>
    <a:srgbClr val="52534C"/>
    <a:srgbClr val="535555"/>
    <a:srgbClr val="FFF689"/>
    <a:srgbClr val="7DA6D7"/>
    <a:srgbClr val="FFA1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8EA8F78-4B9E-468E-AC3D-13D67FE80391}" v="12" dt="2025-12-05T12:51:21.215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1041" autoAdjust="0"/>
  </p:normalViewPr>
  <p:slideViewPr>
    <p:cSldViewPr>
      <p:cViewPr varScale="1">
        <p:scale>
          <a:sx n="49" d="100"/>
          <a:sy n="49" d="100"/>
        </p:scale>
        <p:origin x="1336" y="264"/>
      </p:cViewPr>
      <p:guideLst/>
    </p:cSldViewPr>
  </p:slideViewPr>
  <p:notesTextViewPr>
    <p:cViewPr>
      <p:scale>
        <a:sx n="20" d="100"/>
        <a:sy n="2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7943" cy="341204"/>
          </a:xfrm>
          <a:prstGeom prst="rect">
            <a:avLst/>
          </a:prstGeom>
        </p:spPr>
        <p:txBody>
          <a:bodyPr vert="horz" lIns="48756" tIns="24378" rIns="48756" bIns="24378" rtlCol="0"/>
          <a:lstStyle>
            <a:lvl1pPr algn="l">
              <a:defRPr sz="6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30627" y="0"/>
            <a:ext cx="4307943" cy="341204"/>
          </a:xfrm>
          <a:prstGeom prst="rect">
            <a:avLst/>
          </a:prstGeom>
        </p:spPr>
        <p:txBody>
          <a:bodyPr vert="horz" lIns="48756" tIns="24378" rIns="48756" bIns="24378" rtlCol="0"/>
          <a:lstStyle>
            <a:lvl1pPr algn="r">
              <a:defRPr sz="600"/>
            </a:lvl1pPr>
          </a:lstStyle>
          <a:p>
            <a:fld id="{9F6A2F78-8593-D34B-A54B-A913B4ADD88D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927350" y="850900"/>
            <a:ext cx="4086225" cy="22987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48756" tIns="24378" rIns="48756" bIns="243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3779" y="3276324"/>
            <a:ext cx="7953368" cy="2681844"/>
          </a:xfrm>
          <a:prstGeom prst="rect">
            <a:avLst/>
          </a:prstGeom>
        </p:spPr>
        <p:txBody>
          <a:bodyPr vert="horz" lIns="48756" tIns="24378" rIns="48756" bIns="24378" rtlCol="0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467584"/>
            <a:ext cx="4307943" cy="341204"/>
          </a:xfrm>
          <a:prstGeom prst="rect">
            <a:avLst/>
          </a:prstGeom>
        </p:spPr>
        <p:txBody>
          <a:bodyPr vert="horz" lIns="48756" tIns="24378" rIns="48756" bIns="24378" rtlCol="0" anchor="b"/>
          <a:lstStyle>
            <a:lvl1pPr algn="l">
              <a:defRPr sz="6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30627" y="6467584"/>
            <a:ext cx="4307943" cy="341204"/>
          </a:xfrm>
          <a:prstGeom prst="rect">
            <a:avLst/>
          </a:prstGeom>
        </p:spPr>
        <p:txBody>
          <a:bodyPr vert="horz" lIns="48756" tIns="24378" rIns="48756" bIns="24378" rtlCol="0" anchor="b"/>
          <a:lstStyle>
            <a:lvl1pPr algn="r">
              <a:defRPr sz="600"/>
            </a:lvl1pPr>
          </a:lstStyle>
          <a:p>
            <a:fld id="{F374F5B9-8B24-7A4E-B5A9-4C8F6F8C6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470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1pPr>
    <a:lvl2pPr marL="27720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2pPr>
    <a:lvl3pPr marL="5544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3pPr>
    <a:lvl4pPr marL="8316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4pPr>
    <a:lvl5pPr marL="11088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5pPr>
    <a:lvl6pPr marL="13860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6pPr>
    <a:lvl7pPr marL="16632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7pPr>
    <a:lvl8pPr marL="19404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8pPr>
    <a:lvl9pPr marL="22176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0403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B800C7-97EA-A9ED-04E8-909BDBC297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A572436-40FA-29C2-35B6-F1F787E63B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9409C0F-70FC-B1FA-D444-6122DA5F2D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C5B5EC-7C76-0527-7F63-586F522DC6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1536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1D95CDCD-42B4-F2ED-08FF-8F67E72B46F6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8" name="Date Placeholder 77">
            <a:extLst>
              <a:ext uri="{FF2B5EF4-FFF2-40B4-BE49-F238E27FC236}">
                <a16:creationId xmlns:a16="http://schemas.microsoft.com/office/drawing/2014/main" id="{262636F5-0CB7-769F-E345-661FECC807EB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1 im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141"/>
            </a:avLst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5467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39318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4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878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0270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0270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</p:spTree>
    <p:extLst>
      <p:ext uri="{BB962C8B-B14F-4D97-AF65-F5344CB8AC3E}">
        <p14:creationId xmlns:p14="http://schemas.microsoft.com/office/powerpoint/2010/main" val="24206419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0667"/>
            <a:ext cx="3974145" cy="2143502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923880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">
    <p:bg>
      <p:bgPr>
        <a:solidFill>
          <a:srgbClr val="E6F5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42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9676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9676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488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488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6009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6009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5298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5298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9676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488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6009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5298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20647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82436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701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585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68288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286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9106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54140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871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6269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39990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456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5591531" cy="85679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48368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chart/graph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97449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1 image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628"/>
            </a:avLst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6C76B594-542C-67F1-F354-78EAA3BC3B7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9554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F9338E08-1F94-61DB-4B9B-CAE9DFE422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089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4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4858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4858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pic>
        <p:nvPicPr>
          <p:cNvPr id="5" name="Picture 287">
            <a:extLst>
              <a:ext uri="{FF2B5EF4-FFF2-40B4-BE49-F238E27FC236}">
                <a16:creationId xmlns:a16="http://schemas.microsoft.com/office/drawing/2014/main" id="{01D2843D-9561-7F5C-2BDC-AE788D5EAE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6401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column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4900"/>
            <a:ext cx="3974145" cy="213926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pic>
        <p:nvPicPr>
          <p:cNvPr id="6" name="Picture 287">
            <a:extLst>
              <a:ext uri="{FF2B5EF4-FFF2-40B4-BE49-F238E27FC236}">
                <a16:creationId xmlns:a16="http://schemas.microsoft.com/office/drawing/2014/main" id="{2434586A-F002-EA2E-B9B4-907E950234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004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137">
            <a:extLst>
              <a:ext uri="{FF2B5EF4-FFF2-40B4-BE49-F238E27FC236}">
                <a16:creationId xmlns:a16="http://schemas.microsoft.com/office/drawing/2014/main" id="{476DD7FB-8F70-B10A-2421-9F7E04D5C772}"/>
              </a:ext>
            </a:extLst>
          </p:cNvPr>
          <p:cNvGrpSpPr/>
          <p:nvPr/>
        </p:nvGrpSpPr>
        <p:grpSpPr>
          <a:xfrm>
            <a:off x="-1752600" y="-2286000"/>
            <a:ext cx="10935202" cy="10600487"/>
            <a:chOff x="-2952030" y="-3864416"/>
            <a:chExt cx="18105979" cy="17553005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C0B9BFEB-FBF0-5B9F-29AC-D7D94052A32C}"/>
                </a:ext>
              </a:extLst>
            </p:cNvPr>
            <p:cNvSpPr/>
            <p:nvPr/>
          </p:nvSpPr>
          <p:spPr>
            <a:xfrm>
              <a:off x="-1315057" y="-3864416"/>
              <a:ext cx="11159320" cy="11159321"/>
            </a:xfrm>
            <a:custGeom>
              <a:avLst/>
              <a:gdLst>
                <a:gd name="connsiteX0" fmla="*/ 11159321 w 11159320"/>
                <a:gd name="connsiteY0" fmla="*/ 5579661 h 11159321"/>
                <a:gd name="connsiteX1" fmla="*/ 5579660 w 11159320"/>
                <a:gd name="connsiteY1" fmla="*/ 11159322 h 11159321"/>
                <a:gd name="connsiteX2" fmla="*/ 0 w 11159320"/>
                <a:gd name="connsiteY2" fmla="*/ 5579661 h 11159321"/>
                <a:gd name="connsiteX3" fmla="*/ 5579660 w 11159320"/>
                <a:gd name="connsiteY3" fmla="*/ 0 h 11159321"/>
                <a:gd name="connsiteX4" fmla="*/ 11159321 w 11159320"/>
                <a:gd name="connsiteY4" fmla="*/ 5579661 h 11159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59320" h="11159321">
                  <a:moveTo>
                    <a:pt x="11159321" y="5579661"/>
                  </a:moveTo>
                  <a:cubicBezTo>
                    <a:pt x="11159321" y="8661223"/>
                    <a:pt x="8661222" y="11159322"/>
                    <a:pt x="5579660" y="11159322"/>
                  </a:cubicBezTo>
                  <a:cubicBezTo>
                    <a:pt x="2498099" y="11159322"/>
                    <a:pt x="0" y="8661223"/>
                    <a:pt x="0" y="5579661"/>
                  </a:cubicBezTo>
                  <a:cubicBezTo>
                    <a:pt x="0" y="2498100"/>
                    <a:pt x="2498099" y="0"/>
                    <a:pt x="5579660" y="0"/>
                  </a:cubicBezTo>
                  <a:cubicBezTo>
                    <a:pt x="8661222" y="0"/>
                    <a:pt x="11159321" y="2498100"/>
                    <a:pt x="11159321" y="5579661"/>
                  </a:cubicBezTo>
                  <a:close/>
                </a:path>
              </a:pathLst>
            </a:custGeom>
            <a:gradFill flip="none" rotWithShape="1">
              <a:gsLst>
                <a:gs pos="10000">
                  <a:schemeClr val="accent3"/>
                </a:gs>
                <a:gs pos="100000">
                  <a:srgbClr val="C7E634"/>
                </a:gs>
              </a:gsLst>
              <a:lin ang="138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65C7921D-1791-AAB4-C7A8-9339CEFF6813}"/>
                </a:ext>
              </a:extLst>
            </p:cNvPr>
            <p:cNvSpPr/>
            <p:nvPr/>
          </p:nvSpPr>
          <p:spPr>
            <a:xfrm>
              <a:off x="252163" y="-1213197"/>
              <a:ext cx="14901785" cy="14901786"/>
            </a:xfrm>
            <a:custGeom>
              <a:avLst/>
              <a:gdLst>
                <a:gd name="connsiteX0" fmla="*/ 14901786 w 14901785"/>
                <a:gd name="connsiteY0" fmla="*/ 7450893 h 14901786"/>
                <a:gd name="connsiteX1" fmla="*/ 7450893 w 14901785"/>
                <a:gd name="connsiteY1" fmla="*/ 14901787 h 14901786"/>
                <a:gd name="connsiteX2" fmla="*/ 0 w 14901785"/>
                <a:gd name="connsiteY2" fmla="*/ 7450893 h 14901786"/>
                <a:gd name="connsiteX3" fmla="*/ 7450893 w 14901785"/>
                <a:gd name="connsiteY3" fmla="*/ 0 h 14901786"/>
                <a:gd name="connsiteX4" fmla="*/ 14901786 w 14901785"/>
                <a:gd name="connsiteY4" fmla="*/ 7450893 h 14901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01785" h="14901786">
                  <a:moveTo>
                    <a:pt x="14901786" y="7450893"/>
                  </a:moveTo>
                  <a:cubicBezTo>
                    <a:pt x="14901786" y="11565908"/>
                    <a:pt x="11565908" y="14901787"/>
                    <a:pt x="7450893" y="14901787"/>
                  </a:cubicBezTo>
                  <a:cubicBezTo>
                    <a:pt x="3335879" y="14901787"/>
                    <a:pt x="0" y="11565908"/>
                    <a:pt x="0" y="7450893"/>
                  </a:cubicBezTo>
                  <a:cubicBezTo>
                    <a:pt x="0" y="3335879"/>
                    <a:pt x="3335879" y="0"/>
                    <a:pt x="7450893" y="0"/>
                  </a:cubicBezTo>
                  <a:cubicBezTo>
                    <a:pt x="11565907" y="0"/>
                    <a:pt x="14901786" y="3335879"/>
                    <a:pt x="14901786" y="7450893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AFB4422B-CC74-C157-7ECF-970E5170A8B1}"/>
                </a:ext>
              </a:extLst>
            </p:cNvPr>
            <p:cNvSpPr/>
            <p:nvPr/>
          </p:nvSpPr>
          <p:spPr>
            <a:xfrm>
              <a:off x="-2952030" y="-3009740"/>
              <a:ext cx="12780432" cy="12780433"/>
            </a:xfrm>
            <a:custGeom>
              <a:avLst/>
              <a:gdLst>
                <a:gd name="connsiteX0" fmla="*/ 12780432 w 12780432"/>
                <a:gd name="connsiteY0" fmla="*/ 6390217 h 12780433"/>
                <a:gd name="connsiteX1" fmla="*/ 6390217 w 12780432"/>
                <a:gd name="connsiteY1" fmla="*/ 12780433 h 12780433"/>
                <a:gd name="connsiteX2" fmla="*/ 0 w 12780432"/>
                <a:gd name="connsiteY2" fmla="*/ 6390217 h 12780433"/>
                <a:gd name="connsiteX3" fmla="*/ 6390217 w 12780432"/>
                <a:gd name="connsiteY3" fmla="*/ 0 h 12780433"/>
                <a:gd name="connsiteX4" fmla="*/ 12780432 w 12780432"/>
                <a:gd name="connsiteY4" fmla="*/ 6390217 h 12780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80432" h="12780433">
                  <a:moveTo>
                    <a:pt x="12780432" y="6390217"/>
                  </a:moveTo>
                  <a:cubicBezTo>
                    <a:pt x="12780432" y="9919436"/>
                    <a:pt x="9919435" y="12780433"/>
                    <a:pt x="6390217" y="12780433"/>
                  </a:cubicBezTo>
                  <a:cubicBezTo>
                    <a:pt x="2860998" y="12780433"/>
                    <a:pt x="0" y="9919436"/>
                    <a:pt x="0" y="6390217"/>
                  </a:cubicBezTo>
                  <a:cubicBezTo>
                    <a:pt x="0" y="2860998"/>
                    <a:pt x="2860998" y="0"/>
                    <a:pt x="6390217" y="0"/>
                  </a:cubicBezTo>
                  <a:cubicBezTo>
                    <a:pt x="9919435" y="0"/>
                    <a:pt x="12780432" y="2860998"/>
                    <a:pt x="12780432" y="639021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25DCFB6D-EEB2-3482-B3C3-247739B1361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30BE0B4A-4B13-DD14-301E-6F92BD41F1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748AD6E7-39D2-D2E2-A60B-D756CA081880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rgbClr val="C7E634"/>
          </a:solidFill>
          <a:ln>
            <a:noFill/>
          </a:ln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50089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eam p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6471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8747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8747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3025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3025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5730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5730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158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158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8747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3025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5730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158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19718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0165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608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3996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43746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100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8827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17327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592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255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90907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0851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5591531" cy="85679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95FB4A01-4184-0AA4-23AB-92F3A76DAB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7485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chart/graph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82A2B3FA-EEE2-F7C1-379F-66EF350C4B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089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raphic 205">
            <a:extLst>
              <a:ext uri="{FF2B5EF4-FFF2-40B4-BE49-F238E27FC236}">
                <a16:creationId xmlns:a16="http://schemas.microsoft.com/office/drawing/2014/main" id="{D7F5DE37-9CC3-5D94-F7F3-3FF22F8C942B}"/>
              </a:ext>
            </a:extLst>
          </p:cNvPr>
          <p:cNvGrpSpPr/>
          <p:nvPr/>
        </p:nvGrpSpPr>
        <p:grpSpPr>
          <a:xfrm>
            <a:off x="1134286" y="1705674"/>
            <a:ext cx="15829624" cy="12687196"/>
            <a:chOff x="1837768" y="2789997"/>
            <a:chExt cx="26102390" cy="20922126"/>
          </a:xfrm>
          <a:solidFill>
            <a:srgbClr val="231F20"/>
          </a:solidFill>
        </p:grpSpPr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96886C0C-1D27-E033-FD87-9625D78D2966}"/>
                </a:ext>
              </a:extLst>
            </p:cNvPr>
            <p:cNvSpPr/>
            <p:nvPr/>
          </p:nvSpPr>
          <p:spPr>
            <a:xfrm>
              <a:off x="10552711" y="2789997"/>
              <a:ext cx="17387446" cy="17387448"/>
            </a:xfrm>
            <a:custGeom>
              <a:avLst/>
              <a:gdLst>
                <a:gd name="connsiteX0" fmla="*/ 17387448 w 17387446"/>
                <a:gd name="connsiteY0" fmla="*/ 8693724 h 17387448"/>
                <a:gd name="connsiteX1" fmla="*/ 8693725 w 17387446"/>
                <a:gd name="connsiteY1" fmla="*/ 17387448 h 17387448"/>
                <a:gd name="connsiteX2" fmla="*/ 1 w 17387446"/>
                <a:gd name="connsiteY2" fmla="*/ 8693724 h 17387448"/>
                <a:gd name="connsiteX3" fmla="*/ 8693725 w 17387446"/>
                <a:gd name="connsiteY3" fmla="*/ 0 h 17387448"/>
                <a:gd name="connsiteX4" fmla="*/ 17387448 w 17387446"/>
                <a:gd name="connsiteY4" fmla="*/ 8693724 h 17387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87446" h="17387448">
                  <a:moveTo>
                    <a:pt x="17387448" y="8693724"/>
                  </a:moveTo>
                  <a:cubicBezTo>
                    <a:pt x="17387448" y="13495135"/>
                    <a:pt x="13495135" y="17387448"/>
                    <a:pt x="8693725" y="17387448"/>
                  </a:cubicBezTo>
                  <a:cubicBezTo>
                    <a:pt x="3892314" y="17387448"/>
                    <a:pt x="1" y="13495135"/>
                    <a:pt x="1" y="8693724"/>
                  </a:cubicBezTo>
                  <a:cubicBezTo>
                    <a:pt x="1" y="3892313"/>
                    <a:pt x="3892314" y="0"/>
                    <a:pt x="8693725" y="0"/>
                  </a:cubicBezTo>
                  <a:cubicBezTo>
                    <a:pt x="13495135" y="0"/>
                    <a:pt x="17387448" y="3892313"/>
                    <a:pt x="17387448" y="8693724"/>
                  </a:cubicBezTo>
                  <a:close/>
                </a:path>
              </a:pathLst>
            </a:custGeom>
            <a:gradFill>
              <a:gsLst>
                <a:gs pos="10000">
                  <a:srgbClr val="8AD6F7"/>
                </a:gs>
                <a:gs pos="70000">
                  <a:srgbClr val="8AD6F7">
                    <a:alpha val="0"/>
                  </a:srgb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D961DA2-CD05-9D73-FB27-C2CFBA134F74}"/>
                </a:ext>
              </a:extLst>
            </p:cNvPr>
            <p:cNvSpPr/>
            <p:nvPr/>
          </p:nvSpPr>
          <p:spPr>
            <a:xfrm>
              <a:off x="1837768" y="3146742"/>
              <a:ext cx="20565379" cy="20565381"/>
            </a:xfrm>
            <a:custGeom>
              <a:avLst/>
              <a:gdLst>
                <a:gd name="connsiteX0" fmla="*/ 20565380 w 20565379"/>
                <a:gd name="connsiteY0" fmla="*/ 10282690 h 20565381"/>
                <a:gd name="connsiteX1" fmla="*/ 10282690 w 20565379"/>
                <a:gd name="connsiteY1" fmla="*/ 20565380 h 20565381"/>
                <a:gd name="connsiteX2" fmla="*/ 0 w 20565379"/>
                <a:gd name="connsiteY2" fmla="*/ 10282690 h 20565381"/>
                <a:gd name="connsiteX3" fmla="*/ 10282690 w 20565379"/>
                <a:gd name="connsiteY3" fmla="*/ 0 h 20565381"/>
                <a:gd name="connsiteX4" fmla="*/ 20565380 w 20565379"/>
                <a:gd name="connsiteY4" fmla="*/ 10282690 h 20565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65379" h="20565381">
                  <a:moveTo>
                    <a:pt x="20565380" y="10282690"/>
                  </a:moveTo>
                  <a:cubicBezTo>
                    <a:pt x="20565380" y="15961663"/>
                    <a:pt x="15961662" y="20565380"/>
                    <a:pt x="10282690" y="20565380"/>
                  </a:cubicBezTo>
                  <a:cubicBezTo>
                    <a:pt x="4603717" y="20565380"/>
                    <a:pt x="0" y="15961663"/>
                    <a:pt x="0" y="10282690"/>
                  </a:cubicBezTo>
                  <a:cubicBezTo>
                    <a:pt x="0" y="4603717"/>
                    <a:pt x="4603717" y="0"/>
                    <a:pt x="10282690" y="0"/>
                  </a:cubicBezTo>
                  <a:cubicBezTo>
                    <a:pt x="15961662" y="0"/>
                    <a:pt x="20565380" y="4603717"/>
                    <a:pt x="20565380" y="10282690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ctrTitle" hasCustomPrompt="1"/>
          </p:nvPr>
        </p:nvSpPr>
        <p:spPr>
          <a:xfrm>
            <a:off x="365837" y="2622732"/>
            <a:ext cx="4759732" cy="1612535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>
              <a:lnSpc>
                <a:spcPct val="80000"/>
              </a:lnSpc>
              <a:defRPr sz="6549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8A767D97-889C-2345-4D4F-B654C7CA3BAB}"/>
              </a:ext>
            </a:extLst>
          </p:cNvPr>
          <p:cNvSpPr/>
          <p:nvPr userDrawn="1"/>
        </p:nvSpPr>
        <p:spPr>
          <a:xfrm>
            <a:off x="-7467597" y="-7353302"/>
            <a:ext cx="27127195" cy="21564607"/>
          </a:xfrm>
          <a:custGeom>
            <a:avLst/>
            <a:gdLst>
              <a:gd name="connsiteX0" fmla="*/ 7466998 w 27127195"/>
              <a:gd name="connsiteY0" fmla="*/ 7353302 h 21564607"/>
              <a:gd name="connsiteX1" fmla="*/ 7466998 w 27127195"/>
              <a:gd name="connsiteY1" fmla="*/ 14211302 h 21564607"/>
              <a:gd name="connsiteX2" fmla="*/ 19660197 w 27127195"/>
              <a:gd name="connsiteY2" fmla="*/ 14211302 h 21564607"/>
              <a:gd name="connsiteX3" fmla="*/ 19660197 w 27127195"/>
              <a:gd name="connsiteY3" fmla="*/ 7353302 h 21564607"/>
              <a:gd name="connsiteX4" fmla="*/ 0 w 27127195"/>
              <a:gd name="connsiteY4" fmla="*/ 0 h 21564607"/>
              <a:gd name="connsiteX5" fmla="*/ 27127195 w 27127195"/>
              <a:gd name="connsiteY5" fmla="*/ 0 h 21564607"/>
              <a:gd name="connsiteX6" fmla="*/ 27127195 w 27127195"/>
              <a:gd name="connsiteY6" fmla="*/ 21564607 h 21564607"/>
              <a:gd name="connsiteX7" fmla="*/ 0 w 27127195"/>
              <a:gd name="connsiteY7" fmla="*/ 21564607 h 21564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127195" h="21564607">
                <a:moveTo>
                  <a:pt x="7466998" y="7353302"/>
                </a:moveTo>
                <a:lnTo>
                  <a:pt x="7466998" y="14211302"/>
                </a:lnTo>
                <a:lnTo>
                  <a:pt x="19660197" y="14211302"/>
                </a:lnTo>
                <a:lnTo>
                  <a:pt x="19660197" y="7353302"/>
                </a:lnTo>
                <a:close/>
                <a:moveTo>
                  <a:pt x="0" y="0"/>
                </a:moveTo>
                <a:lnTo>
                  <a:pt x="27127195" y="0"/>
                </a:lnTo>
                <a:lnTo>
                  <a:pt x="27127195" y="21564607"/>
                </a:lnTo>
                <a:lnTo>
                  <a:pt x="0" y="21564607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04A275E1-BCD4-5F9A-9D95-6287391B40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C24F0A38-F350-0B1D-FC8B-0A843A038D03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D39F2F9-695E-673C-434E-D3F76500BD2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818734" y="335970"/>
            <a:ext cx="6053640" cy="6186062"/>
          </a:xfrm>
          <a:prstGeom prst="roundRect">
            <a:avLst>
              <a:gd name="adj" fmla="val 9954"/>
            </a:avLst>
          </a:prstGeom>
        </p:spPr>
        <p:txBody>
          <a:bodyPr anchor="t"/>
          <a:lstStyle>
            <a:lvl1pPr algn="ctr"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sz="1455" dirty="0">
                <a:latin typeface="Arial" panose="020B0604020202020204" pitchFamily="34" charset="0"/>
                <a:cs typeface="Arial" panose="020B0604020202020204" pitchFamily="34" charset="0"/>
              </a:rPr>
              <a:t>Click the icon to add a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367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Oran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49C1F08-80E3-AE64-EBD1-75DD96482E8A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477A4BCC-A4FE-4541-7B87-7A303B529BA9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99459E3-C0CA-C463-4734-7BFAADBE922A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8C9BF77-CC40-D956-6619-09F72B287008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5726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4470" y="6261375"/>
            <a:ext cx="985498" cy="263545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C67C992-11E7-E0EC-BF3D-DC37C902564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8439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Light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23B4B51-43E4-6836-77BC-9C2E35378B61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B6AF04B-BCAB-CC6E-7725-02DCE0AE7DE8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5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B619595A-D422-0475-7B4F-A7622FD6FEE2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5EFB5AB-7E95-DBD0-7310-556679B39DCC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E9323F44-3B9D-0D87-3F54-3CAA45D74BFB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B47020B3-BFF4-4871-0BCD-6AA394021CCA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2">
            <a:extLst>
              <a:ext uri="{FF2B5EF4-FFF2-40B4-BE49-F238E27FC236}">
                <a16:creationId xmlns:a16="http://schemas.microsoft.com/office/drawing/2014/main" id="{92456CCE-692B-2393-BE13-10332DDA04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109DF4-2779-F112-1FDB-16EBDB58F8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285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4DB7AFF-01D2-6118-484B-C039048C55B8}"/>
              </a:ext>
            </a:extLst>
          </p:cNvPr>
          <p:cNvGrpSpPr/>
          <p:nvPr userDrawn="1"/>
        </p:nvGrpSpPr>
        <p:grpSpPr>
          <a:xfrm>
            <a:off x="2274398" y="-2171300"/>
            <a:ext cx="11689007" cy="11353509"/>
            <a:chOff x="3744035" y="-3598743"/>
            <a:chExt cx="19274686" cy="18722777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4762376-BD92-415F-0811-D7D48A2D63DE}"/>
                </a:ext>
              </a:extLst>
            </p:cNvPr>
            <p:cNvSpPr/>
            <p:nvPr/>
          </p:nvSpPr>
          <p:spPr>
            <a:xfrm>
              <a:off x="3744035" y="-3598743"/>
              <a:ext cx="17284353" cy="17284355"/>
            </a:xfrm>
            <a:custGeom>
              <a:avLst/>
              <a:gdLst>
                <a:gd name="connsiteX0" fmla="*/ 17284354 w 17284353"/>
                <a:gd name="connsiteY0" fmla="*/ 8642178 h 17284355"/>
                <a:gd name="connsiteX1" fmla="*/ 8642176 w 17284353"/>
                <a:gd name="connsiteY1" fmla="*/ 17284356 h 17284355"/>
                <a:gd name="connsiteX2" fmla="*/ -1 w 17284353"/>
                <a:gd name="connsiteY2" fmla="*/ 8642178 h 17284355"/>
                <a:gd name="connsiteX3" fmla="*/ 8642176 w 17284353"/>
                <a:gd name="connsiteY3" fmla="*/ 0 h 17284355"/>
                <a:gd name="connsiteX4" fmla="*/ 17284354 w 17284353"/>
                <a:gd name="connsiteY4" fmla="*/ 8642178 h 17284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84353" h="17284355">
                  <a:moveTo>
                    <a:pt x="17284354" y="8642178"/>
                  </a:moveTo>
                  <a:cubicBezTo>
                    <a:pt x="17284354" y="13415121"/>
                    <a:pt x="13415119" y="17284356"/>
                    <a:pt x="8642176" y="17284356"/>
                  </a:cubicBezTo>
                  <a:cubicBezTo>
                    <a:pt x="3869234" y="17284356"/>
                    <a:pt x="-1" y="13415121"/>
                    <a:pt x="-1" y="8642178"/>
                  </a:cubicBezTo>
                  <a:cubicBezTo>
                    <a:pt x="-1" y="3869235"/>
                    <a:pt x="3869234" y="0"/>
                    <a:pt x="8642176" y="0"/>
                  </a:cubicBezTo>
                  <a:cubicBezTo>
                    <a:pt x="13415118" y="0"/>
                    <a:pt x="17284354" y="3869235"/>
                    <a:pt x="17284354" y="864217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D50729D-7816-EB05-7127-C00355CC3B30}"/>
                </a:ext>
              </a:extLst>
            </p:cNvPr>
            <p:cNvSpPr/>
            <p:nvPr/>
          </p:nvSpPr>
          <p:spPr>
            <a:xfrm>
              <a:off x="10265371" y="1517818"/>
              <a:ext cx="12753350" cy="12753352"/>
            </a:xfrm>
            <a:custGeom>
              <a:avLst/>
              <a:gdLst>
                <a:gd name="connsiteX0" fmla="*/ 12753351 w 12753350"/>
                <a:gd name="connsiteY0" fmla="*/ 6376676 h 12753352"/>
                <a:gd name="connsiteX1" fmla="*/ 6376675 w 12753350"/>
                <a:gd name="connsiteY1" fmla="*/ 12753352 h 12753352"/>
                <a:gd name="connsiteX2" fmla="*/ -1 w 12753350"/>
                <a:gd name="connsiteY2" fmla="*/ 6376676 h 12753352"/>
                <a:gd name="connsiteX3" fmla="*/ 6376675 w 12753350"/>
                <a:gd name="connsiteY3" fmla="*/ 0 h 12753352"/>
                <a:gd name="connsiteX4" fmla="*/ 12753351 w 12753350"/>
                <a:gd name="connsiteY4" fmla="*/ 6376676 h 12753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53350" h="12753352">
                  <a:moveTo>
                    <a:pt x="12753351" y="6376676"/>
                  </a:moveTo>
                  <a:cubicBezTo>
                    <a:pt x="12753351" y="9898417"/>
                    <a:pt x="9898416" y="12753352"/>
                    <a:pt x="6376675" y="12753352"/>
                  </a:cubicBezTo>
                  <a:cubicBezTo>
                    <a:pt x="2854934" y="12753352"/>
                    <a:pt x="-1" y="9898417"/>
                    <a:pt x="-1" y="6376676"/>
                  </a:cubicBezTo>
                  <a:cubicBezTo>
                    <a:pt x="-1" y="2854935"/>
                    <a:pt x="2854934" y="0"/>
                    <a:pt x="6376675" y="0"/>
                  </a:cubicBezTo>
                  <a:cubicBezTo>
                    <a:pt x="9898415" y="0"/>
                    <a:pt x="12753351" y="2854935"/>
                    <a:pt x="12753351" y="6376676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79BF91C-4C2D-9FFC-FDFC-60EC080613E8}"/>
                </a:ext>
              </a:extLst>
            </p:cNvPr>
            <p:cNvSpPr/>
            <p:nvPr/>
          </p:nvSpPr>
          <p:spPr>
            <a:xfrm>
              <a:off x="10249542" y="3988359"/>
              <a:ext cx="11135674" cy="11135675"/>
            </a:xfrm>
            <a:custGeom>
              <a:avLst/>
              <a:gdLst>
                <a:gd name="connsiteX0" fmla="*/ 11135675 w 11135674"/>
                <a:gd name="connsiteY0" fmla="*/ 5567838 h 11135675"/>
                <a:gd name="connsiteX1" fmla="*/ 5567838 w 11135674"/>
                <a:gd name="connsiteY1" fmla="*/ 11135675 h 11135675"/>
                <a:gd name="connsiteX2" fmla="*/ 0 w 11135674"/>
                <a:gd name="connsiteY2" fmla="*/ 5567838 h 11135675"/>
                <a:gd name="connsiteX3" fmla="*/ 5567838 w 11135674"/>
                <a:gd name="connsiteY3" fmla="*/ -1 h 11135675"/>
                <a:gd name="connsiteX4" fmla="*/ 11135675 w 11135674"/>
                <a:gd name="connsiteY4" fmla="*/ 5567838 h 11135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35674" h="11135675">
                  <a:moveTo>
                    <a:pt x="11135675" y="5567838"/>
                  </a:moveTo>
                  <a:cubicBezTo>
                    <a:pt x="11135675" y="8642870"/>
                    <a:pt x="8642869" y="11135675"/>
                    <a:pt x="5567838" y="11135675"/>
                  </a:cubicBezTo>
                  <a:cubicBezTo>
                    <a:pt x="2492805" y="11135675"/>
                    <a:pt x="0" y="8642870"/>
                    <a:pt x="0" y="5567838"/>
                  </a:cubicBezTo>
                  <a:cubicBezTo>
                    <a:pt x="0" y="2492805"/>
                    <a:pt x="2492805" y="-1"/>
                    <a:pt x="5567838" y="-1"/>
                  </a:cubicBezTo>
                  <a:cubicBezTo>
                    <a:pt x="8642869" y="-1"/>
                    <a:pt x="11135675" y="2492806"/>
                    <a:pt x="11135675" y="5567838"/>
                  </a:cubicBezTo>
                  <a:close/>
                </a:path>
              </a:pathLst>
            </a:custGeom>
            <a:solidFill>
              <a:srgbClr val="7AD750"/>
            </a:soli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9A10D50-2D74-BC33-7E02-EB1C77D6356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73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E2D94B-28A4-D766-3E2A-469CB7FE38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6" name="Holder 2">
            <a:extLst>
              <a:ext uri="{FF2B5EF4-FFF2-40B4-BE49-F238E27FC236}">
                <a16:creationId xmlns:a16="http://schemas.microsoft.com/office/drawing/2014/main" id="{61402B10-AEA1-A31D-67A0-06E5987C87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117FB28-8996-1B43-57DB-BF9AE3632DAC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2767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Freeform: Shape 285">
            <a:extLst>
              <a:ext uri="{FF2B5EF4-FFF2-40B4-BE49-F238E27FC236}">
                <a16:creationId xmlns:a16="http://schemas.microsoft.com/office/drawing/2014/main" id="{78709986-16DE-CBBE-EB88-DE01F826BDAC}"/>
              </a:ext>
            </a:extLst>
          </p:cNvPr>
          <p:cNvSpPr/>
          <p:nvPr userDrawn="1"/>
        </p:nvSpPr>
        <p:spPr>
          <a:xfrm>
            <a:off x="-9437244" y="2971800"/>
            <a:ext cx="23426795" cy="13187276"/>
          </a:xfrm>
          <a:custGeom>
            <a:avLst/>
            <a:gdLst>
              <a:gd name="connsiteX0" fmla="*/ 14393799 w 14393798"/>
              <a:gd name="connsiteY0" fmla="*/ 4051237 h 8102473"/>
              <a:gd name="connsiteX1" fmla="*/ 7196900 w 14393798"/>
              <a:gd name="connsiteY1" fmla="*/ 8102473 h 8102473"/>
              <a:gd name="connsiteX2" fmla="*/ 0 w 14393798"/>
              <a:gd name="connsiteY2" fmla="*/ 4051237 h 8102473"/>
              <a:gd name="connsiteX3" fmla="*/ 7196900 w 14393798"/>
              <a:gd name="connsiteY3" fmla="*/ 0 h 8102473"/>
              <a:gd name="connsiteX4" fmla="*/ 14393799 w 14393798"/>
              <a:gd name="connsiteY4" fmla="*/ 4051237 h 8102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93798" h="8102473">
                <a:moveTo>
                  <a:pt x="14393799" y="4051237"/>
                </a:moveTo>
                <a:cubicBezTo>
                  <a:pt x="14393799" y="6288673"/>
                  <a:pt x="11171637" y="8102473"/>
                  <a:pt x="7196900" y="8102473"/>
                </a:cubicBezTo>
                <a:cubicBezTo>
                  <a:pt x="3222162" y="8102473"/>
                  <a:pt x="0" y="6288673"/>
                  <a:pt x="0" y="4051237"/>
                </a:cubicBezTo>
                <a:cubicBezTo>
                  <a:pt x="0" y="1813801"/>
                  <a:pt x="3222162" y="0"/>
                  <a:pt x="7196900" y="0"/>
                </a:cubicBezTo>
                <a:cubicBezTo>
                  <a:pt x="11171638" y="0"/>
                  <a:pt x="14393799" y="1813801"/>
                  <a:pt x="14393799" y="4051237"/>
                </a:cubicBezTo>
                <a:close/>
              </a:path>
            </a:pathLst>
          </a:custGeom>
          <a:gradFill>
            <a:gsLst>
              <a:gs pos="19000">
                <a:schemeClr val="accent2"/>
              </a:gs>
              <a:gs pos="51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6396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/>
          <a:lstStyle>
            <a:lvl1pPr algn="ct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sp>
        <p:nvSpPr>
          <p:cNvPr id="287" name="Freeform: Shape 286">
            <a:extLst>
              <a:ext uri="{FF2B5EF4-FFF2-40B4-BE49-F238E27FC236}">
                <a16:creationId xmlns:a16="http://schemas.microsoft.com/office/drawing/2014/main" id="{4F1B1314-1146-6AAC-0B3E-19921E6AD93B}"/>
              </a:ext>
            </a:extLst>
          </p:cNvPr>
          <p:cNvSpPr/>
          <p:nvPr userDrawn="1"/>
        </p:nvSpPr>
        <p:spPr>
          <a:xfrm>
            <a:off x="2674344" y="4189618"/>
            <a:ext cx="19278600" cy="10852173"/>
          </a:xfrm>
          <a:custGeom>
            <a:avLst/>
            <a:gdLst>
              <a:gd name="connsiteX0" fmla="*/ 13648182 w 13648182"/>
              <a:gd name="connsiteY0" fmla="*/ 3841369 h 7682738"/>
              <a:gd name="connsiteX1" fmla="*/ 6824091 w 13648182"/>
              <a:gd name="connsiteY1" fmla="*/ 7682738 h 7682738"/>
              <a:gd name="connsiteX2" fmla="*/ 0 w 13648182"/>
              <a:gd name="connsiteY2" fmla="*/ 3841369 h 7682738"/>
              <a:gd name="connsiteX3" fmla="*/ 6824091 w 13648182"/>
              <a:gd name="connsiteY3" fmla="*/ 0 h 7682738"/>
              <a:gd name="connsiteX4" fmla="*/ 13648182 w 13648182"/>
              <a:gd name="connsiteY4" fmla="*/ 3841369 h 7682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48182" h="7682738">
                <a:moveTo>
                  <a:pt x="13648182" y="3841369"/>
                </a:moveTo>
                <a:cubicBezTo>
                  <a:pt x="13648182" y="5962898"/>
                  <a:pt x="10592932" y="7682738"/>
                  <a:pt x="6824091" y="7682738"/>
                </a:cubicBezTo>
                <a:cubicBezTo>
                  <a:pt x="3055249" y="7682738"/>
                  <a:pt x="0" y="5962898"/>
                  <a:pt x="0" y="3841369"/>
                </a:cubicBezTo>
                <a:cubicBezTo>
                  <a:pt x="0" y="1719839"/>
                  <a:pt x="3055249" y="0"/>
                  <a:pt x="6824091" y="0"/>
                </a:cubicBezTo>
                <a:cubicBezTo>
                  <a:pt x="10592932" y="0"/>
                  <a:pt x="13648182" y="1719839"/>
                  <a:pt x="13648182" y="3841369"/>
                </a:cubicBezTo>
                <a:close/>
              </a:path>
            </a:pathLst>
          </a:custGeom>
          <a:gradFill>
            <a:gsLst>
              <a:gs pos="10000">
                <a:srgbClr val="8AD6F7"/>
              </a:gs>
              <a:gs pos="49000">
                <a:srgbClr val="8AD6F7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0352751-1872-1CD1-5081-FF4012D3C9B5}"/>
              </a:ext>
            </a:extLst>
          </p:cNvPr>
          <p:cNvSpPr/>
          <p:nvPr userDrawn="1"/>
        </p:nvSpPr>
        <p:spPr>
          <a:xfrm>
            <a:off x="-9708648" y="-9144000"/>
            <a:ext cx="31632408" cy="25146000"/>
          </a:xfrm>
          <a:custGeom>
            <a:avLst/>
            <a:gdLst>
              <a:gd name="connsiteX0" fmla="*/ 9708048 w 31632408"/>
              <a:gd name="connsiteY0" fmla="*/ 9144000 h 25146000"/>
              <a:gd name="connsiteX1" fmla="*/ 9708048 w 31632408"/>
              <a:gd name="connsiteY1" fmla="*/ 16002000 h 25146000"/>
              <a:gd name="connsiteX2" fmla="*/ 21901248 w 31632408"/>
              <a:gd name="connsiteY2" fmla="*/ 16002000 h 25146000"/>
              <a:gd name="connsiteX3" fmla="*/ 21901248 w 31632408"/>
              <a:gd name="connsiteY3" fmla="*/ 9144000 h 25146000"/>
              <a:gd name="connsiteX4" fmla="*/ 0 w 31632408"/>
              <a:gd name="connsiteY4" fmla="*/ 0 h 25146000"/>
              <a:gd name="connsiteX5" fmla="*/ 31632408 w 31632408"/>
              <a:gd name="connsiteY5" fmla="*/ 0 h 25146000"/>
              <a:gd name="connsiteX6" fmla="*/ 31632408 w 31632408"/>
              <a:gd name="connsiteY6" fmla="*/ 25146000 h 25146000"/>
              <a:gd name="connsiteX7" fmla="*/ 0 w 31632408"/>
              <a:gd name="connsiteY7" fmla="*/ 25146000 h 2514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632408" h="25146000">
                <a:moveTo>
                  <a:pt x="9708048" y="9144000"/>
                </a:moveTo>
                <a:lnTo>
                  <a:pt x="9708048" y="16002000"/>
                </a:lnTo>
                <a:lnTo>
                  <a:pt x="21901248" y="16002000"/>
                </a:lnTo>
                <a:lnTo>
                  <a:pt x="21901248" y="9144000"/>
                </a:lnTo>
                <a:close/>
                <a:moveTo>
                  <a:pt x="0" y="0"/>
                </a:moveTo>
                <a:lnTo>
                  <a:pt x="31632408" y="0"/>
                </a:lnTo>
                <a:lnTo>
                  <a:pt x="31632408" y="25146000"/>
                </a:lnTo>
                <a:lnTo>
                  <a:pt x="0" y="251460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75565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aphic 38">
            <a:extLst>
              <a:ext uri="{FF2B5EF4-FFF2-40B4-BE49-F238E27FC236}">
                <a16:creationId xmlns:a16="http://schemas.microsoft.com/office/drawing/2014/main" id="{1F104258-7732-4A9E-98DF-F0AE92DF029C}"/>
              </a:ext>
            </a:extLst>
          </p:cNvPr>
          <p:cNvGrpSpPr/>
          <p:nvPr userDrawn="1"/>
        </p:nvGrpSpPr>
        <p:grpSpPr>
          <a:xfrm>
            <a:off x="2363971" y="-4800600"/>
            <a:ext cx="11569023" cy="12755546"/>
            <a:chOff x="3898089" y="-7927802"/>
            <a:chExt cx="19076837" cy="21034840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3013346-83B1-8747-4E9B-78A45E3F9B72}"/>
                </a:ext>
              </a:extLst>
            </p:cNvPr>
            <p:cNvSpPr/>
            <p:nvPr/>
          </p:nvSpPr>
          <p:spPr>
            <a:xfrm>
              <a:off x="3898089" y="-265867"/>
              <a:ext cx="13372905" cy="13372905"/>
            </a:xfrm>
            <a:custGeom>
              <a:avLst/>
              <a:gdLst>
                <a:gd name="connsiteX0" fmla="*/ 13372905 w 13372905"/>
                <a:gd name="connsiteY0" fmla="*/ 6686453 h 13372905"/>
                <a:gd name="connsiteX1" fmla="*/ 6686452 w 13372905"/>
                <a:gd name="connsiteY1" fmla="*/ 13372905 h 13372905"/>
                <a:gd name="connsiteX2" fmla="*/ -1 w 13372905"/>
                <a:gd name="connsiteY2" fmla="*/ 6686452 h 13372905"/>
                <a:gd name="connsiteX3" fmla="*/ 6686452 w 13372905"/>
                <a:gd name="connsiteY3" fmla="*/ -1 h 13372905"/>
                <a:gd name="connsiteX4" fmla="*/ 13372905 w 13372905"/>
                <a:gd name="connsiteY4" fmla="*/ 6686453 h 13372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72905" h="13372905">
                  <a:moveTo>
                    <a:pt x="13372905" y="6686453"/>
                  </a:moveTo>
                  <a:cubicBezTo>
                    <a:pt x="13372905" y="10379278"/>
                    <a:pt x="10379278" y="13372905"/>
                    <a:pt x="6686452" y="13372905"/>
                  </a:cubicBezTo>
                  <a:cubicBezTo>
                    <a:pt x="2993626" y="13372905"/>
                    <a:pt x="-1" y="10379278"/>
                    <a:pt x="-1" y="6686452"/>
                  </a:cubicBezTo>
                  <a:cubicBezTo>
                    <a:pt x="-1" y="2993626"/>
                    <a:pt x="2993626" y="-1"/>
                    <a:pt x="6686452" y="-1"/>
                  </a:cubicBezTo>
                  <a:cubicBezTo>
                    <a:pt x="10379278" y="-1"/>
                    <a:pt x="13372905" y="2993626"/>
                    <a:pt x="13372905" y="6686453"/>
                  </a:cubicBezTo>
                  <a:close/>
                </a:path>
              </a:pathLst>
            </a:custGeom>
            <a:gradFill flip="none" rotWithShape="1">
              <a:gsLst>
                <a:gs pos="22000">
                  <a:schemeClr val="accent3"/>
                </a:gs>
                <a:gs pos="88000">
                  <a:srgbClr val="C7E634"/>
                </a:gs>
              </a:gsLst>
              <a:lin ang="84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F5CD514-47A9-83AD-F9A5-E62C1B578B4B}"/>
                </a:ext>
              </a:extLst>
            </p:cNvPr>
            <p:cNvSpPr/>
            <p:nvPr/>
          </p:nvSpPr>
          <p:spPr>
            <a:xfrm>
              <a:off x="5117073" y="-7927802"/>
              <a:ext cx="17857853" cy="17857853"/>
            </a:xfrm>
            <a:custGeom>
              <a:avLst/>
              <a:gdLst>
                <a:gd name="connsiteX0" fmla="*/ 17857852 w 17857853"/>
                <a:gd name="connsiteY0" fmla="*/ 8928927 h 17857853"/>
                <a:gd name="connsiteX1" fmla="*/ 8928926 w 17857853"/>
                <a:gd name="connsiteY1" fmla="*/ 17857854 h 17857853"/>
                <a:gd name="connsiteX2" fmla="*/ -1 w 17857853"/>
                <a:gd name="connsiteY2" fmla="*/ 8928926 h 17857853"/>
                <a:gd name="connsiteX3" fmla="*/ 8928926 w 17857853"/>
                <a:gd name="connsiteY3" fmla="*/ 0 h 17857853"/>
                <a:gd name="connsiteX4" fmla="*/ 17857852 w 17857853"/>
                <a:gd name="connsiteY4" fmla="*/ 8928927 h 17857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57853" h="17857853">
                  <a:moveTo>
                    <a:pt x="17857852" y="8928927"/>
                  </a:moveTo>
                  <a:cubicBezTo>
                    <a:pt x="17857852" y="13860236"/>
                    <a:pt x="13860236" y="17857854"/>
                    <a:pt x="8928926" y="17857854"/>
                  </a:cubicBezTo>
                  <a:cubicBezTo>
                    <a:pt x="3997616" y="17857854"/>
                    <a:pt x="-1" y="13860236"/>
                    <a:pt x="-1" y="8928926"/>
                  </a:cubicBezTo>
                  <a:cubicBezTo>
                    <a:pt x="-1" y="3997617"/>
                    <a:pt x="3997616" y="0"/>
                    <a:pt x="8928926" y="0"/>
                  </a:cubicBezTo>
                  <a:cubicBezTo>
                    <a:pt x="13860236" y="0"/>
                    <a:pt x="17857852" y="3997616"/>
                    <a:pt x="17857852" y="892892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2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67C9612-7BDD-0778-AF69-DCBD70396E61}"/>
                </a:ext>
              </a:extLst>
            </p:cNvPr>
            <p:cNvSpPr/>
            <p:nvPr/>
          </p:nvSpPr>
          <p:spPr>
            <a:xfrm>
              <a:off x="5864600" y="-4939903"/>
              <a:ext cx="11882054" cy="11882054"/>
            </a:xfrm>
            <a:custGeom>
              <a:avLst/>
              <a:gdLst>
                <a:gd name="connsiteX0" fmla="*/ 11882054 w 11882054"/>
                <a:gd name="connsiteY0" fmla="*/ 5941028 h 11882054"/>
                <a:gd name="connsiteX1" fmla="*/ 5941027 w 11882054"/>
                <a:gd name="connsiteY1" fmla="*/ 11882055 h 11882054"/>
                <a:gd name="connsiteX2" fmla="*/ -1 w 11882054"/>
                <a:gd name="connsiteY2" fmla="*/ 5941028 h 11882054"/>
                <a:gd name="connsiteX3" fmla="*/ 5941027 w 11882054"/>
                <a:gd name="connsiteY3" fmla="*/ 0 h 11882054"/>
                <a:gd name="connsiteX4" fmla="*/ 11882054 w 11882054"/>
                <a:gd name="connsiteY4" fmla="*/ 5941028 h 1188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82054" h="11882054">
                  <a:moveTo>
                    <a:pt x="11882054" y="5941028"/>
                  </a:moveTo>
                  <a:cubicBezTo>
                    <a:pt x="11882054" y="9222166"/>
                    <a:pt x="9222166" y="11882055"/>
                    <a:pt x="5941027" y="11882055"/>
                  </a:cubicBezTo>
                  <a:cubicBezTo>
                    <a:pt x="2659888" y="11882055"/>
                    <a:pt x="-1" y="9222166"/>
                    <a:pt x="-1" y="5941028"/>
                  </a:cubicBezTo>
                  <a:cubicBezTo>
                    <a:pt x="-1" y="2659889"/>
                    <a:pt x="2659888" y="0"/>
                    <a:pt x="5941027" y="0"/>
                  </a:cubicBezTo>
                  <a:cubicBezTo>
                    <a:pt x="9222165" y="0"/>
                    <a:pt x="11882054" y="2659889"/>
                    <a:pt x="11882054" y="594102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67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6571B33-5BE8-79B6-9FEC-38933B1A7C57}"/>
              </a:ext>
            </a:extLst>
          </p:cNvPr>
          <p:cNvSpPr/>
          <p:nvPr userDrawn="1"/>
        </p:nvSpPr>
        <p:spPr>
          <a:xfrm>
            <a:off x="-4256423" y="-4800600"/>
            <a:ext cx="20704849" cy="16459200"/>
          </a:xfrm>
          <a:custGeom>
            <a:avLst/>
            <a:gdLst>
              <a:gd name="connsiteX0" fmla="*/ 4255824 w 20704849"/>
              <a:gd name="connsiteY0" fmla="*/ 4800600 h 16459200"/>
              <a:gd name="connsiteX1" fmla="*/ 4255824 w 20704849"/>
              <a:gd name="connsiteY1" fmla="*/ 11658600 h 16459200"/>
              <a:gd name="connsiteX2" fmla="*/ 16449024 w 20704849"/>
              <a:gd name="connsiteY2" fmla="*/ 11658600 h 16459200"/>
              <a:gd name="connsiteX3" fmla="*/ 16449024 w 20704849"/>
              <a:gd name="connsiteY3" fmla="*/ 4800600 h 16459200"/>
              <a:gd name="connsiteX4" fmla="*/ 0 w 20704849"/>
              <a:gd name="connsiteY4" fmla="*/ 0 h 16459200"/>
              <a:gd name="connsiteX5" fmla="*/ 20704849 w 20704849"/>
              <a:gd name="connsiteY5" fmla="*/ 0 h 16459200"/>
              <a:gd name="connsiteX6" fmla="*/ 20704849 w 20704849"/>
              <a:gd name="connsiteY6" fmla="*/ 16459200 h 16459200"/>
              <a:gd name="connsiteX7" fmla="*/ 0 w 20704849"/>
              <a:gd name="connsiteY7" fmla="*/ 16459200 h 1645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704849" h="16459200">
                <a:moveTo>
                  <a:pt x="4255824" y="4800600"/>
                </a:moveTo>
                <a:lnTo>
                  <a:pt x="4255824" y="11658600"/>
                </a:lnTo>
                <a:lnTo>
                  <a:pt x="16449024" y="11658600"/>
                </a:lnTo>
                <a:lnTo>
                  <a:pt x="16449024" y="4800600"/>
                </a:lnTo>
                <a:close/>
                <a:moveTo>
                  <a:pt x="0" y="0"/>
                </a:moveTo>
                <a:lnTo>
                  <a:pt x="20704849" y="0"/>
                </a:lnTo>
                <a:lnTo>
                  <a:pt x="20704849" y="16459200"/>
                </a:lnTo>
                <a:lnTo>
                  <a:pt x="0" y="164592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Holder 2"/>
          <p:cNvSpPr>
            <a:spLocks noGrp="1"/>
          </p:cNvSpPr>
          <p:nvPr userDrawn="1"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 userDrawn="1">
            <p:ph type="sldNum" sz="quarter" idx="7"/>
          </p:nvPr>
        </p:nvSpPr>
        <p:spPr>
          <a:xfrm>
            <a:off x="886432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anchor="ctr"/>
          <a:lstStyle>
            <a:lvl1pPr algn="ct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EF8FB9-E4B7-3102-A32E-22B30CCEE2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3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6096000" y="2309208"/>
            <a:ext cx="5499108" cy="22395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Add Thank you</a:t>
            </a:r>
            <a:endParaRPr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E1D18C04-5041-4FEA-59C4-023CD8DAE662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A7440D5-3706-5929-23B4-CE4A8D125E7B}"/>
              </a:ext>
            </a:extLst>
          </p:cNvPr>
          <p:cNvCxnSpPr>
            <a:cxnSpLocks/>
          </p:cNvCxnSpPr>
          <p:nvPr userDrawn="1"/>
        </p:nvCxnSpPr>
        <p:spPr>
          <a:xfrm>
            <a:off x="354000" y="5645152"/>
            <a:ext cx="11484000" cy="0"/>
          </a:xfrm>
          <a:prstGeom prst="line">
            <a:avLst/>
          </a:prstGeom>
          <a:ln w="158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8">
            <a:extLst>
              <a:ext uri="{FF2B5EF4-FFF2-40B4-BE49-F238E27FC236}">
                <a16:creationId xmlns:a16="http://schemas.microsoft.com/office/drawing/2014/main" id="{95178EF9-D910-FA63-3C55-FAD978D4781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5931383"/>
            <a:ext cx="12192000" cy="926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0537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2.sv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Picture 287">
            <a:extLst>
              <a:ext uri="{FF2B5EF4-FFF2-40B4-BE49-F238E27FC236}">
                <a16:creationId xmlns:a16="http://schemas.microsoft.com/office/drawing/2014/main" id="{332B9E3F-BC93-25A0-C1FD-3DFA3E4687CD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  <p:sp>
        <p:nvSpPr>
          <p:cNvPr id="289" name="Title Placeholder 288">
            <a:extLst>
              <a:ext uri="{FF2B5EF4-FFF2-40B4-BE49-F238E27FC236}">
                <a16:creationId xmlns:a16="http://schemas.microsoft.com/office/drawing/2014/main" id="{D580A401-53F8-EF6C-DB1D-326643A22652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04469" y="471704"/>
            <a:ext cx="5591531" cy="85679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Page title goes here</a:t>
            </a:r>
            <a:endParaRPr lang="en-GB" dirty="0"/>
          </a:p>
        </p:txBody>
      </p:sp>
      <p:sp>
        <p:nvSpPr>
          <p:cNvPr id="290" name="Text Placeholder 289">
            <a:extLst>
              <a:ext uri="{FF2B5EF4-FFF2-40B4-BE49-F238E27FC236}">
                <a16:creationId xmlns:a16="http://schemas.microsoft.com/office/drawing/2014/main" id="{FE9BEEC8-3359-A4E6-D164-0797EBC22DAF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504469" y="1572261"/>
            <a:ext cx="11182705" cy="434641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91" name="Date Placeholder 290">
            <a:extLst>
              <a:ext uri="{FF2B5EF4-FFF2-40B4-BE49-F238E27FC236}">
                <a16:creationId xmlns:a16="http://schemas.microsoft.com/office/drawing/2014/main" id="{10F94D1C-992C-8E20-F272-7F8747032356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9753600" y="6206296"/>
            <a:ext cx="12192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pPr algn="ctr"/>
            <a:r>
              <a:rPr lang="en-GB" dirty="0"/>
              <a:t>May 2025</a:t>
            </a:r>
          </a:p>
        </p:txBody>
      </p:sp>
      <p:sp>
        <p:nvSpPr>
          <p:cNvPr id="292" name="Footer Placeholder 291">
            <a:extLst>
              <a:ext uri="{FF2B5EF4-FFF2-40B4-BE49-F238E27FC236}">
                <a16:creationId xmlns:a16="http://schemas.microsoft.com/office/drawing/2014/main" id="{975D1B8B-0D5D-F878-48DB-90B36F1B457E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6096000" y="6206296"/>
            <a:ext cx="34290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293" name="Slide Number Placeholder 292">
            <a:extLst>
              <a:ext uri="{FF2B5EF4-FFF2-40B4-BE49-F238E27FC236}">
                <a16:creationId xmlns:a16="http://schemas.microsoft.com/office/drawing/2014/main" id="{7C800FF4-D93B-AF38-B311-4DFDA3EE5636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049000" y="6206296"/>
            <a:ext cx="63853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7" r:id="rId2"/>
    <p:sldLayoutId id="2147483678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97" r:id="rId9"/>
    <p:sldLayoutId id="2147483686" r:id="rId10"/>
    <p:sldLayoutId id="2147483680" r:id="rId11"/>
    <p:sldLayoutId id="2147483687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93" r:id="rId18"/>
    <p:sldLayoutId id="2147483694" r:id="rId19"/>
    <p:sldLayoutId id="2147483695" r:id="rId20"/>
    <p:sldLayoutId id="2147483696" r:id="rId21"/>
  </p:sldLayoutIdLst>
  <p:txStyles>
    <p:titleStyle>
      <a:lvl1pPr eaLnBrk="1" hangingPunct="1">
        <a:defRPr sz="33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1pPr>
      <a:lvl2pPr marL="277246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2pPr>
      <a:lvl3pPr marL="554492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3pPr>
      <a:lvl4pPr marL="831738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4pPr>
      <a:lvl5pPr marL="1108984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277246" eaLnBrk="1" hangingPunct="1">
        <a:defRPr>
          <a:latin typeface="+mn-lt"/>
          <a:ea typeface="+mn-ea"/>
          <a:cs typeface="+mn-cs"/>
        </a:defRPr>
      </a:lvl2pPr>
      <a:lvl3pPr marL="554492" eaLnBrk="1" hangingPunct="1">
        <a:defRPr>
          <a:latin typeface="+mn-lt"/>
          <a:ea typeface="+mn-ea"/>
          <a:cs typeface="+mn-cs"/>
        </a:defRPr>
      </a:lvl3pPr>
      <a:lvl4pPr marL="831738" eaLnBrk="1" hangingPunct="1">
        <a:defRPr>
          <a:latin typeface="+mn-lt"/>
          <a:ea typeface="+mn-ea"/>
          <a:cs typeface="+mn-cs"/>
        </a:defRPr>
      </a:lvl4pPr>
      <a:lvl5pPr marL="1108984" eaLnBrk="1" hangingPunct="1">
        <a:defRPr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896" userDrawn="1">
          <p15:clr>
            <a:srgbClr val="F26B43"/>
          </p15:clr>
        </p15:guide>
        <p15:guide id="4" pos="2630" userDrawn="1">
          <p15:clr>
            <a:srgbClr val="F26B43"/>
          </p15:clr>
        </p15:guide>
        <p15:guide id="5" pos="3427" userDrawn="1">
          <p15:clr>
            <a:srgbClr val="F26B43"/>
          </p15:clr>
        </p15:guide>
        <p15:guide id="6" pos="318" userDrawn="1">
          <p15:clr>
            <a:srgbClr val="F26B43"/>
          </p15:clr>
        </p15:guide>
        <p15:guide id="7" pos="736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B241BB-59EA-A1A3-46CF-4A59940962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39816" y="2566762"/>
            <a:ext cx="7416824" cy="2215991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800" dirty="0"/>
              <a:t>Tenant Participation </a:t>
            </a:r>
            <a:br>
              <a:rPr lang="en-US" sz="4800" dirty="0"/>
            </a:br>
            <a:r>
              <a:rPr lang="en-US" sz="4800" dirty="0"/>
              <a:t>Strategy 2025-29</a:t>
            </a:r>
            <a:br>
              <a:rPr lang="en-US" sz="4800" dirty="0"/>
            </a:br>
            <a:endParaRPr lang="en-US" sz="4800" dirty="0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17C1DDC6-8E27-FF2F-7811-68EF81D462A7}"/>
              </a:ext>
            </a:extLst>
          </p:cNvPr>
          <p:cNvSpPr txBox="1">
            <a:spLocks/>
          </p:cNvSpPr>
          <p:nvPr/>
        </p:nvSpPr>
        <p:spPr>
          <a:xfrm>
            <a:off x="4454330" y="5520711"/>
            <a:ext cx="5809903" cy="1080120"/>
          </a:xfrm>
          <a:prstGeom prst="rect">
            <a:avLst/>
          </a:prstGeom>
        </p:spPr>
        <p:txBody>
          <a:bodyPr vert="horz" lIns="0" tIns="0" rIns="0" bIns="0" rtlCol="0">
            <a:normAutofit fontScale="92500"/>
          </a:bodyPr>
          <a:lstStyle>
            <a:lvl1pPr marL="0" eaLnBrk="1" hangingPunct="1">
              <a:defRPr sz="1940" b="1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277246" eaLnBrk="1" hangingPunct="1">
              <a:defRPr sz="1698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554492" eaLnBrk="1" hangingPunct="1">
              <a:defRPr sz="1698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831738" eaLnBrk="1" hangingPunct="1">
              <a:defRPr sz="1698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108984" eaLnBrk="1" hangingPunct="1">
              <a:defRPr sz="1698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386230" eaLnBrk="1" hangingPunct="1">
              <a:defRPr>
                <a:latin typeface="+mn-lt"/>
                <a:ea typeface="+mn-ea"/>
                <a:cs typeface="+mn-cs"/>
              </a:defRPr>
            </a:lvl6pPr>
            <a:lvl7pPr marL="1663476" eaLnBrk="1" hangingPunct="1">
              <a:defRPr>
                <a:latin typeface="+mn-lt"/>
                <a:ea typeface="+mn-ea"/>
                <a:cs typeface="+mn-cs"/>
              </a:defRPr>
            </a:lvl7pPr>
            <a:lvl8pPr marL="1940723" eaLnBrk="1" hangingPunct="1">
              <a:defRPr>
                <a:latin typeface="+mn-lt"/>
                <a:ea typeface="+mn-ea"/>
                <a:cs typeface="+mn-cs"/>
              </a:defRPr>
            </a:lvl8pPr>
            <a:lvl9pPr marL="2217969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2400" dirty="0"/>
              <a:t>Meeting of South Dublin County Council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8</a:t>
            </a:r>
            <a:r>
              <a:rPr lang="en-US" sz="2400" baseline="30000" dirty="0"/>
              <a:t>th</a:t>
            </a:r>
            <a:r>
              <a:rPr lang="en-US" sz="2400" dirty="0"/>
              <a:t> December 2025</a:t>
            </a:r>
          </a:p>
        </p:txBody>
      </p:sp>
    </p:spTree>
    <p:extLst>
      <p:ext uri="{BB962C8B-B14F-4D97-AF65-F5344CB8AC3E}">
        <p14:creationId xmlns:p14="http://schemas.microsoft.com/office/powerpoint/2010/main" val="1930551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20A3C8-F04B-90C7-480B-DC16A8EF91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352" y="215607"/>
            <a:ext cx="7920880" cy="856798"/>
          </a:xfrm>
        </p:spPr>
        <p:txBody>
          <a:bodyPr anchor="ctr">
            <a:normAutofit/>
          </a:bodyPr>
          <a:lstStyle/>
          <a:p>
            <a:r>
              <a:rPr lang="en-US" sz="3200" b="1" dirty="0">
                <a:latin typeface="SDCC Display" pitchFamily="2" charset="0"/>
              </a:rPr>
              <a:t>Alignment with Corporate Plan 2025-29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B417D1-6888-D215-EAA1-36389A8739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5361" y="1196753"/>
            <a:ext cx="7056784" cy="4896544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1200"/>
              </a:spcAft>
              <a:buNone/>
            </a:pPr>
            <a:r>
              <a:rPr lang="en-GB" sz="2700" dirty="0">
                <a:effectLst/>
                <a:latin typeface="SDCC Sans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It is critical for </a:t>
            </a:r>
            <a:r>
              <a:rPr lang="en-GB" sz="2700" dirty="0">
                <a:latin typeface="SDCC Sans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successful </a:t>
            </a:r>
            <a:r>
              <a:rPr lang="en-GB" sz="2700" b="1" dirty="0">
                <a:effectLst/>
                <a:latin typeface="SDCC Sans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management of over 10,800 social housing tenancies </a:t>
            </a:r>
            <a:r>
              <a:rPr lang="en-GB" sz="2700" dirty="0">
                <a:effectLst/>
                <a:latin typeface="SDCC Sans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that our Tenant Participation strategy is aligned to key corporate goals:</a:t>
            </a:r>
          </a:p>
          <a:p>
            <a:pPr>
              <a:spcBef>
                <a:spcPts val="600"/>
              </a:spcBef>
              <a:spcAft>
                <a:spcPts val="1200"/>
              </a:spcAft>
              <a:buNone/>
            </a:pPr>
            <a:r>
              <a:rPr lang="en-GB" sz="2700" b="1" dirty="0">
                <a:effectLst/>
                <a:latin typeface="SDCC Sans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Quality Housing: </a:t>
            </a:r>
            <a:r>
              <a:rPr lang="en-GB" sz="2700" dirty="0">
                <a:effectLst/>
                <a:latin typeface="SDCC Sans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provide quality social &amp; affordable homes for everyone who needs them</a:t>
            </a:r>
            <a:endParaRPr lang="en-IE" sz="2700" dirty="0">
              <a:effectLst/>
              <a:latin typeface="SDCC Sans" pitchFamily="2" charset="0"/>
              <a:ea typeface="Times New Roman" panose="02020603050405020304" pitchFamily="18" charset="0"/>
            </a:endParaRPr>
          </a:p>
          <a:p>
            <a:pPr>
              <a:spcBef>
                <a:spcPts val="600"/>
              </a:spcBef>
              <a:spcAft>
                <a:spcPts val="1200"/>
              </a:spcAft>
              <a:buNone/>
            </a:pPr>
            <a:r>
              <a:rPr lang="en-GB" sz="2700" b="1" dirty="0">
                <a:effectLst/>
                <a:latin typeface="SDCC Sans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Connect Communities &amp; Citizens: </a:t>
            </a:r>
            <a:r>
              <a:rPr lang="en-GB" sz="2700" dirty="0">
                <a:effectLst/>
                <a:latin typeface="SDCC Sans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support our communities to be integrated, inclusive &amp; safe</a:t>
            </a:r>
            <a:endParaRPr lang="en-IE" sz="2700" dirty="0">
              <a:effectLst/>
              <a:latin typeface="SDCC Sans" pitchFamily="2" charset="0"/>
              <a:ea typeface="Times New Roman" panose="02020603050405020304" pitchFamily="18" charset="0"/>
            </a:endParaRPr>
          </a:p>
          <a:p>
            <a:pPr>
              <a:spcBef>
                <a:spcPts val="600"/>
              </a:spcBef>
              <a:spcAft>
                <a:spcPts val="1200"/>
              </a:spcAft>
              <a:buNone/>
            </a:pPr>
            <a:r>
              <a:rPr lang="en-GB" sz="2700" b="1" dirty="0">
                <a:effectLst/>
                <a:latin typeface="SDCC Sans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Citizen –first: </a:t>
            </a:r>
            <a:r>
              <a:rPr lang="en-GB" sz="2700" dirty="0">
                <a:effectLst/>
                <a:latin typeface="SDCC Sans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be a citizen centred organisation</a:t>
            </a:r>
            <a:endParaRPr lang="en-US" sz="2700" dirty="0">
              <a:latin typeface="SDCC Sans" pitchFamily="2" charset="0"/>
            </a:endParaRPr>
          </a:p>
        </p:txBody>
      </p:sp>
      <p:pic>
        <p:nvPicPr>
          <p:cNvPr id="8" name="Picture Placeholder 7" descr="A building with many windows&#10;&#10;AI-generated content may be incorrect.">
            <a:extLst>
              <a:ext uri="{FF2B5EF4-FFF2-40B4-BE49-F238E27FC236}">
                <a16:creationId xmlns:a16="http://schemas.microsoft.com/office/drawing/2014/main" id="{686B2113-C453-4961-6672-14DC0827AA3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7810" r="7809" b="-1"/>
          <a:stretch>
            <a:fillRect/>
          </a:stretch>
        </p:blipFill>
        <p:spPr>
          <a:xfrm>
            <a:off x="7392144" y="1072405"/>
            <a:ext cx="4680519" cy="5569988"/>
          </a:xfrm>
          <a:noFill/>
        </p:spPr>
      </p:pic>
    </p:spTree>
    <p:extLst>
      <p:ext uri="{BB962C8B-B14F-4D97-AF65-F5344CB8AC3E}">
        <p14:creationId xmlns:p14="http://schemas.microsoft.com/office/powerpoint/2010/main" val="12884030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20A3C8-F04B-90C7-480B-DC16A8EF91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3652" y="256545"/>
            <a:ext cx="8780700" cy="856798"/>
          </a:xfrm>
        </p:spPr>
        <p:txBody>
          <a:bodyPr>
            <a:normAutofit/>
          </a:bodyPr>
          <a:lstStyle/>
          <a:p>
            <a:r>
              <a:rPr lang="en-GB" sz="3200" b="1" dirty="0">
                <a:latin typeface="SDCC Display" pitchFamily="2" charset="0"/>
              </a:rPr>
              <a:t>What is a Tenant Participation Strategy</a:t>
            </a:r>
            <a:r>
              <a:rPr lang="en-GB" sz="3200" dirty="0">
                <a:latin typeface="SDCC Sans" pitchFamily="2" charset="0"/>
              </a:rPr>
              <a:t>?</a:t>
            </a:r>
            <a:r>
              <a:rPr lang="en-IE" sz="3200" b="1" dirty="0"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endParaRPr lang="en-US" sz="3200" dirty="0">
              <a:latin typeface="+mj-lt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B417D1-6888-D215-EAA1-36389A8739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70" y="1328502"/>
            <a:ext cx="11424178" cy="4844554"/>
          </a:xfrm>
        </p:spPr>
        <p:txBody>
          <a:bodyPr>
            <a:normAutofit fontScale="92500"/>
          </a:bodyPr>
          <a:lstStyle/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GB" sz="3200" dirty="0">
                <a:latin typeface="SDCC Sans" pitchFamily="2" charset="0"/>
              </a:rPr>
              <a:t>Two-way process involving our tenants working in partnership with the council to share ideas, information and have input into decisions to improve housing services.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GB" sz="3200" dirty="0">
                <a:latin typeface="SDCC Sans" pitchFamily="2" charset="0"/>
              </a:rPr>
              <a:t>Creating partnerships, sharing ideas, raising any concerns and work together to improve and inform services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GB" sz="3200" dirty="0">
                <a:latin typeface="SDCC Sans" pitchFamily="2" charset="0"/>
              </a:rPr>
              <a:t>Empowering our tenants, encouraging active engagement, and to listen to their voices when it comes to how we can support and improve their quality of life where they live</a:t>
            </a:r>
            <a:endParaRPr lang="en-US" sz="3200" dirty="0">
              <a:solidFill>
                <a:srgbClr val="FF0000"/>
              </a:solidFill>
              <a:latin typeface="SDCC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54709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0B802F-5556-4F42-89CD-0CE67796CC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B0AF1E-49CA-F7BE-359E-F91C418F9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192289"/>
            <a:ext cx="9152701" cy="856798"/>
          </a:xfrm>
        </p:spPr>
        <p:txBody>
          <a:bodyPr anchor="ctr">
            <a:noAutofit/>
          </a:bodyPr>
          <a:lstStyle/>
          <a:p>
            <a:r>
              <a:rPr lang="en-GB" sz="3200" b="1" dirty="0">
                <a:latin typeface="SDCC Display" pitchFamily="2" charset="0"/>
                <a:cs typeface="Calibri" panose="020F0502020204030204" pitchFamily="34" charset="0"/>
              </a:rPr>
              <a:t>W</a:t>
            </a:r>
            <a:r>
              <a:rPr lang="en-IE" sz="3200" b="1" dirty="0">
                <a:latin typeface="SDCC Display" pitchFamily="2" charset="0"/>
                <a:cs typeface="Calibri" panose="020F0502020204030204" pitchFamily="34" charset="0"/>
              </a:rPr>
              <a:t>hat’s Involved?</a:t>
            </a:r>
            <a:endParaRPr lang="en-US" sz="3200" b="1" dirty="0">
              <a:latin typeface="SDCC Display" pitchFamily="2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6367DF-DA8E-7B57-8BF6-E06621659B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3372" y="1196752"/>
            <a:ext cx="11305256" cy="5040560"/>
          </a:xfrm>
        </p:spPr>
        <p:txBody>
          <a:bodyPr>
            <a:normAutofit/>
          </a:bodyPr>
          <a:lstStyle/>
          <a:p>
            <a:pPr marL="87312" lvl="0"/>
            <a:r>
              <a:rPr lang="en-GB" sz="3000" dirty="0">
                <a:latin typeface="SDCC Sans" pitchFamily="2" charset="0"/>
              </a:rPr>
              <a:t>• Identify the target area, the local issues and establish key objectives, goals and targets </a:t>
            </a:r>
          </a:p>
          <a:p>
            <a:pPr marL="87312" lvl="0"/>
            <a:r>
              <a:rPr lang="en-GB" sz="3000" dirty="0">
                <a:latin typeface="SDCC Sans" pitchFamily="2" charset="0"/>
              </a:rPr>
              <a:t>• Develop and circulate a tenant participation survey </a:t>
            </a:r>
          </a:p>
          <a:p>
            <a:pPr marL="87312" lvl="0"/>
            <a:r>
              <a:rPr lang="en-GB" sz="3000" dirty="0">
                <a:latin typeface="SDCC Sans" pitchFamily="2" charset="0"/>
              </a:rPr>
              <a:t>• Identify key local players - formation of the local working group </a:t>
            </a:r>
          </a:p>
          <a:p>
            <a:pPr marL="87312" lvl="0"/>
            <a:r>
              <a:rPr lang="en-GB" sz="3000" dirty="0">
                <a:latin typeface="SDCC Sans" pitchFamily="2" charset="0"/>
              </a:rPr>
              <a:t>• Develop a Local Action Plan with achievable actionable goals and timeframes </a:t>
            </a:r>
          </a:p>
          <a:p>
            <a:pPr marL="87312" lvl="0"/>
            <a:r>
              <a:rPr lang="en-GB" sz="3000" dirty="0">
                <a:latin typeface="SDCC Sans" pitchFamily="2" charset="0"/>
              </a:rPr>
              <a:t>• Measure outcomes (KPIs)</a:t>
            </a:r>
            <a:endParaRPr lang="en-US" sz="3000" dirty="0">
              <a:latin typeface="SDCC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53762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B9F2F4-FF10-8284-E39A-7BD9CCD21F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3BBA27-7DE6-3852-C97B-4DD24AD135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192289"/>
            <a:ext cx="9152701" cy="856798"/>
          </a:xfrm>
        </p:spPr>
        <p:txBody>
          <a:bodyPr anchor="ctr">
            <a:noAutofit/>
          </a:bodyPr>
          <a:lstStyle/>
          <a:p>
            <a:r>
              <a:rPr lang="en-GB" sz="3200" b="1" dirty="0">
                <a:latin typeface="SDCC Display" pitchFamily="2" charset="0"/>
                <a:cs typeface="Calibri" panose="020F0502020204030204" pitchFamily="34" charset="0"/>
              </a:rPr>
              <a:t>Tenant Commitment</a:t>
            </a:r>
            <a:endParaRPr lang="en-US" sz="3200" b="1" dirty="0">
              <a:latin typeface="SDCC Display" pitchFamily="2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67D9DB-01FA-7D52-0E4E-FFDFC9352B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3372" y="1196751"/>
            <a:ext cx="11305256" cy="5468959"/>
          </a:xfrm>
        </p:spPr>
        <p:txBody>
          <a:bodyPr>
            <a:normAutofit/>
          </a:bodyPr>
          <a:lstStyle/>
          <a:p>
            <a:pPr marL="87312" lvl="0"/>
            <a:r>
              <a:rPr lang="en-GB" sz="3000" dirty="0">
                <a:latin typeface="SDCC Sans" pitchFamily="2" charset="0"/>
              </a:rPr>
              <a:t>Tenants will be invited to become involved at a level that suits them. </a:t>
            </a:r>
          </a:p>
          <a:p>
            <a:pPr marL="87312" lvl="0"/>
            <a:r>
              <a:rPr lang="en-GB" sz="3000" b="1" dirty="0">
                <a:latin typeface="SDCC Sans" pitchFamily="2" charset="0"/>
              </a:rPr>
              <a:t>Level 1 </a:t>
            </a:r>
            <a:r>
              <a:rPr lang="en-GB" sz="3000" dirty="0">
                <a:latin typeface="SDCC Sans" pitchFamily="2" charset="0"/>
              </a:rPr>
              <a:t>– Responding to surveys Attend public meetings Provide feedback </a:t>
            </a:r>
          </a:p>
          <a:p>
            <a:pPr marL="87312" lvl="0"/>
            <a:r>
              <a:rPr lang="en-GB" sz="3000" b="1" dirty="0">
                <a:latin typeface="SDCC Sans" pitchFamily="2" charset="0"/>
              </a:rPr>
              <a:t>Level</a:t>
            </a:r>
            <a:r>
              <a:rPr lang="en-GB" sz="3000" dirty="0">
                <a:latin typeface="SDCC Sans" pitchFamily="2" charset="0"/>
              </a:rPr>
              <a:t> </a:t>
            </a:r>
            <a:r>
              <a:rPr lang="en-GB" sz="3000" b="1" dirty="0">
                <a:latin typeface="SDCC Sans" pitchFamily="2" charset="0"/>
              </a:rPr>
              <a:t>2 </a:t>
            </a:r>
            <a:r>
              <a:rPr lang="en-GB" sz="3000" dirty="0">
                <a:latin typeface="SDCC Sans" pitchFamily="2" charset="0"/>
              </a:rPr>
              <a:t>- A member of the Local Tenant Participation Working Group Organise and attend community events.</a:t>
            </a:r>
          </a:p>
          <a:p>
            <a:pPr marL="87312" lvl="0"/>
            <a:r>
              <a:rPr lang="en-GB" sz="3000" b="1" dirty="0">
                <a:latin typeface="SDCC Sans" pitchFamily="2" charset="0"/>
              </a:rPr>
              <a:t>Level 3 </a:t>
            </a:r>
            <a:r>
              <a:rPr lang="en-GB" sz="3000" dirty="0">
                <a:latin typeface="SDCC Sans" pitchFamily="2" charset="0"/>
              </a:rPr>
              <a:t>- An active member of the Local Tenant Participation Working Group. Develop and analyse surveys and the local action plan. Represent community at council wide workshops and events. </a:t>
            </a:r>
            <a:endParaRPr lang="en-US" sz="3000" dirty="0">
              <a:latin typeface="SDCC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67684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EA578D-D3EA-315B-0755-4F974551C2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4F785E-53AF-9A74-8747-97A1DB9CCD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192289"/>
            <a:ext cx="9152701" cy="856798"/>
          </a:xfrm>
        </p:spPr>
        <p:txBody>
          <a:bodyPr anchor="ctr">
            <a:noAutofit/>
          </a:bodyPr>
          <a:lstStyle/>
          <a:p>
            <a:r>
              <a:rPr lang="en-GB" sz="3200" b="1" dirty="0">
                <a:latin typeface="SDCC Display" pitchFamily="2" charset="0"/>
              </a:rPr>
              <a:t>Key Strategic Targets for 2025 – 2029</a:t>
            </a:r>
            <a:endParaRPr lang="en-US" sz="3200" b="1" dirty="0">
              <a:latin typeface="SDCC Display" pitchFamily="2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2B89D0-B17C-EF67-FB1C-BD8238A7D2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3372" y="1196751"/>
            <a:ext cx="11557284" cy="5468959"/>
          </a:xfrm>
        </p:spPr>
        <p:txBody>
          <a:bodyPr>
            <a:normAutofit fontScale="85000" lnSpcReduction="10000"/>
          </a:bodyPr>
          <a:lstStyle/>
          <a:p>
            <a:pPr marL="544512" lvl="0" indent="-457200">
              <a:buFont typeface="Arial" panose="020B0604020202020204" pitchFamily="34" charset="0"/>
              <a:buChar char="•"/>
            </a:pPr>
            <a:r>
              <a:rPr lang="en-GB" sz="3200" dirty="0">
                <a:latin typeface="SDCC Sans" pitchFamily="2" charset="0"/>
              </a:rPr>
              <a:t>To put tenant’s views at the centre of our housing and estate management delivery</a:t>
            </a:r>
          </a:p>
          <a:p>
            <a:pPr marL="544512" lvl="0" indent="-457200">
              <a:buFont typeface="Arial" panose="020B0604020202020204" pitchFamily="34" charset="0"/>
              <a:buChar char="•"/>
            </a:pPr>
            <a:r>
              <a:rPr lang="en-GB" sz="3200" dirty="0">
                <a:latin typeface="SDCC Sans" pitchFamily="2" charset="0"/>
              </a:rPr>
              <a:t>Use our resources to support tenant participation. </a:t>
            </a:r>
          </a:p>
          <a:p>
            <a:pPr marL="544512" lvl="0" indent="-457200">
              <a:buFont typeface="Arial" panose="020B0604020202020204" pitchFamily="34" charset="0"/>
              <a:buChar char="•"/>
            </a:pPr>
            <a:r>
              <a:rPr lang="en-GB" sz="3200" dirty="0">
                <a:latin typeface="SDCC Sans" pitchFamily="2" charset="0"/>
              </a:rPr>
              <a:t>Inviting our tenants and service users to actively review our policies</a:t>
            </a:r>
          </a:p>
          <a:p>
            <a:pPr marL="544512" lvl="0" indent="-457200">
              <a:buFont typeface="Arial" panose="020B0604020202020204" pitchFamily="34" charset="0"/>
              <a:buChar char="•"/>
            </a:pPr>
            <a:r>
              <a:rPr lang="en-GB" sz="3200" dirty="0">
                <a:latin typeface="SDCC Sans" pitchFamily="2" charset="0"/>
              </a:rPr>
              <a:t>Offer a range of opportunities for tenants to be involved</a:t>
            </a:r>
          </a:p>
          <a:p>
            <a:pPr marL="544512" lvl="0" indent="-457200">
              <a:buFont typeface="Arial" panose="020B0604020202020204" pitchFamily="34" charset="0"/>
              <a:buChar char="•"/>
            </a:pPr>
            <a:r>
              <a:rPr lang="en-GB" sz="3200" dirty="0">
                <a:latin typeface="SDCC Sans" pitchFamily="2" charset="0"/>
              </a:rPr>
              <a:t>Make our communities a better place to live</a:t>
            </a:r>
          </a:p>
          <a:p>
            <a:pPr marL="544512" lvl="0" indent="-457200">
              <a:buFont typeface="Arial" panose="020B0604020202020204" pitchFamily="34" charset="0"/>
              <a:buChar char="•"/>
            </a:pPr>
            <a:r>
              <a:rPr lang="en-GB" sz="3200" dirty="0">
                <a:latin typeface="SDCC Sans" pitchFamily="2" charset="0"/>
              </a:rPr>
              <a:t>Help build networks between tenants and local communities</a:t>
            </a:r>
          </a:p>
          <a:p>
            <a:pPr marL="544512" lvl="0" indent="-457200">
              <a:buFont typeface="Arial" panose="020B0604020202020204" pitchFamily="34" charset="0"/>
              <a:buChar char="•"/>
            </a:pPr>
            <a:r>
              <a:rPr lang="en-GB" sz="3200" dirty="0">
                <a:latin typeface="SDCC Sans" pitchFamily="2" charset="0"/>
              </a:rPr>
              <a:t>Tenancy training and information briefing at tenancy sign up with up to 3 follow up tenancy checks </a:t>
            </a:r>
          </a:p>
          <a:p>
            <a:pPr marL="544512" lvl="0" indent="-457200">
              <a:buFont typeface="Arial" panose="020B0604020202020204" pitchFamily="34" charset="0"/>
              <a:buChar char="•"/>
            </a:pPr>
            <a:r>
              <a:rPr lang="en-GB" sz="3200" dirty="0">
                <a:latin typeface="SDCC Sans" pitchFamily="2" charset="0"/>
              </a:rPr>
              <a:t>Develop local Tenant Participation working groups action plans that will set out key milestones to be delivered.</a:t>
            </a:r>
            <a:endParaRPr lang="en-US" sz="3000" dirty="0">
              <a:latin typeface="SDCC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64061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443B7E-04FA-F70C-5764-3FFBC5CD05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69D9A7-BC94-4FAF-1CED-452ABE98FA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260072"/>
            <a:ext cx="9433048" cy="856798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IE" sz="3000" b="1" dirty="0">
                <a:latin typeface="SDCC Display" pitchFamily="2" charset="0"/>
              </a:rPr>
              <a:t>Proactive Estate Management Works &amp; Initiatives </a:t>
            </a:r>
            <a:endParaRPr lang="en-US" sz="3000" b="1" dirty="0">
              <a:latin typeface="SDCC Display" pitchFamily="2" charset="0"/>
            </a:endParaRPr>
          </a:p>
        </p:txBody>
      </p:sp>
      <p:pic>
        <p:nvPicPr>
          <p:cNvPr id="5" name="Picture 4" descr="A group of people walking on a sidewalk&#10;&#10;AI-generated content may be incorrect.">
            <a:extLst>
              <a:ext uri="{FF2B5EF4-FFF2-40B4-BE49-F238E27FC236}">
                <a16:creationId xmlns:a16="http://schemas.microsoft.com/office/drawing/2014/main" id="{F1CDE2F2-744F-AB5A-2655-BB9ED79645A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723" r="-2" b="-2"/>
          <a:stretch>
            <a:fillRect/>
          </a:stretch>
        </p:blipFill>
        <p:spPr>
          <a:xfrm>
            <a:off x="3215680" y="1700808"/>
            <a:ext cx="2520280" cy="1951335"/>
          </a:xfrm>
          <a:prstGeom prst="roundRect">
            <a:avLst>
              <a:gd name="adj" fmla="val 10141"/>
            </a:avLst>
          </a:prstGeom>
          <a:noFill/>
        </p:spPr>
      </p:pic>
      <p:pic>
        <p:nvPicPr>
          <p:cNvPr id="3" name="Picture 2" descr="A road with grass and trees&#10;&#10;AI-generated content may be incorrect.">
            <a:extLst>
              <a:ext uri="{FF2B5EF4-FFF2-40B4-BE49-F238E27FC236}">
                <a16:creationId xmlns:a16="http://schemas.microsoft.com/office/drawing/2014/main" id="{FFE8A38B-CDC4-14B1-B829-B2EAB54DEF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2806" r="35330" b="2"/>
          <a:stretch>
            <a:fillRect/>
          </a:stretch>
        </p:blipFill>
        <p:spPr>
          <a:xfrm>
            <a:off x="551384" y="1700808"/>
            <a:ext cx="2520280" cy="1951335"/>
          </a:xfrm>
          <a:prstGeom prst="roundRect">
            <a:avLst>
              <a:gd name="adj" fmla="val 9954"/>
            </a:avLst>
          </a:prstGeom>
          <a:noFill/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010C5CC-C51B-5EF5-E322-15220FBCF560}"/>
              </a:ext>
            </a:extLst>
          </p:cNvPr>
          <p:cNvSpPr txBox="1"/>
          <p:nvPr/>
        </p:nvSpPr>
        <p:spPr>
          <a:xfrm>
            <a:off x="551384" y="1700808"/>
            <a:ext cx="1656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The Alcoves</a:t>
            </a:r>
          </a:p>
          <a:p>
            <a:r>
              <a:rPr lang="en-IE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Whitechurch</a:t>
            </a:r>
            <a:endParaRPr lang="en-I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C48ECF6-7DD7-593A-474F-3FD3E7453D1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-2" b="12070"/>
          <a:stretch>
            <a:fillRect/>
          </a:stretch>
        </p:blipFill>
        <p:spPr>
          <a:xfrm>
            <a:off x="551384" y="3791524"/>
            <a:ext cx="5184576" cy="2557726"/>
          </a:xfrm>
          <a:prstGeom prst="roundRect">
            <a:avLst>
              <a:gd name="adj" fmla="val 10141"/>
            </a:avLst>
          </a:prstGeom>
          <a:noFill/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596C51E-27E4-BCFF-FCCC-0BFCC7114CDE}"/>
              </a:ext>
            </a:extLst>
          </p:cNvPr>
          <p:cNvSpPr txBox="1"/>
          <p:nvPr/>
        </p:nvSpPr>
        <p:spPr>
          <a:xfrm>
            <a:off x="619067" y="5626628"/>
            <a:ext cx="28204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New MUGA</a:t>
            </a:r>
          </a:p>
          <a:p>
            <a:r>
              <a:rPr lang="en-IE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Mac Uilliam Estate</a:t>
            </a:r>
            <a:endParaRPr lang="en-I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407B509-A1A6-9FEE-C9F9-8CA1CB85ABAA}"/>
              </a:ext>
            </a:extLst>
          </p:cNvPr>
          <p:cNvSpPr txBox="1"/>
          <p:nvPr/>
        </p:nvSpPr>
        <p:spPr>
          <a:xfrm>
            <a:off x="4195191" y="3244334"/>
            <a:ext cx="19318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E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Walk &amp; Talk</a:t>
            </a:r>
            <a:endParaRPr lang="en-I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Picture Placeholder 7">
            <a:extLst>
              <a:ext uri="{FF2B5EF4-FFF2-40B4-BE49-F238E27FC236}">
                <a16:creationId xmlns:a16="http://schemas.microsoft.com/office/drawing/2014/main" id="{072334CF-8AD6-8C0A-45D3-029959E3F04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/>
          <a:srcRect l="10240" r="10240"/>
          <a:stretch/>
        </p:blipFill>
        <p:spPr>
          <a:xfrm>
            <a:off x="5875040" y="1700808"/>
            <a:ext cx="5765576" cy="4648442"/>
          </a:xfr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CE32CD7-24E7-E3C0-4F90-0C6A52A3E856}"/>
              </a:ext>
            </a:extLst>
          </p:cNvPr>
          <p:cNvSpPr txBox="1"/>
          <p:nvPr/>
        </p:nvSpPr>
        <p:spPr>
          <a:xfrm>
            <a:off x="7963272" y="5626628"/>
            <a:ext cx="3816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Balgaddy</a:t>
            </a:r>
            <a:r>
              <a:rPr lang="en-IE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Better Blocks</a:t>
            </a:r>
            <a:endParaRPr lang="en-IE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717450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49D618-5F9A-4AC9-BF69-3E4E195EAB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D91CC2B7-165E-6496-4F0B-682ADFA4B272}"/>
              </a:ext>
            </a:extLst>
          </p:cNvPr>
          <p:cNvSpPr>
            <a:spLocks noGrp="1"/>
          </p:cNvSpPr>
          <p:nvPr>
            <p:ph type="chart" sz="quarter" idx="11"/>
          </p:nvPr>
        </p:nvSpPr>
        <p:spPr>
          <a:xfrm>
            <a:off x="599084" y="1772816"/>
            <a:ext cx="6617621" cy="4346416"/>
          </a:xfrm>
        </p:spPr>
        <p:txBody>
          <a:bodyPr>
            <a:normAutofit/>
          </a:bodyPr>
          <a:lstStyle/>
          <a:p>
            <a:pPr marL="342900" indent="-342900" algn="l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effectLst/>
                <a:latin typeface="SDCC Display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Director of Housing, in conjunction with Housing Strategic Policy Committee, will be responsible for this strategy</a:t>
            </a:r>
          </a:p>
          <a:p>
            <a:pPr marL="342900" indent="-342900" algn="l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latin typeface="SDCC Display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Annual estate management action plan to support strategy implementation</a:t>
            </a:r>
          </a:p>
          <a:p>
            <a:pPr marL="342900" indent="-342900" algn="l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latin typeface="SDCC Display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Regular reporting to local area committees on key performance indicators</a:t>
            </a:r>
          </a:p>
          <a:p>
            <a:pPr marL="342900" indent="-342900" algn="l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E" sz="2400" dirty="0">
                <a:latin typeface="SDCC Display" pitchFamily="2" charset="0"/>
                <a:ea typeface="Times New Roman" panose="02020603050405020304" pitchFamily="18" charset="0"/>
              </a:rPr>
              <a:t>Feedback from tenants will be used to inform and improve </a:t>
            </a:r>
            <a:r>
              <a:rPr lang="en-GB" sz="2400" spc="-10" dirty="0">
                <a:effectLst/>
                <a:latin typeface="SDCC Display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our performance</a:t>
            </a:r>
          </a:p>
          <a:p>
            <a:pPr algn="l"/>
            <a:endParaRPr lang="en-IE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3A1320A-4706-6694-10A9-3D70BFFDC1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935" y="649119"/>
            <a:ext cx="8633845" cy="581032"/>
          </a:xfrm>
        </p:spPr>
        <p:txBody>
          <a:bodyPr anchor="ctr">
            <a:noAutofit/>
          </a:bodyPr>
          <a:lstStyle/>
          <a:p>
            <a:r>
              <a:rPr lang="en-IE" sz="3200" b="1" dirty="0">
                <a:effectLst/>
                <a:latin typeface="SDCC Display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Implementation, Monit</a:t>
            </a:r>
            <a:r>
              <a:rPr lang="en-IE" sz="3200" b="1" dirty="0">
                <a:latin typeface="SDCC Display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oring &amp; Improvement</a:t>
            </a:r>
            <a:br>
              <a:rPr lang="en-IE" sz="32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</a:br>
            <a:endParaRPr lang="en-US" sz="3200" b="1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2C82E53-17C9-353A-64D1-1D210D0F1083}"/>
              </a:ext>
            </a:extLst>
          </p:cNvPr>
          <p:cNvSpPr/>
          <p:nvPr/>
        </p:nvSpPr>
        <p:spPr>
          <a:xfrm>
            <a:off x="7216705" y="1556792"/>
            <a:ext cx="4536504" cy="4243504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8766692-963B-EAC8-AA9B-735303AB31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47170" y="1772816"/>
            <a:ext cx="3675573" cy="3829392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en-GB" sz="1800" b="1" spc="-10" dirty="0">
                <a:latin typeface="SDCC Sans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Key Performance Indicators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1800" dirty="0">
                <a:latin typeface="SDCC Sans" pitchFamily="2" charset="0"/>
              </a:rPr>
              <a:t>The level of tenant participation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1800" dirty="0">
                <a:latin typeface="SDCC Sans" pitchFamily="2" charset="0"/>
              </a:rPr>
              <a:t>Number of pre- tenancy training events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1800" dirty="0">
                <a:latin typeface="SDCC Sans" pitchFamily="2" charset="0"/>
              </a:rPr>
              <a:t>The number of new groups established within the community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1800" dirty="0">
                <a:latin typeface="SDCC Sans" pitchFamily="2" charset="0"/>
              </a:rPr>
              <a:t>Profile of participants and underrepresented groups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1800" dirty="0">
                <a:latin typeface="SDCC Sans" pitchFamily="2" charset="0"/>
              </a:rPr>
              <a:t>The number of estate management events/initiatives</a:t>
            </a:r>
            <a:r>
              <a:rPr lang="en-GB" sz="1800" b="1" spc="-10" dirty="0">
                <a:latin typeface="SDCC Sans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44930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A988A62-34D2-BA2F-EDF0-1C9ABC4C5C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2869104"/>
            <a:ext cx="5499108" cy="1119794"/>
          </a:xfrm>
        </p:spPr>
        <p:txBody>
          <a:bodyPr/>
          <a:lstStyle/>
          <a:p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377547267"/>
      </p:ext>
    </p:extLst>
  </p:cSld>
  <p:clrMapOvr>
    <a:masterClrMapping/>
  </p:clrMapOvr>
</p:sld>
</file>

<file path=ppt/theme/theme1.xml><?xml version="1.0" encoding="utf-8"?>
<a:theme xmlns:a="http://schemas.openxmlformats.org/drawingml/2006/main" name="SDCC Master">
  <a:themeElements>
    <a:clrScheme name="Custom 2">
      <a:dk1>
        <a:srgbClr val="000000"/>
      </a:dk1>
      <a:lt1>
        <a:srgbClr val="FFFFFF"/>
      </a:lt1>
      <a:dk2>
        <a:srgbClr val="271B5B"/>
      </a:dk2>
      <a:lt2>
        <a:srgbClr val="BFC2C7"/>
      </a:lt2>
      <a:accent1>
        <a:srgbClr val="363A92"/>
      </a:accent1>
      <a:accent2>
        <a:srgbClr val="F26959"/>
      </a:accent2>
      <a:accent3>
        <a:srgbClr val="79D750"/>
      </a:accent3>
      <a:accent4>
        <a:srgbClr val="9D7EB8"/>
      </a:accent4>
      <a:accent5>
        <a:srgbClr val="7DA6D7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DCC_presentation_template Updated.potx" id="{809AE0C1-FB5C-4E8E-BCFD-4BFD462B0860}" vid="{0323FABC-5CF3-46D9-93D9-E0827CAEE19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SDCC_presentation_template Updated</Template>
  <TotalTime>759</TotalTime>
  <Words>517</Words>
  <Application>Microsoft Office PowerPoint</Application>
  <PresentationFormat>Widescreen</PresentationFormat>
  <Paragraphs>53</Paragraphs>
  <Slides>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Aptos</vt:lpstr>
      <vt:lpstr>Arial</vt:lpstr>
      <vt:lpstr>Calibri</vt:lpstr>
      <vt:lpstr>SDCC Display</vt:lpstr>
      <vt:lpstr>SDCC Sans</vt:lpstr>
      <vt:lpstr>SDCC Master</vt:lpstr>
      <vt:lpstr>Tenant Participation  Strategy 2025-29 </vt:lpstr>
      <vt:lpstr>Alignment with Corporate Plan 2025-29</vt:lpstr>
      <vt:lpstr>What is a Tenant Participation Strategy? </vt:lpstr>
      <vt:lpstr>What’s Involved?</vt:lpstr>
      <vt:lpstr>Tenant Commitment</vt:lpstr>
      <vt:lpstr>Key Strategic Targets for 2025 – 2029</vt:lpstr>
      <vt:lpstr>Proactive Estate Management Works &amp; Initiatives </vt:lpstr>
      <vt:lpstr>Implementation, Monitoring &amp; Improvement 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Declan Healy</dc:creator>
  <cp:lastModifiedBy>Elaine Leech</cp:lastModifiedBy>
  <cp:revision>11</cp:revision>
  <cp:lastPrinted>2025-06-03T12:07:48Z</cp:lastPrinted>
  <dcterms:created xsi:type="dcterms:W3CDTF">2025-05-27T21:24:40Z</dcterms:created>
  <dcterms:modified xsi:type="dcterms:W3CDTF">2025-12-05T13:09:02Z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2025-05-09T00:00:00Z</vt:filetime>
  </property>
  <property fmtid="{D5CDD505-2E9C-101B-9397-08002B2CF9AE}" pid="3" name="Creator">
    <vt:lpwstr>Adobe Illustrator 29.4 (Macintosh)</vt:lpwstr>
  </property>
  <property fmtid="{D5CDD505-2E9C-101B-9397-08002B2CF9AE}" pid="4" name="LastSaved">
    <vt:filetime>2025-05-09T00:00:00Z</vt:filetime>
  </property>
  <property fmtid="{D5CDD505-2E9C-101B-9397-08002B2CF9AE}" pid="5" name="Producer">
    <vt:lpwstr>Adobe PDF library 17.00</vt:lpwstr>
  </property>
</Properties>
</file>