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5" r:id="rId3"/>
    <p:sldId id="276" r:id="rId4"/>
    <p:sldId id="277" r:id="rId5"/>
    <p:sldId id="278" r:id="rId6"/>
    <p:sldId id="280" r:id="rId7"/>
    <p:sldId id="281" r:id="rId8"/>
    <p:sldId id="274" r:id="rId9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988" autoAdjust="0"/>
  </p:normalViewPr>
  <p:slideViewPr>
    <p:cSldViewPr>
      <p:cViewPr varScale="1">
        <p:scale>
          <a:sx n="92" d="100"/>
          <a:sy n="92" d="100"/>
        </p:scale>
        <p:origin x="1314" y="78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49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-sdublincoco.opendata.arcgis.com/datasets/public-ev-charging-points-sdcc?utm_source=chatgpt.com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472" y="2924944"/>
            <a:ext cx="11753037" cy="664797"/>
          </a:xfrm>
        </p:spPr>
        <p:txBody>
          <a:bodyPr/>
          <a:lstStyle/>
          <a:p>
            <a:r>
              <a:rPr lang="en-US" sz="5400" dirty="0"/>
              <a:t>Title: Car Parking Policy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85451" y="5924219"/>
            <a:ext cx="4297622" cy="646908"/>
          </a:xfrm>
        </p:spPr>
        <p:txBody>
          <a:bodyPr>
            <a:normAutofit/>
          </a:bodyPr>
          <a:lstStyle/>
          <a:p>
            <a:r>
              <a:rPr lang="en-US" dirty="0"/>
              <a:t>Department: Planning and Transport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Director: Eoin Burke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35360" y="5908642"/>
            <a:ext cx="1527902" cy="400992"/>
          </a:xfrm>
        </p:spPr>
        <p:txBody>
          <a:bodyPr/>
          <a:lstStyle/>
          <a:p>
            <a:pPr algn="ctr"/>
            <a:r>
              <a:rPr lang="en-GB" dirty="0"/>
              <a:t>November 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288BFC-5695-B490-657C-32CB96C26E6C}"/>
              </a:ext>
            </a:extLst>
          </p:cNvPr>
          <p:cNvSpPr txBox="1"/>
          <p:nvPr/>
        </p:nvSpPr>
        <p:spPr>
          <a:xfrm>
            <a:off x="1131924" y="4232882"/>
            <a:ext cx="1046318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To review car parking arrangements in multi-unit developments including planning grants, </a:t>
            </a:r>
            <a:r>
              <a:rPr lang="en-GB" sz="2400" b="1" dirty="0">
                <a:solidFill>
                  <a:schemeClr val="bg1"/>
                </a:solidFill>
              </a:rPr>
              <a:t>OMC &amp; Council Management </a:t>
            </a:r>
            <a:r>
              <a:rPr lang="en-GB" sz="2400" dirty="0">
                <a:solidFill>
                  <a:schemeClr val="bg1"/>
                </a:solidFill>
              </a:rPr>
              <a:t>&amp; EV charging provision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9510A-AB8E-D4BB-D834-CB7D3E488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66CD4-DCD9-418A-B8B2-99A020301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8784976" cy="862421"/>
          </a:xfrm>
        </p:spPr>
        <p:txBody>
          <a:bodyPr>
            <a:normAutofit/>
          </a:bodyPr>
          <a:lstStyle/>
          <a:p>
            <a:br>
              <a:rPr lang="en-US" sz="3200" dirty="0"/>
            </a:br>
            <a:r>
              <a:rPr lang="en-US" sz="2800" dirty="0"/>
              <a:t>Planning - Parking Objectives and Implementation: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477B13-E077-9AEA-7A38-C528767FA5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/>
          </a:bodyPr>
          <a:lstStyle/>
          <a:p>
            <a:r>
              <a:rPr lang="en-US" sz="2400" dirty="0"/>
              <a:t>Title: Car Parking Policy Update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2C2111-EC9E-1EC9-8F11-DB3E7128788B}"/>
              </a:ext>
            </a:extLst>
          </p:cNvPr>
          <p:cNvSpPr txBox="1"/>
          <p:nvPr/>
        </p:nvSpPr>
        <p:spPr>
          <a:xfrm>
            <a:off x="407368" y="980728"/>
            <a:ext cx="11593288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500" dirty="0">
                <a:solidFill>
                  <a:schemeClr val="bg1"/>
                </a:solidFill>
              </a:rPr>
              <a:t>County Development Plan 2022-2028   Chapter 7 - Sustainable Movement </a:t>
            </a:r>
          </a:p>
          <a:p>
            <a:pPr lvl="0"/>
            <a:endParaRPr lang="en-GB" sz="2500" b="1" dirty="0">
              <a:solidFill>
                <a:schemeClr val="bg1"/>
              </a:solidFill>
            </a:endParaRPr>
          </a:p>
          <a:p>
            <a:pPr lvl="0"/>
            <a:r>
              <a:rPr lang="en-GB" sz="2500" b="1" dirty="0">
                <a:solidFill>
                  <a:schemeClr val="bg1"/>
                </a:solidFill>
              </a:rPr>
              <a:t>High Level Objective</a:t>
            </a:r>
          </a:p>
          <a:p>
            <a:pPr lvl="0"/>
            <a:r>
              <a:rPr lang="en-GB" sz="2500" dirty="0">
                <a:solidFill>
                  <a:schemeClr val="bg1"/>
                </a:solidFill>
              </a:rPr>
              <a:t>Support the County’s climate action commitments by reducing greenhouse gas emissions from transport</a:t>
            </a:r>
          </a:p>
          <a:p>
            <a:pPr lvl="0"/>
            <a:endParaRPr lang="en-GB" sz="2500" b="1" dirty="0">
              <a:solidFill>
                <a:schemeClr val="bg1"/>
              </a:solidFill>
            </a:endParaRPr>
          </a:p>
          <a:p>
            <a:r>
              <a:rPr lang="en-GB" sz="2500" b="1" dirty="0">
                <a:solidFill>
                  <a:schemeClr val="bg1"/>
                </a:solidFill>
              </a:rPr>
              <a:t>SM6 – Demand Management / Mobility Management Plans</a:t>
            </a:r>
          </a:p>
          <a:p>
            <a:r>
              <a:rPr lang="en-GB" sz="2500" dirty="0">
                <a:solidFill>
                  <a:schemeClr val="bg1"/>
                </a:solidFill>
              </a:rPr>
              <a:t>Require </a:t>
            </a:r>
            <a:r>
              <a:rPr lang="en-GB" sz="2500" b="1" dirty="0">
                <a:solidFill>
                  <a:schemeClr val="bg1"/>
                </a:solidFill>
              </a:rPr>
              <a:t>Mobility Management Plans</a:t>
            </a:r>
            <a:r>
              <a:rPr lang="en-GB" sz="2500" dirty="0">
                <a:solidFill>
                  <a:schemeClr val="bg1"/>
                </a:solidFill>
              </a:rPr>
              <a:t> for major trip-generating developments.</a:t>
            </a:r>
          </a:p>
          <a:p>
            <a:r>
              <a:rPr lang="en-GB" sz="2500" dirty="0">
                <a:solidFill>
                  <a:schemeClr val="bg1"/>
                </a:solidFill>
              </a:rPr>
              <a:t>Encourage car-pooling, shared mobility, and reduced car dependency.</a:t>
            </a:r>
          </a:p>
          <a:p>
            <a:pPr lvl="0"/>
            <a:endParaRPr lang="en-GB" sz="2500" dirty="0">
              <a:solidFill>
                <a:schemeClr val="bg1"/>
              </a:solidFill>
            </a:endParaRPr>
          </a:p>
          <a:p>
            <a:pPr lvl="0"/>
            <a:r>
              <a:rPr lang="en-GB" sz="2500" b="1" dirty="0">
                <a:solidFill>
                  <a:schemeClr val="bg1"/>
                </a:solidFill>
              </a:rPr>
              <a:t>SM7</a:t>
            </a:r>
            <a:r>
              <a:rPr lang="en-GB" sz="2500" dirty="0">
                <a:solidFill>
                  <a:schemeClr val="bg1"/>
                </a:solidFill>
              </a:rPr>
              <a:t> – Car parking and Electric Vehicle (EV) charging: adopt a balanced approach to car-parking provision, ensure EV charging infrastructure is provided in suitable locations.</a:t>
            </a:r>
          </a:p>
        </p:txBody>
      </p:sp>
    </p:spTree>
    <p:extLst>
      <p:ext uri="{BB962C8B-B14F-4D97-AF65-F5344CB8AC3E}">
        <p14:creationId xmlns:p14="http://schemas.microsoft.com/office/powerpoint/2010/main" val="1870135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B62F8-871D-391D-72AD-A6BBF4E71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6E0E0-EC07-A333-461D-A94B28991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5993688" cy="1078445"/>
          </a:xfrm>
        </p:spPr>
        <p:txBody>
          <a:bodyPr>
            <a:normAutofit/>
          </a:bodyPr>
          <a:lstStyle/>
          <a:p>
            <a:br>
              <a:rPr lang="en-US" sz="3200" dirty="0"/>
            </a:br>
            <a:r>
              <a:rPr lang="en-US" sz="3200" dirty="0"/>
              <a:t>Residential Parking Rates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A39E5-AB2E-0B23-3139-0938D90174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/>
          </a:bodyPr>
          <a:lstStyle/>
          <a:p>
            <a:r>
              <a:rPr lang="en-US" sz="2400" dirty="0"/>
              <a:t>Title: Car Parking Policy Update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D54AD9-AFAD-953B-E176-F28FC7818B58}"/>
              </a:ext>
            </a:extLst>
          </p:cNvPr>
          <p:cNvSpPr txBox="1"/>
          <p:nvPr/>
        </p:nvSpPr>
        <p:spPr>
          <a:xfrm>
            <a:off x="407368" y="1340768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br>
              <a:rPr lang="en-IE" sz="1800" dirty="0"/>
            </a:br>
            <a:endParaRPr lang="en-IE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BF612C-4118-5B64-3FB5-2E3D96F7D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1268760"/>
            <a:ext cx="11737304" cy="468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970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AF994-B5B9-6B19-7423-DD2A6E8F9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C15A2-F272-885C-D9C0-8FDF47BE9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5993688" cy="646397"/>
          </a:xfrm>
        </p:spPr>
        <p:txBody>
          <a:bodyPr>
            <a:normAutofit fontScale="90000"/>
          </a:bodyPr>
          <a:lstStyle/>
          <a:p>
            <a:br>
              <a:rPr lang="en-US" sz="3200" dirty="0"/>
            </a:br>
            <a:r>
              <a:rPr lang="en-US" sz="3200" dirty="0"/>
              <a:t>Residential Parking Rates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AAE0A2-BE95-18E7-5F81-4A5ED5660F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/>
          </a:bodyPr>
          <a:lstStyle/>
          <a:p>
            <a:r>
              <a:rPr lang="en-US" sz="2400" dirty="0"/>
              <a:t>Title: Car Parking Policy Update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DDB52C-6FC8-18D2-5492-C65813A96785}"/>
              </a:ext>
            </a:extLst>
          </p:cNvPr>
          <p:cNvSpPr txBox="1"/>
          <p:nvPr/>
        </p:nvSpPr>
        <p:spPr>
          <a:xfrm>
            <a:off x="380276" y="908720"/>
            <a:ext cx="11530569" cy="5129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GB" sz="2500" dirty="0">
                <a:solidFill>
                  <a:schemeClr val="bg1"/>
                </a:solidFill>
              </a:rPr>
              <a:t>The number of spaces provided for any particular development should not exceed the </a:t>
            </a:r>
            <a:r>
              <a:rPr lang="en-GB" sz="2500" b="1" dirty="0">
                <a:solidFill>
                  <a:schemeClr val="bg1"/>
                </a:solidFill>
              </a:rPr>
              <a:t>maximum</a:t>
            </a:r>
            <a:r>
              <a:rPr lang="en-GB" sz="2500" dirty="0">
                <a:solidFill>
                  <a:schemeClr val="bg1"/>
                </a:solidFill>
              </a:rPr>
              <a:t> provision. </a:t>
            </a:r>
          </a:p>
          <a:p>
            <a:pPr lvl="0" algn="just"/>
            <a:endParaRPr lang="en-GB" sz="1100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</a:rPr>
              <a:t>The proximity of the site to public transport and the quality of the transport service it provides.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</a:rPr>
              <a:t>The proximity of the development to services that fulfil occasional and day to day needs. 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</a:rPr>
              <a:t>The existence of a robust and achievable Workforce Management or </a:t>
            </a:r>
            <a:r>
              <a:rPr lang="en-GB" sz="2000" b="1" dirty="0">
                <a:solidFill>
                  <a:schemeClr val="bg1"/>
                </a:solidFill>
              </a:rPr>
              <a:t>Mobility Management Plan </a:t>
            </a:r>
            <a:r>
              <a:rPr lang="en-GB" sz="2000" dirty="0">
                <a:solidFill>
                  <a:schemeClr val="bg1"/>
                </a:solidFill>
              </a:rPr>
              <a:t>for the development. 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</a:rPr>
              <a:t>The levels of car dependency generated by particular uses within the development.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</a:rPr>
              <a:t>The ability of residents to live in close proximity to the workplace.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</a:rPr>
              <a:t>Peak hours of demand and the ability to </a:t>
            </a:r>
            <a:r>
              <a:rPr lang="en-GB" sz="2000" b="1" dirty="0">
                <a:solidFill>
                  <a:schemeClr val="bg1"/>
                </a:solidFill>
              </a:rPr>
              <a:t>share spaces </a:t>
            </a:r>
            <a:r>
              <a:rPr lang="en-GB" sz="2000" dirty="0">
                <a:solidFill>
                  <a:schemeClr val="bg1"/>
                </a:solidFill>
              </a:rPr>
              <a:t>between different uses. 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</a:rPr>
              <a:t>Uses for which parking rates can be accumulated.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>
                <a:solidFill>
                  <a:schemeClr val="bg1"/>
                </a:solidFill>
              </a:rPr>
              <a:t>The ability of the surrounding road network to cater for an increase in traffic.</a:t>
            </a:r>
            <a:endParaRPr lang="en-IE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679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740EE-7CD3-042D-703F-A9749CE71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9DACAC7-490A-0702-63E3-25728156D1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D6DF190-1BCA-58E5-5CB9-DD3A2A9E2354}"/>
              </a:ext>
            </a:extLst>
          </p:cNvPr>
          <p:cNvSpPr txBox="1"/>
          <p:nvPr/>
        </p:nvSpPr>
        <p:spPr>
          <a:xfrm>
            <a:off x="3359696" y="6237312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Parking Ratios are in Spaces per Unit</a:t>
            </a:r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1706677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931F4-36DB-FDAB-3F82-494E9EC96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65038-A603-1D45-2C86-396248A7B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6299"/>
            <a:ext cx="8352928" cy="718405"/>
          </a:xfrm>
        </p:spPr>
        <p:txBody>
          <a:bodyPr>
            <a:normAutofit fontScale="90000"/>
          </a:bodyPr>
          <a:lstStyle/>
          <a:p>
            <a:br>
              <a:rPr lang="en-US" sz="3200" dirty="0"/>
            </a:br>
            <a:endParaRPr lang="en-US" sz="3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A6F45-A8EC-22FB-9D63-349121EE25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/>
          </a:bodyPr>
          <a:lstStyle/>
          <a:p>
            <a:r>
              <a:rPr lang="en-US" sz="2400" dirty="0"/>
              <a:t>Title: Car Parking Policy Update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6B87E4-56EC-CD38-D366-0936EFD6EC1F}"/>
              </a:ext>
            </a:extLst>
          </p:cNvPr>
          <p:cNvSpPr txBox="1"/>
          <p:nvPr/>
        </p:nvSpPr>
        <p:spPr>
          <a:xfrm>
            <a:off x="569154" y="77830"/>
            <a:ext cx="11424592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solidFill>
                  <a:schemeClr val="bg1"/>
                </a:solidFill>
              </a:rPr>
              <a:t>OMC Management of Car Parking Spaces</a:t>
            </a:r>
          </a:p>
          <a:p>
            <a:endParaRPr lang="en-IE" sz="2800" dirty="0">
              <a:solidFill>
                <a:schemeClr val="bg1"/>
              </a:solidFill>
            </a:endParaRPr>
          </a:p>
          <a:p>
            <a:r>
              <a:rPr lang="en-IE" sz="2400" dirty="0">
                <a:solidFill>
                  <a:schemeClr val="bg1"/>
                </a:solidFill>
              </a:rPr>
              <a:t>I</a:t>
            </a:r>
            <a:r>
              <a:rPr lang="en-IE" sz="2800" dirty="0">
                <a:solidFill>
                  <a:schemeClr val="bg1"/>
                </a:solidFill>
              </a:rPr>
              <a:t>f there are no rules regarding parking allocation - more spaces available to share but some residents using intimidation to take over spaces.</a:t>
            </a:r>
          </a:p>
          <a:p>
            <a:r>
              <a:rPr lang="en-IE" sz="2800" dirty="0">
                <a:solidFill>
                  <a:schemeClr val="bg1"/>
                </a:solidFill>
              </a:rPr>
              <a:t>The more spaces allocated/licenced, the more spaces are not available to share. Inefficiency of car parking use.</a:t>
            </a:r>
          </a:p>
          <a:p>
            <a:endParaRPr lang="en-IE" sz="2800" dirty="0">
              <a:solidFill>
                <a:schemeClr val="bg1"/>
              </a:solidFill>
            </a:endParaRPr>
          </a:p>
          <a:p>
            <a:r>
              <a:rPr lang="en-IE" sz="2800" dirty="0">
                <a:solidFill>
                  <a:schemeClr val="bg1"/>
                </a:solidFill>
              </a:rPr>
              <a:t>Discussions with all stakeholders around agreeing the percentage of allocated spaces and percentage of shared spaces.</a:t>
            </a:r>
          </a:p>
          <a:p>
            <a:endParaRPr lang="en-IE" sz="2800" dirty="0">
              <a:solidFill>
                <a:schemeClr val="bg1"/>
              </a:solidFill>
            </a:endParaRPr>
          </a:p>
          <a:p>
            <a:r>
              <a:rPr lang="en-IE" sz="2800" dirty="0">
                <a:solidFill>
                  <a:schemeClr val="bg1"/>
                </a:solidFill>
              </a:rPr>
              <a:t>All tenures: Pressure from residents to increase car parking levels.  </a:t>
            </a:r>
          </a:p>
          <a:p>
            <a:endParaRPr lang="en-IE" sz="2400" dirty="0">
              <a:solidFill>
                <a:schemeClr val="bg1"/>
              </a:solidFill>
            </a:endParaRPr>
          </a:p>
          <a:p>
            <a:r>
              <a:rPr lang="en-IE" sz="2800" dirty="0">
                <a:solidFill>
                  <a:schemeClr val="bg1"/>
                </a:solidFill>
              </a:rPr>
              <a:t>Climate Action commitments:  Road capacity issues: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22300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B0A08-813D-7466-7B55-93C043D9D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BA987-7B05-3081-87AA-E4FD1DA60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89624"/>
            <a:ext cx="4320480" cy="862421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Electric Vehicle  Charging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81C74D-BAB6-9765-4B00-3E234AE271B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6910" y="6082268"/>
            <a:ext cx="5603466" cy="522469"/>
          </a:xfrm>
        </p:spPr>
        <p:txBody>
          <a:bodyPr>
            <a:normAutofit/>
          </a:bodyPr>
          <a:lstStyle/>
          <a:p>
            <a:r>
              <a:rPr lang="en-US" sz="2400" dirty="0"/>
              <a:t>Title: Car Parking Policy Update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FC7097-2CC1-93D2-F013-1ED781461C3B}"/>
              </a:ext>
            </a:extLst>
          </p:cNvPr>
          <p:cNvSpPr txBox="1"/>
          <p:nvPr/>
        </p:nvSpPr>
        <p:spPr>
          <a:xfrm>
            <a:off x="263352" y="1105287"/>
            <a:ext cx="1166529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600" b="1" dirty="0">
                <a:solidFill>
                  <a:schemeClr val="bg1"/>
                </a:solidFill>
              </a:rPr>
              <a:t>SDCC County Development Plan:</a:t>
            </a:r>
          </a:p>
          <a:p>
            <a:r>
              <a:rPr lang="en-GB" sz="2600" dirty="0">
                <a:solidFill>
                  <a:schemeClr val="bg1"/>
                </a:solidFill>
              </a:rPr>
              <a:t>Under </a:t>
            </a:r>
            <a:r>
              <a:rPr lang="en-GB" sz="2600" i="1" dirty="0">
                <a:solidFill>
                  <a:schemeClr val="bg1"/>
                </a:solidFill>
              </a:rPr>
              <a:t>Policy E4: Electric Vehicles</a:t>
            </a:r>
            <a:r>
              <a:rPr lang="en-GB" sz="2600" dirty="0">
                <a:solidFill>
                  <a:schemeClr val="bg1"/>
                </a:solidFill>
              </a:rPr>
              <a:t> — “Promote the delivery of EV charging facilities in accordance with relevant regulations and national and regional policy and guidance.”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r>
              <a:rPr lang="en-GB" sz="2800" b="1" dirty="0">
                <a:solidFill>
                  <a:schemeClr val="bg1"/>
                </a:solidFill>
              </a:rPr>
              <a:t>Electric Charger Hubs</a:t>
            </a:r>
          </a:p>
          <a:p>
            <a:r>
              <a:rPr lang="en-GB" sz="2600" dirty="0">
                <a:solidFill>
                  <a:schemeClr val="bg1"/>
                </a:solidFill>
              </a:rPr>
              <a:t>On 15 July 2025, the Irish government published its “Private Wires Policy” Statement</a:t>
            </a:r>
          </a:p>
          <a:p>
            <a:r>
              <a:rPr lang="en-GB" sz="2600" dirty="0">
                <a:solidFill>
                  <a:schemeClr val="bg1"/>
                </a:solidFill>
              </a:rPr>
              <a:t>(3) facilitate on-street electric vehicle parking, Further details are awaited on the implementing measures, and the Policy Statement indicates the potential for future public consultation (although no timing is specified). </a:t>
            </a:r>
          </a:p>
          <a:p>
            <a:endParaRPr lang="en-IE" sz="2500" dirty="0"/>
          </a:p>
          <a:p>
            <a:endParaRPr lang="en-IE" sz="2500" dirty="0"/>
          </a:p>
        </p:txBody>
      </p:sp>
    </p:spTree>
    <p:extLst>
      <p:ext uri="{BB962C8B-B14F-4D97-AF65-F5344CB8AC3E}">
        <p14:creationId xmlns:p14="http://schemas.microsoft.com/office/powerpoint/2010/main" val="2168996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9612" y="4835943"/>
            <a:ext cx="4176464" cy="369332"/>
          </a:xfrm>
        </p:spPr>
        <p:txBody>
          <a:bodyPr/>
          <a:lstStyle/>
          <a:p>
            <a:r>
              <a:rPr lang="en-GB" sz="3000" b="1" dirty="0"/>
              <a:t>Thank you 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01217C-1633-3600-2B32-D888828BA85A}"/>
              </a:ext>
            </a:extLst>
          </p:cNvPr>
          <p:cNvSpPr txBox="1"/>
          <p:nvPr/>
        </p:nvSpPr>
        <p:spPr>
          <a:xfrm>
            <a:off x="244796" y="1777342"/>
            <a:ext cx="115212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A list of current public chargers in South Dublin LA is linked here</a:t>
            </a:r>
          </a:p>
          <a:p>
            <a:r>
              <a:rPr lang="en-IE" sz="24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https://data-sdublincoco.opendata.arcgis.com/datasets/public-ev-charging-points-sdcc?utm_source=chatgpt.com</a:t>
            </a:r>
            <a:endParaRPr lang="en-IE" sz="2400" dirty="0">
              <a:solidFill>
                <a:schemeClr val="bg1"/>
              </a:solidFill>
            </a:endParaRPr>
          </a:p>
          <a:p>
            <a:endParaRPr lang="en-IE" sz="2400" dirty="0">
              <a:solidFill>
                <a:schemeClr val="bg1"/>
              </a:solidFill>
            </a:endParaRPr>
          </a:p>
          <a:p>
            <a:r>
              <a:rPr lang="en-IE" sz="2400" dirty="0">
                <a:solidFill>
                  <a:schemeClr val="bg1"/>
                </a:solidFill>
              </a:rPr>
              <a:t>SDCC Planning Policies promoting destination charging spaces at Service Stations, Work locations, Shopping centres Leisure facilities and public buildings.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8CE7A2-0E55-2F97-DEF7-43A55F8EAE26}"/>
              </a:ext>
            </a:extLst>
          </p:cNvPr>
          <p:cNvSpPr txBox="1"/>
          <p:nvPr/>
        </p:nvSpPr>
        <p:spPr>
          <a:xfrm>
            <a:off x="244796" y="980728"/>
            <a:ext cx="924238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</a:rPr>
              <a:t>Public Electric Vehicle Charging provision</a:t>
            </a:r>
            <a:endParaRPr lang="en-IE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3100</TotalTime>
  <Words>551</Words>
  <Application>Microsoft Office PowerPoint</Application>
  <PresentationFormat>Widescreen</PresentationFormat>
  <Paragraphs>60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SDCC Master</vt:lpstr>
      <vt:lpstr>Title: Car Parking Policy Update</vt:lpstr>
      <vt:lpstr> Planning - Parking Objectives and Implementation:</vt:lpstr>
      <vt:lpstr> Residential Parking Rates</vt:lpstr>
      <vt:lpstr> Residential Parking Rates</vt:lpstr>
      <vt:lpstr>PowerPoint Presentation</vt:lpstr>
      <vt:lpstr> </vt:lpstr>
      <vt:lpstr>Electric Vehicle  Charging</vt:lpstr>
      <vt:lpstr>Thank you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John Hegarty</cp:lastModifiedBy>
  <cp:revision>18</cp:revision>
  <dcterms:created xsi:type="dcterms:W3CDTF">2025-05-27T21:24:40Z</dcterms:created>
  <dcterms:modified xsi:type="dcterms:W3CDTF">2025-11-26T15:16:29Z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