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2" r:id="rId2"/>
  </p:sldMasterIdLst>
  <p:notesMasterIdLst>
    <p:notesMasterId r:id="rId16"/>
  </p:notesMasterIdLst>
  <p:sldIdLst>
    <p:sldId id="257" r:id="rId3"/>
    <p:sldId id="260" r:id="rId4"/>
    <p:sldId id="276" r:id="rId5"/>
    <p:sldId id="279" r:id="rId6"/>
    <p:sldId id="280" r:id="rId7"/>
    <p:sldId id="281" r:id="rId8"/>
    <p:sldId id="282" r:id="rId9"/>
    <p:sldId id="283" r:id="rId10"/>
    <p:sldId id="284" r:id="rId11"/>
    <p:sldId id="285" r:id="rId12"/>
    <p:sldId id="286" r:id="rId13"/>
    <p:sldId id="288" r:id="rId14"/>
    <p:sldId id="2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27F3E9-92CB-47DB-A905-4D85783D3C43}" v="21" dt="2025-11-21T10:21:36.6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95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1DCCED-2B4B-4DF0-B912-D28A9DEED5AC}" type="datetimeFigureOut">
              <a:rPr lang="en-IE" smtClean="0"/>
              <a:t>24/11/2025</a:t>
            </a:fld>
            <a:endParaRPr lang="en-I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5C9293-0F59-4F59-A1DD-09CBD1B5966B}" type="slidenum">
              <a:rPr lang="en-IE" smtClean="0"/>
              <a:t>‹#›</a:t>
            </a:fld>
            <a:endParaRPr lang="en-IE" dirty="0"/>
          </a:p>
        </p:txBody>
      </p:sp>
    </p:spTree>
    <p:extLst>
      <p:ext uri="{BB962C8B-B14F-4D97-AF65-F5344CB8AC3E}">
        <p14:creationId xmlns:p14="http://schemas.microsoft.com/office/powerpoint/2010/main" val="673752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74F5B9-8B24-7A4E-B5A9-4C8F6F8C6B31}"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61886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C1E1E-F168-5CD6-F6A8-426EB7396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D24F14-B71B-DE5C-9553-AEEF366749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3B5CF2-2BB0-E1AF-C404-6287627EB585}"/>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2B14CE59-9A2E-F2BF-9ED3-DF2FE41EE6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74F5B9-8B24-7A4E-B5A9-4C8F6F8C6B31}"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1141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F8EDF-6C98-1502-357A-E60A5B5C43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8B106-6533-4509-9954-C676617DB2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A62002-E070-1F89-AE74-AC8DD10F3C57}"/>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07629B3A-A6C0-9386-81A5-49EB448CA9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74F5B9-8B24-7A4E-B5A9-4C8F6F8C6B31}"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5746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FB209-E017-B227-9CFE-3CFD214D04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60CFEE-88FE-4534-C89C-7E767E3CB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6CEE1-F5FD-DA39-82D2-420B131A8A55}"/>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D869A4B2-B644-DF03-0A1D-D41673573B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74F5B9-8B24-7A4E-B5A9-4C8F6F8C6B31}"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1269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94A63-4AA6-944B-FD09-520556EFE6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6D1372-3B9A-37AD-11D6-B078AC176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68E918-5F8C-F6F3-F66A-895578BA0E9E}"/>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E4F1A6F4-3F6E-6647-E1E1-223D33BC58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74F5B9-8B24-7A4E-B5A9-4C8F6F8C6B31}"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7828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82C2B-0981-25F0-DB1B-0E38841E0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99521-FC0A-D27F-F8EC-075EC6D004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A1206E-2BC0-FAB5-36D0-77051A2DA6ED}"/>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9C4A463D-7D8C-2F2B-536D-4F7A63C273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74F5B9-8B24-7A4E-B5A9-4C8F6F8C6B31}"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6120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80BD7-DE99-0A00-0D33-CD932D8CE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158F7A-B7F8-705F-C31A-2A9E07F2B5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4DA5FC-6417-1FA5-0031-9952B2EEFE9B}"/>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2FC7A642-EF9D-E538-2792-94C2294CC8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74F5B9-8B24-7A4E-B5A9-4C8F6F8C6B31}"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7344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F2C82-608B-5364-D881-3C57EACED7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8F446-44A9-B784-5ED4-2A4652A24A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95E016-6B94-E3EF-88EA-C806FA067B7F}"/>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03B6FDBF-9EE7-972F-1F50-A93D5041A0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74F5B9-8B24-7A4E-B5A9-4C8F6F8C6B31}"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0" cap="none" spc="0" normalizeH="0" baseline="0" noProof="0" dirty="0">
              <a:ln>
                <a:noFill/>
              </a:ln>
              <a:solidFill>
                <a:sysClr val="windowText" lastClr="000000"/>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015486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emf"/><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dirty="0"/>
              <a:t>May 2025</a:t>
            </a:r>
          </a:p>
        </p:txBody>
      </p:sp>
    </p:spTree>
    <p:extLst>
      <p:ext uri="{BB962C8B-B14F-4D97-AF65-F5344CB8AC3E}">
        <p14:creationId xmlns:p14="http://schemas.microsoft.com/office/powerpoint/2010/main" val="25691706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dirty="0"/>
              <a:t>May 2025</a:t>
            </a:r>
          </a:p>
        </p:txBody>
      </p:sp>
    </p:spTree>
    <p:extLst>
      <p:ext uri="{BB962C8B-B14F-4D97-AF65-F5344CB8AC3E}">
        <p14:creationId xmlns:p14="http://schemas.microsoft.com/office/powerpoint/2010/main" val="36015240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dirty="0"/>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dirty="0"/>
              <a:t>Title of Presentation</a:t>
            </a:r>
            <a:endParaRPr dirty="0"/>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dirty="0"/>
              <a:t>May 2025</a:t>
            </a:r>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dirty="0">
                <a:latin typeface="Arial" panose="020B0604020202020204" pitchFamily="34" charset="0"/>
                <a:cs typeface="Arial" panose="020B0604020202020204" pitchFamily="34" charset="0"/>
              </a:rPr>
              <a:t>Click the icon to add a picture</a:t>
            </a:r>
            <a:endParaRPr lang="en-US" dirty="0"/>
          </a:p>
        </p:txBody>
      </p:sp>
    </p:spTree>
    <p:extLst>
      <p:ext uri="{BB962C8B-B14F-4D97-AF65-F5344CB8AC3E}">
        <p14:creationId xmlns:p14="http://schemas.microsoft.com/office/powerpoint/2010/main" val="29355085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dirty="0"/>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3257939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dirty="0"/>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dirty="0"/>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585044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dirty="0"/>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dirty="0"/>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dirty="0"/>
              <a:t>Section Divider Title Goes Here</a:t>
            </a:r>
            <a:endParaRPr dirty="0"/>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142062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dirty="0"/>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dirty="0"/>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26399407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dirty="0"/>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2989467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10989077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dirty="0"/>
              <a:t>May 2025</a:t>
            </a:r>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964147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dirty="0"/>
              <a:t>May 2025</a:t>
            </a:r>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259457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Tree>
    <p:extLst>
      <p:ext uri="{BB962C8B-B14F-4D97-AF65-F5344CB8AC3E}">
        <p14:creationId xmlns:p14="http://schemas.microsoft.com/office/powerpoint/2010/main" val="715969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Tree>
    <p:extLst>
      <p:ext uri="{BB962C8B-B14F-4D97-AF65-F5344CB8AC3E}">
        <p14:creationId xmlns:p14="http://schemas.microsoft.com/office/powerpoint/2010/main" val="1708713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3048923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lvl1pPr>
          </a:lstStyle>
          <a:p>
            <a:r>
              <a:rPr lang="en-US" dirty="0"/>
              <a:t>Page title goes here</a:t>
            </a:r>
            <a:endParaRPr lang="en-GB" dirty="0"/>
          </a:p>
        </p:txBody>
      </p:sp>
    </p:spTree>
    <p:extLst>
      <p:ext uri="{BB962C8B-B14F-4D97-AF65-F5344CB8AC3E}">
        <p14:creationId xmlns:p14="http://schemas.microsoft.com/office/powerpoint/2010/main" val="2104709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dirty="0"/>
              <a:t>May 2025</a:t>
            </a:r>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927323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dirty="0"/>
              <a:t>May 2025</a:t>
            </a:r>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4072782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41070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6307346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solidFill>
                  <a:schemeClr val="bg1"/>
                </a:solidFill>
              </a:defRPr>
            </a:lvl1pPr>
          </a:lstStyle>
          <a:p>
            <a:r>
              <a:rPr lang="en-US" dirty="0"/>
              <a:t>Meet the team</a:t>
            </a:r>
            <a:endParaRPr lang="en-GB" dirty="0"/>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67927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9036410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dirty="0"/>
              <a:t>May 2025</a:t>
            </a:r>
          </a:p>
        </p:txBody>
      </p:sp>
    </p:spTree>
    <p:extLst>
      <p:ext uri="{BB962C8B-B14F-4D97-AF65-F5344CB8AC3E}">
        <p14:creationId xmlns:p14="http://schemas.microsoft.com/office/powerpoint/2010/main" val="24792059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dirty="0"/>
              <a:t>May 2025</a:t>
            </a:r>
          </a:p>
        </p:txBody>
      </p:sp>
    </p:spTree>
    <p:extLst>
      <p:ext uri="{BB962C8B-B14F-4D97-AF65-F5344CB8AC3E}">
        <p14:creationId xmlns:p14="http://schemas.microsoft.com/office/powerpoint/2010/main" val="13231110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Slide Blue and Light Blu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139F142-BF45-C464-ADCF-FAB928B1A7DC}"/>
              </a:ext>
            </a:extLst>
          </p:cNvPr>
          <p:cNvGrpSpPr/>
          <p:nvPr userDrawn="1"/>
        </p:nvGrpSpPr>
        <p:grpSpPr>
          <a:xfrm flipH="1" flipV="1">
            <a:off x="-1752600" y="-2264867"/>
            <a:ext cx="11676754" cy="11341608"/>
            <a:chOff x="3750647" y="-3589043"/>
            <a:chExt cx="19254481" cy="18703151"/>
          </a:xfrm>
        </p:grpSpPr>
        <p:sp>
          <p:nvSpPr>
            <p:cNvPr id="5" name="Freeform: Shape 4">
              <a:extLst>
                <a:ext uri="{FF2B5EF4-FFF2-40B4-BE49-F238E27FC236}">
                  <a16:creationId xmlns:a16="http://schemas.microsoft.com/office/drawing/2014/main" id="{05A4C88A-F42F-0ACD-6216-F8F17744AC03}"/>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dirty="0">
                <a:solidFill>
                  <a:schemeClr val="bg1"/>
                </a:solidFill>
              </a:endParaRPr>
            </a:p>
          </p:txBody>
        </p:sp>
        <p:sp>
          <p:nvSpPr>
            <p:cNvPr id="6" name="Oval 5">
              <a:extLst>
                <a:ext uri="{FF2B5EF4-FFF2-40B4-BE49-F238E27FC236}">
                  <a16:creationId xmlns:a16="http://schemas.microsoft.com/office/drawing/2014/main" id="{406C1C32-DE94-B853-CA4D-F30811BF0EB7}"/>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dirty="0">
                <a:solidFill>
                  <a:schemeClr val="bg1"/>
                </a:solidFill>
              </a:endParaRPr>
            </a:p>
          </p:txBody>
        </p:sp>
        <p:sp>
          <p:nvSpPr>
            <p:cNvPr id="7" name="Freeform: Shape 6">
              <a:extLst>
                <a:ext uri="{FF2B5EF4-FFF2-40B4-BE49-F238E27FC236}">
                  <a16:creationId xmlns:a16="http://schemas.microsoft.com/office/drawing/2014/main" id="{0A48BA1A-BB24-4134-639F-401BC91ACA22}"/>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dirty="0">
                <a:solidFill>
                  <a:schemeClr val="bg1"/>
                </a:solidFill>
              </a:endParaRPr>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chemeClr val="bg1"/>
          </a:solidFill>
          <a:ln>
            <a:noFill/>
          </a:ln>
        </p:spPr>
        <p:txBody>
          <a:bodyPr anchor="ctr" anchorCtr="0"/>
          <a:lstStyle>
            <a:lvl1pPr>
              <a:defRPr sz="1250" cap="all" baseline="0"/>
            </a:lvl1pPr>
          </a:lstStyle>
          <a:p>
            <a:pPr algn="ctr"/>
            <a:r>
              <a:rPr lang="en-GB" dirty="0"/>
              <a:t>May 2025</a:t>
            </a:r>
          </a:p>
        </p:txBody>
      </p:sp>
    </p:spTree>
    <p:extLst>
      <p:ext uri="{BB962C8B-B14F-4D97-AF65-F5344CB8AC3E}">
        <p14:creationId xmlns:p14="http://schemas.microsoft.com/office/powerpoint/2010/main" val="27832578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dirty="0"/>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dirty="0"/>
              <a:t>Title of Presentation</a:t>
            </a:r>
            <a:endParaRPr dirty="0"/>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dirty="0"/>
              <a:t>May 2025</a:t>
            </a:r>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dirty="0">
                <a:latin typeface="Arial" panose="020B0604020202020204" pitchFamily="34" charset="0"/>
                <a:cs typeface="Arial" panose="020B0604020202020204" pitchFamily="34" charset="0"/>
              </a:rPr>
              <a:t>Click the icon to add a picture</a:t>
            </a:r>
            <a:endParaRPr lang="en-US" dirty="0"/>
          </a:p>
        </p:txBody>
      </p:sp>
    </p:spTree>
    <p:extLst>
      <p:ext uri="{BB962C8B-B14F-4D97-AF65-F5344CB8AC3E}">
        <p14:creationId xmlns:p14="http://schemas.microsoft.com/office/powerpoint/2010/main" val="25398581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dirty="0"/>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3063572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dirty="0"/>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dirty="0"/>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5017013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dirty="0"/>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dirty="0"/>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dirty="0"/>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dirty="0"/>
              <a:t>Section Divider Title Goes Here</a:t>
            </a:r>
            <a:endParaRPr dirty="0"/>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467772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dirty="0"/>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dirty="0"/>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extLst>
      <p:ext uri="{BB962C8B-B14F-4D97-AF65-F5344CB8AC3E}">
        <p14:creationId xmlns:p14="http://schemas.microsoft.com/office/powerpoint/2010/main" val="34256038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dirty="0"/>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1595674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35031681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Thank You -editable contact">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12">
            <a:extLst>
              <a:ext uri="{FF2B5EF4-FFF2-40B4-BE49-F238E27FC236}">
                <a16:creationId xmlns:a16="http://schemas.microsoft.com/office/drawing/2014/main" id="{4263637F-3076-0E97-C826-8AC7A025D28E}"/>
              </a:ext>
            </a:extLst>
          </p:cNvPr>
          <p:cNvSpPr>
            <a:spLocks noGrp="1"/>
          </p:cNvSpPr>
          <p:nvPr>
            <p:ph type="body" sz="quarter" idx="11" hasCustomPrompt="1"/>
          </p:nvPr>
        </p:nvSpPr>
        <p:spPr>
          <a:xfrm>
            <a:off x="8406550" y="5924219"/>
            <a:ext cx="3188558" cy="646908"/>
          </a:xfrm>
          <a:prstGeom prst="rect">
            <a:avLst/>
          </a:prstGeom>
        </p:spPr>
        <p:txBody>
          <a:bodyPr>
            <a:normAutofit/>
          </a:bodyPr>
          <a:lstStyle>
            <a:lvl1pPr>
              <a:defRPr sz="1600" b="0">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E: info@sdublincoco.ie</a:t>
            </a:r>
            <a:br>
              <a:rPr lang="en-GB" dirty="0"/>
            </a:br>
            <a:r>
              <a:rPr lang="en-GB" dirty="0"/>
              <a:t>T: 01 4149000</a:t>
            </a:r>
            <a:endParaRPr lang="en-US" dirty="0"/>
          </a:p>
        </p:txBody>
      </p:sp>
    </p:spTree>
    <p:extLst>
      <p:ext uri="{BB962C8B-B14F-4D97-AF65-F5344CB8AC3E}">
        <p14:creationId xmlns:p14="http://schemas.microsoft.com/office/powerpoint/2010/main" val="1848128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hank you -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dirty="0"/>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dirty="0"/>
            </a:p>
          </p:txBody>
        </p:sp>
      </p:grpSp>
      <p:sp>
        <p:nvSpPr>
          <p:cNvPr id="2" name="Holder 2"/>
          <p:cNvSpPr>
            <a:spLocks noGrp="1"/>
          </p:cNvSpPr>
          <p:nvPr userDrawn="1">
            <p:ph type="ctrTitle" hasCustomPrompt="1"/>
          </p:nvPr>
        </p:nvSpPr>
        <p:spPr>
          <a:xfrm>
            <a:off x="4894514" y="2309208"/>
            <a:ext cx="6700594" cy="2239587"/>
          </a:xfrm>
          <a:prstGeom prst="rect">
            <a:avLst/>
          </a:prstGeom>
        </p:spPr>
        <p:txBody>
          <a:bodyPr wrap="square" lIns="0" tIns="0" rIns="0" bIns="0">
            <a:spAutoFit/>
          </a:bodyPr>
          <a:lstStyle>
            <a:lvl1pPr algn="r">
              <a:lnSpc>
                <a:spcPct val="80000"/>
              </a:lnSpc>
              <a:defRPr sz="9096" b="0" i="0" spc="-91">
                <a:solidFill>
                  <a:srgbClr val="363A92"/>
                </a:solidFill>
                <a:latin typeface="+mj-lt"/>
                <a:cs typeface="Arial" panose="020B0604020202020204" pitchFamily="34" charset="0"/>
              </a:defRPr>
            </a:lvl1pPr>
          </a:lstStyle>
          <a:p>
            <a:r>
              <a:rPr lang="en-IE" dirty="0"/>
              <a:t>Add Thank you</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p:ph type="body" sz="quarter" idx="10" hasCustomPrompt="1"/>
          </p:nvPr>
        </p:nvSpPr>
        <p:spPr>
          <a:xfrm>
            <a:off x="4894515" y="5924219"/>
            <a:ext cx="3188558" cy="646908"/>
          </a:xfrm>
          <a:prstGeom prst="rect">
            <a:avLst/>
          </a:prstGeom>
        </p:spPr>
        <p:txBody>
          <a:bodyPr>
            <a:normAutofit/>
          </a:bodyPr>
          <a:lstStyle>
            <a:lvl1pPr>
              <a:defRPr sz="1600" b="1">
                <a:solidFill>
                  <a:srgbClr val="363A92"/>
                </a:solidFill>
                <a:latin typeface="+mn-lt"/>
                <a:cs typeface="Arial" panose="020B0604020202020204" pitchFamily="34" charset="0"/>
              </a:defRPr>
            </a:lvl1pPr>
            <a:lvl2pPr algn="r">
              <a:defRPr sz="1698" b="1">
                <a:solidFill>
                  <a:schemeClr val="accent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1"/>
            <a:r>
              <a:rPr lang="en-GB" dirty="0"/>
              <a:t>Contact:</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normAutofit/>
          </a:bodyPr>
          <a:lstStyle>
            <a:lvl1pPr>
              <a:defRPr sz="1600" b="0">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E: info@sdublincoco.ie</a:t>
            </a:r>
            <a:br>
              <a:rPr lang="en-GB" dirty="0"/>
            </a:br>
            <a:r>
              <a:rPr lang="en-GB" dirty="0"/>
              <a:t>T: 01 4149000</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cxnSp>
        <p:nvCxnSpPr>
          <p:cNvPr id="3" name="Straight Connector 2">
            <a:extLst>
              <a:ext uri="{FF2B5EF4-FFF2-40B4-BE49-F238E27FC236}">
                <a16:creationId xmlns:a16="http://schemas.microsoft.com/office/drawing/2014/main" id="{D421483C-EE89-1843-5326-8390D4EAF8D2}"/>
              </a:ext>
            </a:extLst>
          </p:cNvPr>
          <p:cNvCxnSpPr>
            <a:cxnSpLocks/>
          </p:cNvCxnSpPr>
          <p:nvPr userDrawn="1"/>
        </p:nvCxnSpPr>
        <p:spPr>
          <a:xfrm>
            <a:off x="354000" y="5645152"/>
            <a:ext cx="11484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27255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hank you Blue and Light Blu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139F142-BF45-C464-ADCF-FAB928B1A7DC}"/>
              </a:ext>
            </a:extLst>
          </p:cNvPr>
          <p:cNvGrpSpPr/>
          <p:nvPr userDrawn="1"/>
        </p:nvGrpSpPr>
        <p:grpSpPr>
          <a:xfrm flipH="1" flipV="1">
            <a:off x="-1752600" y="-2264867"/>
            <a:ext cx="11676754" cy="11341608"/>
            <a:chOff x="3750647" y="-3589043"/>
            <a:chExt cx="19254481" cy="18703151"/>
          </a:xfrm>
        </p:grpSpPr>
        <p:sp>
          <p:nvSpPr>
            <p:cNvPr id="5" name="Freeform: Shape 4">
              <a:extLst>
                <a:ext uri="{FF2B5EF4-FFF2-40B4-BE49-F238E27FC236}">
                  <a16:creationId xmlns:a16="http://schemas.microsoft.com/office/drawing/2014/main" id="{05A4C88A-F42F-0ACD-6216-F8F17744AC03}"/>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dirty="0">
                <a:solidFill>
                  <a:schemeClr val="bg1"/>
                </a:solidFill>
              </a:endParaRPr>
            </a:p>
          </p:txBody>
        </p:sp>
        <p:sp>
          <p:nvSpPr>
            <p:cNvPr id="6" name="Oval 5">
              <a:extLst>
                <a:ext uri="{FF2B5EF4-FFF2-40B4-BE49-F238E27FC236}">
                  <a16:creationId xmlns:a16="http://schemas.microsoft.com/office/drawing/2014/main" id="{406C1C32-DE94-B853-CA4D-F30811BF0EB7}"/>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dirty="0">
                <a:solidFill>
                  <a:schemeClr val="bg1"/>
                </a:solidFill>
              </a:endParaRPr>
            </a:p>
          </p:txBody>
        </p:sp>
        <p:sp>
          <p:nvSpPr>
            <p:cNvPr id="7" name="Freeform: Shape 6">
              <a:extLst>
                <a:ext uri="{FF2B5EF4-FFF2-40B4-BE49-F238E27FC236}">
                  <a16:creationId xmlns:a16="http://schemas.microsoft.com/office/drawing/2014/main" id="{0A48BA1A-BB24-4134-639F-401BC91ACA22}"/>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dirty="0">
                <a:solidFill>
                  <a:schemeClr val="bg1"/>
                </a:solidFill>
              </a:endParaRPr>
            </a:p>
          </p:txBody>
        </p:sp>
      </p:gr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35213" y="406175"/>
            <a:ext cx="4422824" cy="482259"/>
          </a:xfrm>
          <a:prstGeom prst="rect">
            <a:avLst/>
          </a:prstGeom>
        </p:spPr>
      </p:pic>
      <p:sp>
        <p:nvSpPr>
          <p:cNvPr id="8" name="Holder 2">
            <a:extLst>
              <a:ext uri="{FF2B5EF4-FFF2-40B4-BE49-F238E27FC236}">
                <a16:creationId xmlns:a16="http://schemas.microsoft.com/office/drawing/2014/main" id="{068E738F-966F-43B9-728F-5EC0F6B0D637}"/>
              </a:ext>
            </a:extLst>
          </p:cNvPr>
          <p:cNvSpPr>
            <a:spLocks noGrp="1"/>
          </p:cNvSpPr>
          <p:nvPr>
            <p:ph type="ctrTitle" hasCustomPrompt="1"/>
          </p:nvPr>
        </p:nvSpPr>
        <p:spPr>
          <a:xfrm>
            <a:off x="4894514" y="2309208"/>
            <a:ext cx="6700594" cy="2239587"/>
          </a:xfrm>
          <a:prstGeom prst="rect">
            <a:avLst/>
          </a:prstGeom>
        </p:spPr>
        <p:txBody>
          <a:bodyPr wrap="square" lIns="0" tIns="0" rIns="0" bIns="0">
            <a:spAutoFit/>
          </a:bodyPr>
          <a:lstStyle>
            <a:lvl1pPr algn="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10" name="Text Placeholder 12">
            <a:extLst>
              <a:ext uri="{FF2B5EF4-FFF2-40B4-BE49-F238E27FC236}">
                <a16:creationId xmlns:a16="http://schemas.microsoft.com/office/drawing/2014/main" id="{AD909019-4856-C466-9E20-562D2B97E4C1}"/>
              </a:ext>
            </a:extLst>
          </p:cNvPr>
          <p:cNvSpPr>
            <a:spLocks noGrp="1"/>
          </p:cNvSpPr>
          <p:nvPr>
            <p:ph type="body" sz="quarter" idx="11" hasCustomPrompt="1"/>
          </p:nvPr>
        </p:nvSpPr>
        <p:spPr>
          <a:xfrm>
            <a:off x="8406550" y="5924219"/>
            <a:ext cx="3188558" cy="646908"/>
          </a:xfrm>
          <a:prstGeom prst="rect">
            <a:avLst/>
          </a:prstGeom>
        </p:spPr>
        <p:txBody>
          <a:bodyPr>
            <a:normAutofit/>
          </a:bodyPr>
          <a:lstStyle>
            <a:lvl1pPr>
              <a:defRPr sz="1600" b="0">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E: info@sdublincoco.ie</a:t>
            </a:r>
            <a:br>
              <a:rPr lang="en-GB" dirty="0"/>
            </a:br>
            <a:r>
              <a:rPr lang="en-GB" dirty="0"/>
              <a:t>T: 01 4149000</a:t>
            </a:r>
            <a:endParaRPr lang="en-US" dirty="0"/>
          </a:p>
        </p:txBody>
      </p:sp>
      <p:cxnSp>
        <p:nvCxnSpPr>
          <p:cNvPr id="11" name="Straight Connector 10">
            <a:extLst>
              <a:ext uri="{FF2B5EF4-FFF2-40B4-BE49-F238E27FC236}">
                <a16:creationId xmlns:a16="http://schemas.microsoft.com/office/drawing/2014/main" id="{A598353F-8262-4727-F52E-A93073D03E18}"/>
              </a:ext>
            </a:extLst>
          </p:cNvPr>
          <p:cNvCxnSpPr>
            <a:cxnSpLocks/>
          </p:cNvCxnSpPr>
          <p:nvPr userDrawn="1"/>
        </p:nvCxnSpPr>
        <p:spPr>
          <a:xfrm>
            <a:off x="354000" y="5645152"/>
            <a:ext cx="11484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56259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8903897"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dirty="0"/>
              <a:t>May 2025</a:t>
            </a:r>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27503307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9020529"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dirty="0"/>
              <a:t>May 2025</a:t>
            </a:r>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7123511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9047913"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Tree>
    <p:extLst>
      <p:ext uri="{BB962C8B-B14F-4D97-AF65-F5344CB8AC3E}">
        <p14:creationId xmlns:p14="http://schemas.microsoft.com/office/powerpoint/2010/main" val="835824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Tree>
    <p:extLst>
      <p:ext uri="{BB962C8B-B14F-4D97-AF65-F5344CB8AC3E}">
        <p14:creationId xmlns:p14="http://schemas.microsoft.com/office/powerpoint/2010/main" val="5802607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8759883"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34870497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eam page (no LinkedIn)">
    <p:bg>
      <p:bgPr>
        <a:solidFill>
          <a:srgbClr val="E6F5FD"/>
        </a:solidFill>
        <a:effectLst/>
      </p:bgPr>
    </p:bg>
    <p:spTree>
      <p:nvGrpSpPr>
        <p:cNvPr id="1" name=""/>
        <p:cNvGrpSpPr/>
        <p:nvPr/>
      </p:nvGrpSpPr>
      <p:grpSpPr>
        <a:xfrm>
          <a:off x="0" y="0"/>
          <a:ext cx="0" cy="0"/>
          <a:chOff x="0" y="0"/>
          <a:chExt cx="0" cy="0"/>
        </a:xfrm>
      </p:grpSpPr>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8369953"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22359626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a:xfrm>
            <a:off x="504469" y="471704"/>
            <a:ext cx="9119923" cy="856798"/>
          </a:xfrm>
        </p:spPr>
        <p:txBody>
          <a:bodyPr/>
          <a:lstStyle>
            <a:lvl1pPr>
              <a:defRPr/>
            </a:lvl1pPr>
          </a:lstStyle>
          <a:p>
            <a:r>
              <a:rPr lang="en-US" dirty="0"/>
              <a:t>Page title goes here</a:t>
            </a:r>
            <a:endParaRPr lang="en-GB" dirty="0"/>
          </a:p>
        </p:txBody>
      </p:sp>
    </p:spTree>
    <p:extLst>
      <p:ext uri="{BB962C8B-B14F-4D97-AF65-F5344CB8AC3E}">
        <p14:creationId xmlns:p14="http://schemas.microsoft.com/office/powerpoint/2010/main" val="22750985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logo and title only">
    <p:bg>
      <p:bgPr>
        <a:solidFill>
          <a:schemeClr val="bg1"/>
        </a:solidFill>
        <a:effectLst/>
      </p:bgPr>
    </p:bg>
    <p:spTree>
      <p:nvGrpSpPr>
        <p:cNvPr id="1" name=""/>
        <p:cNvGrpSpPr/>
        <p:nvPr/>
      </p:nvGrpSpPr>
      <p:grpSpPr>
        <a:xfrm>
          <a:off x="0" y="0"/>
          <a:ext cx="0" cy="0"/>
          <a:chOff x="0" y="0"/>
          <a:chExt cx="0" cy="0"/>
        </a:xfrm>
      </p:grpSpPr>
      <p:sp>
        <p:nvSpPr>
          <p:cNvPr id="6" name="Holder 2">
            <a:extLst>
              <a:ext uri="{FF2B5EF4-FFF2-40B4-BE49-F238E27FC236}">
                <a16:creationId xmlns:a16="http://schemas.microsoft.com/office/drawing/2014/main" id="{53A96A89-88E7-336C-E549-9D337CBC6017}"/>
              </a:ext>
            </a:extLst>
          </p:cNvPr>
          <p:cNvSpPr>
            <a:spLocks noGrp="1"/>
          </p:cNvSpPr>
          <p:nvPr>
            <p:ph type="title" hasCustomPrompt="1"/>
          </p:nvPr>
        </p:nvSpPr>
        <p:spPr>
          <a:xfrm>
            <a:off x="504471" y="471704"/>
            <a:ext cx="9191929"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pic>
        <p:nvPicPr>
          <p:cNvPr id="10" name="Picture 287">
            <a:extLst>
              <a:ext uri="{FF2B5EF4-FFF2-40B4-BE49-F238E27FC236}">
                <a16:creationId xmlns:a16="http://schemas.microsoft.com/office/drawing/2014/main" id="{177899CC-70D7-C7F1-E56D-52625DF0E9C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654850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9119921"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dirty="0"/>
              <a:t>May 2025</a:t>
            </a:r>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0181440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8903897"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dirty="0"/>
              <a:t>May 2025</a:t>
            </a:r>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4970280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861586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3962648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562629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9168082" cy="856798"/>
          </a:xfrm>
        </p:spPr>
        <p:txBody>
          <a:bodyPr/>
          <a:lstStyle>
            <a:lvl1pPr>
              <a:defRPr>
                <a:solidFill>
                  <a:schemeClr val="bg1"/>
                </a:solidFill>
              </a:defRPr>
            </a:lvl1pPr>
          </a:lstStyle>
          <a:p>
            <a:r>
              <a:rPr lang="en-US" dirty="0"/>
              <a:t>Meet the team</a:t>
            </a:r>
            <a:endParaRPr lang="en-GB" dirty="0"/>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6310494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a:xfrm>
            <a:off x="504469" y="471704"/>
            <a:ext cx="9119923" cy="856798"/>
          </a:xfrm>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9134995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chart/graph)">
    <p:bg>
      <p:bgPr>
        <a:solidFill>
          <a:schemeClr val="accent1"/>
        </a:solidFill>
        <a:effectLst/>
      </p:bgPr>
    </p:bg>
    <p:spTree>
      <p:nvGrpSpPr>
        <p:cNvPr id="1" name=""/>
        <p:cNvGrpSpPr/>
        <p:nvPr/>
      </p:nvGrpSpPr>
      <p:grpSpPr>
        <a:xfrm>
          <a:off x="0" y="0"/>
          <a:ext cx="0" cy="0"/>
          <a:chOff x="0" y="0"/>
          <a:chExt cx="0" cy="0"/>
        </a:xfrm>
      </p:grpSpPr>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a:xfrm>
            <a:off x="504469" y="471704"/>
            <a:ext cx="9551971" cy="856798"/>
          </a:xfrm>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02801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theme" Target="../theme/theme2.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image" Target="../media/image2.svg"/><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r:embed="rId23">
            <a:extLst>
              <a:ext uri="{96DAC541-7B7A-43D3-8B79-37D633B846F1}">
                <asvg:svgBlip xmlns:asvg="http://schemas.microsoft.com/office/drawing/2016/SVG/main" r:embed="rId24"/>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dirty="0"/>
              <a:t>Page title goes here</a:t>
            </a:r>
            <a:endParaRPr lang="en-GB" dirty="0"/>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dirty="0"/>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dirty="0"/>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832155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896">
          <p15:clr>
            <a:srgbClr val="F26B43"/>
          </p15:clr>
        </p15:guide>
        <p15:guide id="4" pos="2630">
          <p15:clr>
            <a:srgbClr val="F26B43"/>
          </p15:clr>
        </p15:guide>
        <p15:guide id="5" pos="3427">
          <p15:clr>
            <a:srgbClr val="F26B43"/>
          </p15:clr>
        </p15:guide>
        <p15:guide id="6" pos="318">
          <p15:clr>
            <a:srgbClr val="F26B43"/>
          </p15:clr>
        </p15:guide>
        <p15:guide id="7" pos="736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r:embed="rId30">
            <a:extLst>
              <a:ext uri="{96DAC541-7B7A-43D3-8B79-37D633B846F1}">
                <asvg:svgBlip xmlns:asvg="http://schemas.microsoft.com/office/drawing/2016/SVG/main" r:embed="rId31"/>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dirty="0"/>
              <a:t>Page title goes here</a:t>
            </a:r>
            <a:endParaRPr lang="en-GB" dirty="0"/>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dirty="0"/>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dirty="0"/>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514104366"/>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896">
          <p15:clr>
            <a:srgbClr val="F26B43"/>
          </p15:clr>
        </p15:guide>
        <p15:guide id="4" pos="2630">
          <p15:clr>
            <a:srgbClr val="F26B43"/>
          </p15:clr>
        </p15:guide>
        <p15:guide id="5" pos="3427">
          <p15:clr>
            <a:srgbClr val="F26B43"/>
          </p15:clr>
        </p15:guide>
        <p15:guide id="6" pos="318">
          <p15:clr>
            <a:srgbClr val="F26B43"/>
          </p15:clr>
        </p15:guide>
        <p15:guide id="7" pos="736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60268-7064-FA8C-B844-474C5DF5E19B}"/>
              </a:ext>
            </a:extLst>
          </p:cNvPr>
          <p:cNvSpPr>
            <a:spLocks noGrp="1"/>
          </p:cNvSpPr>
          <p:nvPr>
            <p:ph type="ctrTitle"/>
          </p:nvPr>
        </p:nvSpPr>
        <p:spPr>
          <a:xfrm>
            <a:off x="4894609" y="1187490"/>
            <a:ext cx="6700065" cy="4483022"/>
          </a:xfrm>
        </p:spPr>
        <p:txBody>
          <a:bodyPr/>
          <a:lstStyle/>
          <a:p>
            <a:r>
              <a:rPr lang="en-US" dirty="0">
                <a:latin typeface="SDCC Display" pitchFamily="2" charset="0"/>
              </a:rPr>
              <a:t>Adamstown Mid-Term Review Phases 1-5</a:t>
            </a:r>
          </a:p>
        </p:txBody>
      </p:sp>
      <p:sp>
        <p:nvSpPr>
          <p:cNvPr id="3" name="Text Placeholder 2">
            <a:extLst>
              <a:ext uri="{FF2B5EF4-FFF2-40B4-BE49-F238E27FC236}">
                <a16:creationId xmlns:a16="http://schemas.microsoft.com/office/drawing/2014/main" id="{AFBAABFD-E502-365C-F192-2816348A7353}"/>
              </a:ext>
            </a:extLst>
          </p:cNvPr>
          <p:cNvSpPr>
            <a:spLocks noGrp="1"/>
          </p:cNvSpPr>
          <p:nvPr>
            <p:ph type="body" sz="quarter" idx="10"/>
          </p:nvPr>
        </p:nvSpPr>
        <p:spPr/>
        <p:txBody>
          <a:bodyPr>
            <a:normAutofit/>
          </a:bodyPr>
          <a:lstStyle/>
          <a:p>
            <a:r>
              <a:rPr lang="en-US" dirty="0"/>
              <a:t>Created by</a:t>
            </a:r>
            <a:br>
              <a:rPr lang="en-US" dirty="0"/>
            </a:br>
            <a:r>
              <a:rPr lang="en-US" dirty="0"/>
              <a:t>Danielle Cantwell</a:t>
            </a:r>
          </a:p>
        </p:txBody>
      </p:sp>
      <p:sp>
        <p:nvSpPr>
          <p:cNvPr id="4" name="Text Placeholder 3">
            <a:extLst>
              <a:ext uri="{FF2B5EF4-FFF2-40B4-BE49-F238E27FC236}">
                <a16:creationId xmlns:a16="http://schemas.microsoft.com/office/drawing/2014/main" id="{EEADA7C7-629B-3D5C-2910-75D5350E99DD}"/>
              </a:ext>
            </a:extLst>
          </p:cNvPr>
          <p:cNvSpPr>
            <a:spLocks noGrp="1"/>
          </p:cNvSpPr>
          <p:nvPr>
            <p:ph type="body" sz="quarter" idx="11"/>
          </p:nvPr>
        </p:nvSpPr>
        <p:spPr/>
        <p:txBody>
          <a:bodyPr>
            <a:normAutofit/>
          </a:bodyPr>
          <a:lstStyle/>
          <a:p>
            <a:r>
              <a:rPr lang="en-US" dirty="0"/>
              <a:t>Presented by</a:t>
            </a:r>
            <a:br>
              <a:rPr lang="en-US" dirty="0"/>
            </a:br>
            <a:r>
              <a:rPr lang="en-US" dirty="0"/>
              <a:t>Danielle Cantwell</a:t>
            </a:r>
          </a:p>
        </p:txBody>
      </p:sp>
    </p:spTree>
    <p:extLst>
      <p:ext uri="{BB962C8B-B14F-4D97-AF65-F5344CB8AC3E}">
        <p14:creationId xmlns:p14="http://schemas.microsoft.com/office/powerpoint/2010/main" val="697314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BC26905-4F23-02BC-3DBE-E020B88AF0B7}"/>
              </a:ext>
            </a:extLst>
          </p:cNvPr>
          <p:cNvSpPr>
            <a:spLocks noGrp="1"/>
          </p:cNvSpPr>
          <p:nvPr>
            <p:ph type="body" sz="quarter" idx="11"/>
          </p:nvPr>
        </p:nvSpPr>
        <p:spPr>
          <a:xfrm>
            <a:off x="3876909" y="6261067"/>
            <a:ext cx="4438181" cy="343670"/>
          </a:xfrm>
        </p:spPr>
        <p:txBody>
          <a:bodyPr>
            <a:normAutofit/>
          </a:bodyPr>
          <a:lstStyle/>
          <a:p>
            <a:r>
              <a:rPr lang="en-US" dirty="0">
                <a:latin typeface="SDCC Display" pitchFamily="2" charset="0"/>
              </a:rPr>
              <a:t>Adamstown SDZ</a:t>
            </a:r>
          </a:p>
        </p:txBody>
      </p:sp>
      <p:sp>
        <p:nvSpPr>
          <p:cNvPr id="5" name="Title 1">
            <a:extLst>
              <a:ext uri="{FF2B5EF4-FFF2-40B4-BE49-F238E27FC236}">
                <a16:creationId xmlns:a16="http://schemas.microsoft.com/office/drawing/2014/main" id="{CD44026B-65C0-C048-F897-4B68E9F7AF25}"/>
              </a:ext>
            </a:extLst>
          </p:cNvPr>
          <p:cNvSpPr txBox="1">
            <a:spLocks/>
          </p:cNvSpPr>
          <p:nvPr/>
        </p:nvSpPr>
        <p:spPr>
          <a:xfrm>
            <a:off x="504918" y="139659"/>
            <a:ext cx="10044023" cy="877729"/>
          </a:xfrm>
          <a:prstGeom prst="rect">
            <a:avLst/>
          </a:prstGeom>
        </p:spPr>
        <p:txBody>
          <a:bodyPr vert="horz" lIns="0" tIns="0" rIns="0" bIns="0" rtlCol="0" anchor="ctr">
            <a:normAutofit/>
          </a:bodyPr>
          <a:lstStyle>
            <a:lvl1pPr eaLnBrk="1" hangingPunct="1">
              <a:lnSpc>
                <a:spcPct val="90000"/>
              </a:lnSpc>
              <a:defRPr sz="5821" b="1" i="0" spc="-91">
                <a:solidFill>
                  <a:srgbClr val="363A92"/>
                </a:solidFill>
                <a:latin typeface="+mj-lt"/>
                <a:ea typeface="+mj-ea"/>
                <a:cs typeface="Arial" panose="020B0604020202020204" pitchFamily="34" charset="0"/>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GB" sz="4000" b="1" i="0" u="none" strike="noStrike" kern="0" cap="none" spc="-91" normalizeH="0" baseline="0" noProof="0" dirty="0">
                <a:ln>
                  <a:noFill/>
                </a:ln>
                <a:solidFill>
                  <a:srgbClr val="FFFFFF"/>
                </a:solidFill>
                <a:effectLst/>
                <a:uLnTx/>
                <a:uFillTx/>
                <a:latin typeface="SDCC Display Light" pitchFamily="2" charset="0"/>
                <a:ea typeface="+mj-ea"/>
                <a:cs typeface="Arial" panose="020B0604020202020204" pitchFamily="34" charset="0"/>
              </a:rPr>
              <a:t>Contents</a:t>
            </a:r>
            <a:endParaRPr kumimoji="0" lang="en-IE" sz="4000" b="1" i="0" u="none" strike="noStrike" kern="0" cap="none" spc="-91" normalizeH="0" baseline="0" noProof="0" dirty="0">
              <a:ln>
                <a:noFill/>
              </a:ln>
              <a:solidFill>
                <a:srgbClr val="FFFFFF"/>
              </a:solidFill>
              <a:effectLst/>
              <a:uLnTx/>
              <a:uFillTx/>
              <a:latin typeface="SDCC Display Light" pitchFamily="2" charset="0"/>
              <a:ea typeface="+mj-ea"/>
              <a:cs typeface="Arial" panose="020B0604020202020204" pitchFamily="34" charset="0"/>
            </a:endParaRPr>
          </a:p>
        </p:txBody>
      </p:sp>
      <p:sp>
        <p:nvSpPr>
          <p:cNvPr id="6" name="Title 5">
            <a:extLst>
              <a:ext uri="{FF2B5EF4-FFF2-40B4-BE49-F238E27FC236}">
                <a16:creationId xmlns:a16="http://schemas.microsoft.com/office/drawing/2014/main" id="{BC25458D-BD16-0E59-30CB-77BD7890B290}"/>
              </a:ext>
            </a:extLst>
          </p:cNvPr>
          <p:cNvSpPr txBox="1">
            <a:spLocks noGrp="1"/>
          </p:cNvSpPr>
          <p:nvPr>
            <p:ph type="title"/>
          </p:nvPr>
        </p:nvSpPr>
        <p:spPr>
          <a:xfrm>
            <a:off x="271339" y="1385126"/>
            <a:ext cx="6608763" cy="4736681"/>
          </a:xfrm>
          <a:prstGeom prst="rect">
            <a:avLst/>
          </a:prstGeom>
          <a:noFill/>
        </p:spPr>
        <p:txBody>
          <a:bodyPr wrap="square">
            <a:spAutoFit/>
          </a:bodyPr>
          <a:lstStyle/>
          <a:p>
            <a:endParaRPr lang="en-US" sz="1800" dirty="0">
              <a:solidFill>
                <a:schemeClr val="bg1"/>
              </a:solidFill>
              <a:latin typeface="SDCC Sans" pitchFamily="2" charset="0"/>
            </a:endParaRPr>
          </a:p>
          <a:p>
            <a:r>
              <a:rPr lang="en-US" sz="1800" dirty="0">
                <a:solidFill>
                  <a:schemeClr val="bg1"/>
                </a:solidFill>
                <a:latin typeface="SDCC Sans" pitchFamily="2" charset="0"/>
              </a:rPr>
              <a:t>Adamstown 2025-Aerial View</a:t>
            </a:r>
            <a:br>
              <a:rPr lang="en-US" sz="1800" dirty="0">
                <a:solidFill>
                  <a:schemeClr val="bg1"/>
                </a:solidFill>
                <a:latin typeface="SDCC Sans" pitchFamily="2" charset="0"/>
              </a:rPr>
            </a:br>
            <a:br>
              <a:rPr lang="en-US" sz="1800" dirty="0">
                <a:solidFill>
                  <a:schemeClr val="bg1"/>
                </a:solidFill>
                <a:latin typeface="SDCC Sans" pitchFamily="2" charset="0"/>
              </a:rPr>
            </a:br>
            <a:br>
              <a:rPr lang="en-US" sz="1800" dirty="0">
                <a:solidFill>
                  <a:schemeClr val="bg1"/>
                </a:solidFill>
                <a:latin typeface="SDCC Sans" pitchFamily="2" charset="0"/>
              </a:rPr>
            </a:br>
            <a:r>
              <a:rPr lang="en-US" sz="1800" dirty="0">
                <a:solidFill>
                  <a:schemeClr val="bg1"/>
                </a:solidFill>
                <a:latin typeface="SDCC Sans" pitchFamily="2" charset="0"/>
              </a:rPr>
              <a:t>Adamstown SDZ Background</a:t>
            </a:r>
            <a:br>
              <a:rPr lang="en-US" sz="1800" dirty="0">
                <a:solidFill>
                  <a:schemeClr val="bg1"/>
                </a:solidFill>
                <a:latin typeface="SDCC Sans" pitchFamily="2" charset="0"/>
              </a:rPr>
            </a:br>
            <a:br>
              <a:rPr lang="en-US" sz="1800" dirty="0">
                <a:solidFill>
                  <a:schemeClr val="bg1"/>
                </a:solidFill>
                <a:latin typeface="SDCC Sans" pitchFamily="2" charset="0"/>
              </a:rPr>
            </a:br>
            <a:br>
              <a:rPr lang="en-US" sz="1800" dirty="0">
                <a:solidFill>
                  <a:schemeClr val="bg1"/>
                </a:solidFill>
                <a:latin typeface="SDCC Sans" pitchFamily="2" charset="0"/>
              </a:rPr>
            </a:br>
            <a:r>
              <a:rPr lang="en-US" sz="1800" dirty="0">
                <a:solidFill>
                  <a:schemeClr val="bg1"/>
                </a:solidFill>
                <a:latin typeface="SDCC Sans" pitchFamily="2" charset="0"/>
              </a:rPr>
              <a:t>Mid-Term Review (Phases 1-5)</a:t>
            </a:r>
            <a:br>
              <a:rPr lang="en-US" sz="1800" dirty="0">
                <a:solidFill>
                  <a:schemeClr val="bg1"/>
                </a:solidFill>
                <a:latin typeface="SDCC Sans" pitchFamily="2" charset="0"/>
              </a:rPr>
            </a:br>
            <a:br>
              <a:rPr lang="en-US" sz="1800" dirty="0">
                <a:solidFill>
                  <a:schemeClr val="bg1"/>
                </a:solidFill>
                <a:latin typeface="SDCC Sans" pitchFamily="2" charset="0"/>
              </a:rPr>
            </a:br>
            <a:br>
              <a:rPr lang="en-US" sz="1800" dirty="0">
                <a:solidFill>
                  <a:schemeClr val="bg1"/>
                </a:solidFill>
                <a:latin typeface="SDCC Sans" pitchFamily="2" charset="0"/>
              </a:rPr>
            </a:br>
            <a:r>
              <a:rPr lang="en-US" sz="1800" dirty="0">
                <a:solidFill>
                  <a:schemeClr val="bg1"/>
                </a:solidFill>
                <a:latin typeface="SDCC Sans" pitchFamily="2" charset="0"/>
              </a:rPr>
              <a:t>Phase 6 Update</a:t>
            </a:r>
            <a:br>
              <a:rPr lang="en-US" sz="1800" dirty="0">
                <a:solidFill>
                  <a:schemeClr val="bg1"/>
                </a:solidFill>
                <a:latin typeface="SDCC Sans" pitchFamily="2" charset="0"/>
              </a:rPr>
            </a:br>
            <a:br>
              <a:rPr lang="en-US" sz="1800" dirty="0">
                <a:solidFill>
                  <a:schemeClr val="bg1"/>
                </a:solidFill>
                <a:latin typeface="SDCC Sans" pitchFamily="2" charset="0"/>
              </a:rPr>
            </a:br>
            <a:br>
              <a:rPr lang="en-US" sz="1800" dirty="0">
                <a:solidFill>
                  <a:schemeClr val="bg1"/>
                </a:solidFill>
                <a:latin typeface="SDCC Sans" pitchFamily="2" charset="0"/>
              </a:rPr>
            </a:br>
            <a:r>
              <a:rPr lang="en-US" sz="1800" dirty="0">
                <a:solidFill>
                  <a:schemeClr val="bg1"/>
                </a:solidFill>
                <a:latin typeface="SDCC Sans" pitchFamily="2" charset="0"/>
              </a:rPr>
              <a:t>What’s Next for Adamstown…..</a:t>
            </a:r>
            <a:br>
              <a:rPr lang="en-US" sz="1800" dirty="0">
                <a:solidFill>
                  <a:schemeClr val="bg1"/>
                </a:solidFill>
                <a:latin typeface="SDCC Sans" pitchFamily="2" charset="0"/>
              </a:rPr>
            </a:br>
            <a:endParaRPr lang="en-US" sz="1800" dirty="0">
              <a:solidFill>
                <a:schemeClr val="bg1"/>
              </a:solidFill>
              <a:latin typeface="SDCC Sans" pitchFamily="2" charset="0"/>
            </a:endParaRPr>
          </a:p>
          <a:p>
            <a:br>
              <a:rPr lang="en-US" sz="1800" dirty="0">
                <a:solidFill>
                  <a:schemeClr val="bg1"/>
                </a:solidFill>
                <a:latin typeface="SDCC Sans" pitchFamily="2" charset="0"/>
              </a:rPr>
            </a:br>
            <a:br>
              <a:rPr lang="en-US" sz="1800" dirty="0">
                <a:solidFill>
                  <a:schemeClr val="bg1"/>
                </a:solidFill>
                <a:latin typeface="SDCC Sans" pitchFamily="2" charset="0"/>
              </a:rPr>
            </a:br>
            <a:endParaRPr lang="en-US" sz="1800" dirty="0">
              <a:solidFill>
                <a:schemeClr val="bg1"/>
              </a:solidFill>
              <a:latin typeface="SDCC Sans" pitchFamily="2" charset="0"/>
            </a:endParaRPr>
          </a:p>
          <a:p>
            <a:endParaRPr lang="en-US" sz="1800" dirty="0">
              <a:solidFill>
                <a:schemeClr val="bg1"/>
              </a:solidFill>
              <a:latin typeface="SDCC Sans" pitchFamily="2" charset="0"/>
            </a:endParaRPr>
          </a:p>
        </p:txBody>
      </p:sp>
      <p:pic>
        <p:nvPicPr>
          <p:cNvPr id="12" name="Picture 2" descr="Quintain to invest €500m to create the heart of Adamstown | Irish Building  Magazine.ie | Ireland&amp;#39;s Leading Construction News &amp;amp; Information Portal">
            <a:extLst>
              <a:ext uri="{FF2B5EF4-FFF2-40B4-BE49-F238E27FC236}">
                <a16:creationId xmlns:a16="http://schemas.microsoft.com/office/drawing/2014/main" id="{5036306E-04A9-93F8-E027-CB2E4A6AD5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674" r="-2" b="-2"/>
          <a:stretch/>
        </p:blipFill>
        <p:spPr bwMode="auto">
          <a:xfrm>
            <a:off x="6687876" y="1706866"/>
            <a:ext cx="5066626" cy="2989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35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82228-6138-B09F-D927-0DCAE178257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E77EF8E-442B-E706-6AD7-00D2F668DC54}"/>
              </a:ext>
            </a:extLst>
          </p:cNvPr>
          <p:cNvSpPr>
            <a:spLocks noGrp="1"/>
          </p:cNvSpPr>
          <p:nvPr>
            <p:ph type="body" sz="quarter" idx="11"/>
          </p:nvPr>
        </p:nvSpPr>
        <p:spPr/>
        <p:txBody>
          <a:bodyPr>
            <a:normAutofit/>
          </a:bodyPr>
          <a:lstStyle/>
          <a:p>
            <a:r>
              <a:rPr lang="en-US" sz="1650" b="1" dirty="0">
                <a:solidFill>
                  <a:schemeClr val="accent1"/>
                </a:solidFill>
                <a:latin typeface="SDCC Display Light"/>
                <a:cs typeface="Arial"/>
              </a:rPr>
              <a:t>Adamstown SDZ 2025</a:t>
            </a:r>
          </a:p>
        </p:txBody>
      </p:sp>
      <p:pic>
        <p:nvPicPr>
          <p:cNvPr id="2" name="Picture 1">
            <a:extLst>
              <a:ext uri="{FF2B5EF4-FFF2-40B4-BE49-F238E27FC236}">
                <a16:creationId xmlns:a16="http://schemas.microsoft.com/office/drawing/2014/main" id="{B0467F1A-518F-A2AE-616E-41786C247140}"/>
              </a:ext>
            </a:extLst>
          </p:cNvPr>
          <p:cNvPicPr>
            <a:picLocks noChangeAspect="1"/>
          </p:cNvPicPr>
          <p:nvPr/>
        </p:nvPicPr>
        <p:blipFill>
          <a:blip r:embed="rId2"/>
          <a:stretch>
            <a:fillRect/>
          </a:stretch>
        </p:blipFill>
        <p:spPr>
          <a:xfrm>
            <a:off x="409649" y="224501"/>
            <a:ext cx="11372701" cy="5933583"/>
          </a:xfrm>
          <a:prstGeom prst="rect">
            <a:avLst/>
          </a:prstGeom>
        </p:spPr>
      </p:pic>
    </p:spTree>
    <p:extLst>
      <p:ext uri="{BB962C8B-B14F-4D97-AF65-F5344CB8AC3E}">
        <p14:creationId xmlns:p14="http://schemas.microsoft.com/office/powerpoint/2010/main" val="2423076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D7E2E-DE51-A830-AFEC-E53D386C304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878C38-24F2-4290-FE77-C6EE0C3299B8}"/>
              </a:ext>
            </a:extLst>
          </p:cNvPr>
          <p:cNvSpPr txBox="1"/>
          <p:nvPr/>
        </p:nvSpPr>
        <p:spPr>
          <a:xfrm>
            <a:off x="449179" y="377473"/>
            <a:ext cx="11736768"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0" cap="none" spc="0" normalizeH="0" baseline="0" noProof="0" dirty="0">
                <a:ln>
                  <a:noFill/>
                </a:ln>
                <a:solidFill>
                  <a:schemeClr val="accent1"/>
                </a:solidFill>
                <a:effectLst/>
                <a:uLnTx/>
                <a:uFillTx/>
                <a:latin typeface="SDCC Display" pitchFamily="2" charset="0"/>
                <a:ea typeface="+mn-ea"/>
                <a:cs typeface="+mn-cs"/>
              </a:rPr>
              <a:t>Adamstown SDZ</a:t>
            </a:r>
            <a:endParaRPr kumimoji="0" lang="en-IE" sz="2000" b="1" i="0" u="sng" strike="noStrike" kern="0" cap="none" spc="0" normalizeH="0" baseline="0" noProof="0" dirty="0">
              <a:ln>
                <a:noFill/>
              </a:ln>
              <a:solidFill>
                <a:schemeClr val="accent1"/>
              </a:solidFill>
              <a:effectLst/>
              <a:uLnTx/>
              <a:uFillTx/>
              <a:latin typeface="SDCC Display" pitchFamily="2" charset="0"/>
              <a:ea typeface="+mn-ea"/>
              <a:cs typeface="+mn-cs"/>
            </a:endParaRPr>
          </a:p>
        </p:txBody>
      </p:sp>
      <p:sp>
        <p:nvSpPr>
          <p:cNvPr id="3" name="TextBox 2">
            <a:extLst>
              <a:ext uri="{FF2B5EF4-FFF2-40B4-BE49-F238E27FC236}">
                <a16:creationId xmlns:a16="http://schemas.microsoft.com/office/drawing/2014/main" id="{193E1CF5-701D-1C1D-7A88-B46309B57A90}"/>
              </a:ext>
            </a:extLst>
          </p:cNvPr>
          <p:cNvSpPr txBox="1"/>
          <p:nvPr/>
        </p:nvSpPr>
        <p:spPr>
          <a:xfrm>
            <a:off x="449179" y="1012552"/>
            <a:ext cx="11083899" cy="560153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accent1"/>
                </a:solidFill>
                <a:effectLst/>
                <a:uLnTx/>
                <a:uFillTx/>
                <a:latin typeface="SDCC Display" pitchFamily="2" charset="0"/>
              </a:rPr>
              <a:t>Background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1st of July 2001, the government ordered the designation of 223.5 ha of privately owned land at Adamstown, as an SDZ for the purpose of delivering residential development and associated infrastructure and facilities</a:t>
            </a:r>
            <a:endParaRPr kumimoji="0" lang="en-GB" sz="1600" b="1"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There are 13 sequential phases of development in the Scheme, with the critical first phase being split into phases 1A and 1B. Phase 1 comprises 1,000 units, evenly split between the two sub-phases. The remaining phases with the exception of the last phase, which allows for maximum roll out of the scheme, each have 800 units.</a:t>
            </a:r>
            <a:endParaRPr kumimoji="0" lang="en-GB" sz="1600" b="1"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The phases are sequential rather than time specific to ensure flexibility and allow for changing market conditions over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The phasing framework is linked to residential unit occupation. Ensuring that essential services are delivered in tandem with population growth.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Prior to any phase of development, a schedule detailing compliance with the requirements of the previous phase or phases of development, must be submitted to the Planning Authority.</a:t>
            </a:r>
            <a:endParaRPr kumimoji="0" lang="en-GB" sz="1600" b="1"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chemeClr val="accent1"/>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77233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6EA8B-A665-1325-E2E3-2D78350C2C2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BEE478A-B2BE-697C-486F-B4063C344A21}"/>
              </a:ext>
            </a:extLst>
          </p:cNvPr>
          <p:cNvSpPr txBox="1"/>
          <p:nvPr/>
        </p:nvSpPr>
        <p:spPr>
          <a:xfrm>
            <a:off x="455232" y="430543"/>
            <a:ext cx="11736768"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0" cap="none" spc="0" normalizeH="0" baseline="0" noProof="0" dirty="0">
                <a:ln>
                  <a:noFill/>
                </a:ln>
                <a:solidFill>
                  <a:schemeClr val="accent1"/>
                </a:solidFill>
                <a:effectLst/>
                <a:uLnTx/>
                <a:uFillTx/>
                <a:latin typeface="SDCC Display" pitchFamily="2" charset="0"/>
                <a:ea typeface="+mn-ea"/>
                <a:cs typeface="+mn-cs"/>
              </a:rPr>
              <a:t>Adamstown Mid-Term Review  </a:t>
            </a:r>
            <a:endParaRPr kumimoji="0" lang="en-IE" sz="2000" b="1" i="0" u="sng" strike="noStrike" kern="0" cap="none" spc="0" normalizeH="0" baseline="0" noProof="0" dirty="0">
              <a:ln>
                <a:noFill/>
              </a:ln>
              <a:solidFill>
                <a:schemeClr val="accent1"/>
              </a:solidFill>
              <a:effectLst/>
              <a:uLnTx/>
              <a:uFillTx/>
              <a:latin typeface="SDCC Display" pitchFamily="2" charset="0"/>
              <a:ea typeface="+mn-ea"/>
              <a:cs typeface="+mn-cs"/>
            </a:endParaRPr>
          </a:p>
        </p:txBody>
      </p:sp>
      <p:sp>
        <p:nvSpPr>
          <p:cNvPr id="3" name="TextBox 2">
            <a:extLst>
              <a:ext uri="{FF2B5EF4-FFF2-40B4-BE49-F238E27FC236}">
                <a16:creationId xmlns:a16="http://schemas.microsoft.com/office/drawing/2014/main" id="{9C96D1A1-FB48-93C0-A784-45F9A1769CC0}"/>
              </a:ext>
            </a:extLst>
          </p:cNvPr>
          <p:cNvSpPr txBox="1"/>
          <p:nvPr/>
        </p:nvSpPr>
        <p:spPr>
          <a:xfrm>
            <a:off x="455232" y="830653"/>
            <a:ext cx="11083899" cy="504753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accent1"/>
                </a:solidFill>
                <a:effectLst/>
                <a:uLnTx/>
                <a:uFillTx/>
                <a:latin typeface="SDCC Display" pitchFamily="2" charset="0"/>
              </a:rPr>
              <a:t>Requirement</a:t>
            </a:r>
            <a:r>
              <a:rPr kumimoji="0" lang="en-GB" sz="1600" b="0" i="0" u="none" strike="noStrike" kern="1200" cap="none" spc="0" normalizeH="0" baseline="0" noProof="0" dirty="0">
                <a:ln>
                  <a:noFill/>
                </a:ln>
                <a:solidFill>
                  <a:schemeClr val="accent1"/>
                </a:solidFill>
                <a:effectLst/>
                <a:uLnTx/>
                <a:uFillTx/>
                <a:latin typeface="SDCC Display"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To carry out a mid-term review as per Section 4.3.2 of the Planning Scheme.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Ensure that the required infrastructure and facilities detailed in phases 1-5 have been provided and are operational, and to confirm that the Scheme is progressing in a satisfactory manner.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solidFill>
                <a:schemeClr val="accent1"/>
              </a:solidFill>
              <a:latin typeface="SDCC Sans" pitchFamily="2" charset="0"/>
            </a:endParaRPr>
          </a:p>
          <a:p>
            <a:pPr lvl="0">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While this official review is required by the Planning Scheme, SDCC, as the Development Agency, has provided for an iterative approach to the Planning Scheme through approvals from An Bord Pleanála (</a:t>
            </a:r>
            <a:r>
              <a:rPr lang="en-GB" sz="1600" dirty="0">
                <a:solidFill>
                  <a:schemeClr val="accent1"/>
                </a:solidFill>
                <a:latin typeface="SDCC Sans" pitchFamily="2" charset="0"/>
              </a:rPr>
              <a:t>now known as An Coimisiún Pleanála) </a:t>
            </a: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for Non-Material Amendments to the Scheme in 2014, 2017, 2020 and 2023. </a:t>
            </a: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accent1"/>
                </a:solidFill>
                <a:effectLst/>
                <a:uLnTx/>
                <a:uFillTx/>
                <a:latin typeface="SDCC Display" pitchFamily="2" charset="0"/>
              </a:rPr>
              <a:t>Scope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Assess the implementation and delivery of the Scheme with particular focus on the required infrastructure and facilities detailed in phases 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The first 5 phases represent the formative stages of Adamstown’s development, when core housing and community facilities were first delivered and provides the key infrastructure that underpins the ongoing town centre and high-density development within the SDZ.</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18287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05F84-E9FE-8B18-FDEA-5898E9DF29D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DF108F-552F-573D-9FE3-DA26643C9D5D}"/>
              </a:ext>
            </a:extLst>
          </p:cNvPr>
          <p:cNvSpPr txBox="1"/>
          <p:nvPr/>
        </p:nvSpPr>
        <p:spPr>
          <a:xfrm>
            <a:off x="449179" y="377473"/>
            <a:ext cx="11736768"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0" cap="none" spc="0" normalizeH="0" baseline="0" noProof="0" dirty="0">
                <a:ln>
                  <a:noFill/>
                </a:ln>
                <a:solidFill>
                  <a:schemeClr val="accent1"/>
                </a:solidFill>
                <a:effectLst/>
                <a:uLnTx/>
                <a:uFillTx/>
                <a:latin typeface="SDCC Display" pitchFamily="2" charset="0"/>
                <a:ea typeface="+mn-ea"/>
                <a:cs typeface="+mn-cs"/>
              </a:rPr>
              <a:t>Adamstown Mid-Term Review  </a:t>
            </a:r>
            <a:endParaRPr kumimoji="0" lang="en-IE" sz="2000" b="1" i="0" u="sng" strike="noStrike" kern="0" cap="none" spc="0" normalizeH="0" baseline="0" noProof="0" dirty="0">
              <a:ln>
                <a:noFill/>
              </a:ln>
              <a:solidFill>
                <a:schemeClr val="accent1"/>
              </a:solidFill>
              <a:effectLst/>
              <a:uLnTx/>
              <a:uFillTx/>
              <a:latin typeface="SDCC Display" pitchFamily="2" charset="0"/>
              <a:ea typeface="+mn-ea"/>
              <a:cs typeface="+mn-cs"/>
            </a:endParaRPr>
          </a:p>
        </p:txBody>
      </p:sp>
      <p:sp>
        <p:nvSpPr>
          <p:cNvPr id="3" name="TextBox 2">
            <a:extLst>
              <a:ext uri="{FF2B5EF4-FFF2-40B4-BE49-F238E27FC236}">
                <a16:creationId xmlns:a16="http://schemas.microsoft.com/office/drawing/2014/main" id="{2A2C4ECA-1479-314C-1C40-34E06EF0C719}"/>
              </a:ext>
            </a:extLst>
          </p:cNvPr>
          <p:cNvSpPr txBox="1"/>
          <p:nvPr/>
        </p:nvSpPr>
        <p:spPr>
          <a:xfrm>
            <a:off x="449179" y="933552"/>
            <a:ext cx="11083899" cy="815607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sng" strike="noStrike" kern="1200" cap="none" spc="0" normalizeH="0" baseline="0" noProof="0" dirty="0">
                <a:ln>
                  <a:noFill/>
                </a:ln>
                <a:solidFill>
                  <a:schemeClr val="accent1"/>
                </a:solidFill>
                <a:effectLst/>
                <a:uLnTx/>
                <a:uFillTx/>
                <a:latin typeface="SDCC Display" pitchFamily="2" charset="0"/>
                <a:ea typeface="+mn-ea"/>
                <a:cs typeface="+mn-cs"/>
              </a:rPr>
              <a:t>Key Facilities Delivered Phases 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Display"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strike="noStrike" kern="1200" cap="none" spc="0" normalizeH="0" baseline="0" noProof="0" dirty="0">
                <a:ln>
                  <a:noFill/>
                </a:ln>
                <a:solidFill>
                  <a:schemeClr val="accent1"/>
                </a:solidFill>
                <a:effectLst/>
                <a:uLnTx/>
                <a:uFillTx/>
                <a:latin typeface="SDCC Display" pitchFamily="2" charset="0"/>
              </a:rPr>
              <a:t>Housing</a:t>
            </a:r>
          </a:p>
          <a:p>
            <a:pPr marR="0" lvl="0" algn="l" defTabSz="914400" rtl="0" eaLnBrk="1" fontAlgn="auto" latinLnBrk="0" hangingPunct="1">
              <a:lnSpc>
                <a:spcPct val="100000"/>
              </a:lnSpc>
              <a:spcBef>
                <a:spcPts val="0"/>
              </a:spcBef>
              <a:spcAft>
                <a:spcPts val="0"/>
              </a:spcAft>
              <a:buClrTx/>
              <a:buSzTx/>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rPr>
              <a:t>c4,200 homes occupied by the end of Phase 5, with a range of apartments, duplexes, and houses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chemeClr val="accent1"/>
              </a:solidFill>
              <a:effectLst/>
              <a:uLnTx/>
              <a:uFillTx/>
              <a:latin typeface="SDCC Display"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dirty="0">
                <a:ln>
                  <a:noFill/>
                </a:ln>
                <a:solidFill>
                  <a:schemeClr val="accent1"/>
                </a:solidFill>
                <a:effectLst/>
                <a:uLnTx/>
                <a:uFillTx/>
                <a:latin typeface="SDCC Display" pitchFamily="2" charset="0"/>
              </a:rPr>
              <a:t>Transport &amp; Connectivity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1" i="0" u="none" strike="noStrike" kern="1200" cap="none" spc="0" normalizeH="0" baseline="0" noProof="0" dirty="0">
              <a:ln>
                <a:noFill/>
              </a:ln>
              <a:solidFill>
                <a:schemeClr val="accent1"/>
              </a:solidFill>
              <a:effectLst/>
              <a:uLnTx/>
              <a:uFillTx/>
              <a:latin typeface="SDCC Sans"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rPr>
              <a:t>Adamstown Railway Station operational, with temporary park &amp; ride provided.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rPr>
              <a:t>Celbridge Link Road (a Phase 7 requirement) and Adamstown Link Road completed.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rPr>
              <a:t>Dedicated bus connections linking Adamstown to the Dublin city centre and the surrounding areas.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rPr>
              <a:t>Upgraded road network.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F7318599-4014-C8E7-3FDF-4C6EA76A4927}"/>
              </a:ext>
            </a:extLst>
          </p:cNvPr>
          <p:cNvPicPr>
            <a:picLocks noChangeAspect="1"/>
          </p:cNvPicPr>
          <p:nvPr/>
        </p:nvPicPr>
        <p:blipFill>
          <a:blip r:embed="rId3"/>
          <a:stretch>
            <a:fillRect/>
          </a:stretch>
        </p:blipFill>
        <p:spPr>
          <a:xfrm>
            <a:off x="696324" y="5264216"/>
            <a:ext cx="2161120" cy="1400405"/>
          </a:xfrm>
          <a:prstGeom prst="rect">
            <a:avLst/>
          </a:prstGeom>
        </p:spPr>
      </p:pic>
      <p:pic>
        <p:nvPicPr>
          <p:cNvPr id="10" name="Picture 9">
            <a:extLst>
              <a:ext uri="{FF2B5EF4-FFF2-40B4-BE49-F238E27FC236}">
                <a16:creationId xmlns:a16="http://schemas.microsoft.com/office/drawing/2014/main" id="{8297E3BF-441D-582C-75E7-926FB60DBA0B}"/>
              </a:ext>
            </a:extLst>
          </p:cNvPr>
          <p:cNvPicPr>
            <a:picLocks noChangeAspect="1"/>
          </p:cNvPicPr>
          <p:nvPr/>
        </p:nvPicPr>
        <p:blipFill>
          <a:blip r:embed="rId4"/>
          <a:stretch>
            <a:fillRect/>
          </a:stretch>
        </p:blipFill>
        <p:spPr>
          <a:xfrm>
            <a:off x="9279412" y="5153243"/>
            <a:ext cx="2216264" cy="1511378"/>
          </a:xfrm>
          <a:prstGeom prst="rect">
            <a:avLst/>
          </a:prstGeom>
        </p:spPr>
      </p:pic>
      <p:pic>
        <p:nvPicPr>
          <p:cNvPr id="12" name="Picture 11">
            <a:extLst>
              <a:ext uri="{FF2B5EF4-FFF2-40B4-BE49-F238E27FC236}">
                <a16:creationId xmlns:a16="http://schemas.microsoft.com/office/drawing/2014/main" id="{FA8B9DF8-CA79-E16C-14FF-9EFCF93AFFDE}"/>
              </a:ext>
            </a:extLst>
          </p:cNvPr>
          <p:cNvPicPr>
            <a:picLocks noChangeAspect="1"/>
          </p:cNvPicPr>
          <p:nvPr/>
        </p:nvPicPr>
        <p:blipFill>
          <a:blip r:embed="rId5"/>
          <a:stretch>
            <a:fillRect/>
          </a:stretch>
        </p:blipFill>
        <p:spPr>
          <a:xfrm>
            <a:off x="5060776" y="5178523"/>
            <a:ext cx="2015303" cy="1491849"/>
          </a:xfrm>
          <a:prstGeom prst="rect">
            <a:avLst/>
          </a:prstGeom>
        </p:spPr>
      </p:pic>
    </p:spTree>
    <p:extLst>
      <p:ext uri="{BB962C8B-B14F-4D97-AF65-F5344CB8AC3E}">
        <p14:creationId xmlns:p14="http://schemas.microsoft.com/office/powerpoint/2010/main" val="2250700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BFEB0-8FA8-4E23-73F1-77D2A3EC05E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16EC185-5811-54C4-F789-F1E58BA41840}"/>
              </a:ext>
            </a:extLst>
          </p:cNvPr>
          <p:cNvSpPr txBox="1"/>
          <p:nvPr/>
        </p:nvSpPr>
        <p:spPr>
          <a:xfrm>
            <a:off x="449179" y="377473"/>
            <a:ext cx="11736768"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0" cap="none" spc="0" normalizeH="0" baseline="0" noProof="0" dirty="0">
                <a:ln>
                  <a:noFill/>
                </a:ln>
                <a:solidFill>
                  <a:schemeClr val="accent1"/>
                </a:solidFill>
                <a:effectLst/>
                <a:uLnTx/>
                <a:uFillTx/>
                <a:latin typeface="SDCC Display" pitchFamily="2" charset="0"/>
              </a:rPr>
              <a:t>Adamstown Mid-Term Review  </a:t>
            </a:r>
            <a:endParaRPr kumimoji="0" lang="en-IE" sz="2000" b="1" i="0" u="sng" strike="noStrike" kern="0" cap="none" spc="0" normalizeH="0" baseline="0" noProof="0" dirty="0">
              <a:ln>
                <a:noFill/>
              </a:ln>
              <a:solidFill>
                <a:schemeClr val="accent1"/>
              </a:solidFill>
              <a:effectLst/>
              <a:uLnTx/>
              <a:uFillTx/>
              <a:latin typeface="SDCC Display" pitchFamily="2" charset="0"/>
            </a:endParaRPr>
          </a:p>
        </p:txBody>
      </p:sp>
      <p:sp>
        <p:nvSpPr>
          <p:cNvPr id="3" name="TextBox 2">
            <a:extLst>
              <a:ext uri="{FF2B5EF4-FFF2-40B4-BE49-F238E27FC236}">
                <a16:creationId xmlns:a16="http://schemas.microsoft.com/office/drawing/2014/main" id="{5A743634-92CB-C21D-79D4-92EF1FB7E66E}"/>
              </a:ext>
            </a:extLst>
          </p:cNvPr>
          <p:cNvSpPr txBox="1"/>
          <p:nvPr/>
        </p:nvSpPr>
        <p:spPr>
          <a:xfrm>
            <a:off x="449179" y="886027"/>
            <a:ext cx="11083899" cy="917174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sng" strike="noStrike" kern="1200" cap="none" spc="0" normalizeH="0" baseline="0" noProof="0" dirty="0">
                <a:ln>
                  <a:noFill/>
                </a:ln>
                <a:solidFill>
                  <a:schemeClr val="accent1"/>
                </a:solidFill>
                <a:effectLst/>
                <a:uLnTx/>
                <a:uFillTx/>
                <a:latin typeface="SDCC Display" pitchFamily="2" charset="0"/>
              </a:rPr>
              <a:t>Key Facilities Delivered Phases 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dirty="0">
                <a:ln>
                  <a:noFill/>
                </a:ln>
                <a:solidFill>
                  <a:schemeClr val="accent1"/>
                </a:solidFill>
                <a:effectLst/>
                <a:uLnTx/>
                <a:uFillTx/>
                <a:latin typeface="SDCC Display" pitchFamily="2" charset="0"/>
              </a:rPr>
              <a:t>Education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Two 16-class primary schools completed as part of Phase 2 of the Scheme and one post-primary school completed (1,000 pupil capacity)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Additional primary school sites being progressed by the Department of Education &amp; Youth (School site #3 at Tandy’s Lane)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dirty="0">
                <a:ln>
                  <a:noFill/>
                </a:ln>
                <a:solidFill>
                  <a:schemeClr val="accent1"/>
                </a:solidFill>
                <a:effectLst/>
                <a:uLnTx/>
                <a:uFillTx/>
                <a:latin typeface="SDCC Display" pitchFamily="2" charset="0"/>
              </a:rPr>
              <a:t>Childcare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2no childcare facilities delivered, with further permitted facilities underway in later phases.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dirty="0">
                <a:ln>
                  <a:noFill/>
                </a:ln>
                <a:solidFill>
                  <a:schemeClr val="accent1"/>
                </a:solidFill>
                <a:effectLst/>
                <a:uLnTx/>
                <a:uFillTx/>
                <a:latin typeface="SDCC Display" pitchFamily="2" charset="0"/>
              </a:rPr>
              <a:t>Health &amp; Community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A change of use planning permission was granted for the </a:t>
            </a:r>
          </a:p>
          <a:p>
            <a:pPr marL="271463" marR="0" lvl="0" indent="0" algn="l" defTabSz="914400" rtl="0" eaLnBrk="1" fontAlgn="auto" latinLnBrk="0" hangingPunct="1">
              <a:lnSpc>
                <a:spcPct val="100000"/>
              </a:lnSpc>
              <a:spcBef>
                <a:spcPts val="0"/>
              </a:spcBef>
              <a:spcAft>
                <a:spcPts val="0"/>
              </a:spcAft>
              <a:buClrTx/>
              <a:buSzTx/>
              <a:buFontTx/>
              <a:buNone/>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Conversion  of the former marketing suite to a</a:t>
            </a:r>
            <a:r>
              <a:rPr kumimoji="0" lang="en-IE" sz="1600" b="1" i="0" u="none" strike="noStrike" kern="1200" cap="none" spc="0" normalizeH="0" baseline="0" noProof="0" dirty="0">
                <a:ln>
                  <a:noFill/>
                </a:ln>
                <a:solidFill>
                  <a:schemeClr val="accent1"/>
                </a:solidFill>
                <a:effectLst/>
                <a:uLnTx/>
                <a:uFillTx/>
                <a:latin typeface="SDCC Sans" pitchFamily="2" charset="0"/>
                <a:ea typeface="+mn-ea"/>
                <a:cs typeface="+mn-cs"/>
              </a:rPr>
              <a:t> </a:t>
            </a: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Primary Care </a:t>
            </a:r>
          </a:p>
          <a:p>
            <a:pPr marL="271463" marR="0" lvl="0" indent="0" algn="l" defTabSz="914400" rtl="0" eaLnBrk="1" fontAlgn="auto" latinLnBrk="0" hangingPunct="1">
              <a:lnSpc>
                <a:spcPct val="100000"/>
              </a:lnSpc>
              <a:spcBef>
                <a:spcPts val="0"/>
              </a:spcBef>
              <a:spcAft>
                <a:spcPts val="0"/>
              </a:spcAft>
              <a:buClrTx/>
              <a:buSzTx/>
              <a:buFontTx/>
              <a:buNone/>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Centre at No. 1 Adamstown Boulevard, in the heart of the town </a:t>
            </a:r>
          </a:p>
          <a:p>
            <a:pPr marL="271463" marR="0" lvl="0" indent="0" algn="l" defTabSz="914400" rtl="0" eaLnBrk="1" fontAlgn="auto" latinLnBrk="0" hangingPunct="1">
              <a:lnSpc>
                <a:spcPct val="100000"/>
              </a:lnSpc>
              <a:spcBef>
                <a:spcPts val="0"/>
              </a:spcBef>
              <a:spcAft>
                <a:spcPts val="0"/>
              </a:spcAft>
              <a:buClrTx/>
              <a:buSzTx/>
              <a:buFontTx/>
              <a:buNone/>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centre. Work began in 2024 and has recently been completed </a:t>
            </a:r>
          </a:p>
          <a:p>
            <a:pPr marL="271463" marR="0" lvl="0" indent="0" algn="l" defTabSz="914400" rtl="0" eaLnBrk="1" fontAlgn="auto" latinLnBrk="0" hangingPunct="1">
              <a:lnSpc>
                <a:spcPct val="100000"/>
              </a:lnSpc>
              <a:spcBef>
                <a:spcPts val="0"/>
              </a:spcBef>
              <a:spcAft>
                <a:spcPts val="0"/>
              </a:spcAft>
              <a:buClrTx/>
              <a:buSzTx/>
              <a:buFontTx/>
              <a:buNone/>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and handed over to the HSE.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Community Centre with sports hall and multi-purpose rooms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    delivered, in close proximity to the schools.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61262E1E-EEDE-2BB5-7AA5-E53B3D55706C}"/>
              </a:ext>
            </a:extLst>
          </p:cNvPr>
          <p:cNvPicPr>
            <a:picLocks noChangeAspect="1"/>
          </p:cNvPicPr>
          <p:nvPr/>
        </p:nvPicPr>
        <p:blipFill>
          <a:blip r:embed="rId3"/>
          <a:stretch>
            <a:fillRect/>
          </a:stretch>
        </p:blipFill>
        <p:spPr>
          <a:xfrm>
            <a:off x="7371207" y="3978498"/>
            <a:ext cx="4502381" cy="2502029"/>
          </a:xfrm>
          <a:prstGeom prst="rect">
            <a:avLst/>
          </a:prstGeom>
        </p:spPr>
      </p:pic>
    </p:spTree>
    <p:extLst>
      <p:ext uri="{BB962C8B-B14F-4D97-AF65-F5344CB8AC3E}">
        <p14:creationId xmlns:p14="http://schemas.microsoft.com/office/powerpoint/2010/main" val="1875012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56DB6-EFC2-3D52-A9F9-F764777B0F9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B2428F-BDF6-8A70-DB6A-F404D1E79AE9}"/>
              </a:ext>
            </a:extLst>
          </p:cNvPr>
          <p:cNvSpPr txBox="1"/>
          <p:nvPr/>
        </p:nvSpPr>
        <p:spPr>
          <a:xfrm>
            <a:off x="449179" y="377473"/>
            <a:ext cx="11736768"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0" cap="none" spc="0" normalizeH="0" baseline="0" noProof="0" dirty="0">
                <a:ln>
                  <a:noFill/>
                </a:ln>
                <a:solidFill>
                  <a:schemeClr val="accent1"/>
                </a:solidFill>
                <a:effectLst/>
                <a:uLnTx/>
                <a:uFillTx/>
                <a:latin typeface="SDCC Display" pitchFamily="2" charset="0"/>
              </a:rPr>
              <a:t>Adamstown Mid-Term Review  </a:t>
            </a:r>
            <a:endParaRPr kumimoji="0" lang="en-IE" sz="2000" b="1" i="0" u="sng" strike="noStrike" kern="0" cap="none" spc="0" normalizeH="0" baseline="0" noProof="0" dirty="0">
              <a:ln>
                <a:noFill/>
              </a:ln>
              <a:solidFill>
                <a:schemeClr val="accent1"/>
              </a:solidFill>
              <a:effectLst/>
              <a:uLnTx/>
              <a:uFillTx/>
              <a:latin typeface="SDCC Display" pitchFamily="2" charset="0"/>
            </a:endParaRPr>
          </a:p>
        </p:txBody>
      </p:sp>
      <p:sp>
        <p:nvSpPr>
          <p:cNvPr id="3" name="TextBox 2">
            <a:extLst>
              <a:ext uri="{FF2B5EF4-FFF2-40B4-BE49-F238E27FC236}">
                <a16:creationId xmlns:a16="http://schemas.microsoft.com/office/drawing/2014/main" id="{53CE73EE-26CE-6B60-CC45-BA1F8F5D5BCD}"/>
              </a:ext>
            </a:extLst>
          </p:cNvPr>
          <p:cNvSpPr txBox="1"/>
          <p:nvPr/>
        </p:nvSpPr>
        <p:spPr>
          <a:xfrm>
            <a:off x="449179" y="897457"/>
            <a:ext cx="11083899" cy="58785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sng" strike="noStrike" kern="1200" cap="none" spc="0" normalizeH="0" baseline="0" noProof="0" dirty="0">
                <a:ln>
                  <a:noFill/>
                </a:ln>
                <a:solidFill>
                  <a:schemeClr val="accent1"/>
                </a:solidFill>
                <a:effectLst/>
                <a:uLnTx/>
                <a:uFillTx/>
                <a:latin typeface="SDCC Display" pitchFamily="2" charset="0"/>
              </a:rPr>
              <a:t>Key Facilities Delivered Phases 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dirty="0">
                <a:ln>
                  <a:noFill/>
                </a:ln>
                <a:solidFill>
                  <a:schemeClr val="accent1"/>
                </a:solidFill>
                <a:effectLst/>
                <a:uLnTx/>
                <a:uFillTx/>
                <a:latin typeface="SDCC Display" pitchFamily="2" charset="0"/>
              </a:rPr>
              <a:t>Parks &amp; Recreational Facilities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Airlie Park (11ha) and Tandy’s Lane Park (7ha) completed, including playgrounds, sports pitches, MUGAs, and biodiversity enhancements.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Through URDF funding, an additional public facility, Adamstown Plaza was constructed and open to the public.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10" name="Picture 9">
            <a:extLst>
              <a:ext uri="{FF2B5EF4-FFF2-40B4-BE49-F238E27FC236}">
                <a16:creationId xmlns:a16="http://schemas.microsoft.com/office/drawing/2014/main" id="{86802324-2687-99A6-98FB-45A948ED3E58}"/>
              </a:ext>
            </a:extLst>
          </p:cNvPr>
          <p:cNvPicPr>
            <a:picLocks noChangeAspect="1"/>
          </p:cNvPicPr>
          <p:nvPr/>
        </p:nvPicPr>
        <p:blipFill>
          <a:blip r:embed="rId3"/>
          <a:stretch>
            <a:fillRect/>
          </a:stretch>
        </p:blipFill>
        <p:spPr>
          <a:xfrm>
            <a:off x="3225203" y="3107638"/>
            <a:ext cx="5531850" cy="3668351"/>
          </a:xfrm>
          <a:prstGeom prst="rect">
            <a:avLst/>
          </a:prstGeom>
        </p:spPr>
      </p:pic>
    </p:spTree>
    <p:extLst>
      <p:ext uri="{BB962C8B-B14F-4D97-AF65-F5344CB8AC3E}">
        <p14:creationId xmlns:p14="http://schemas.microsoft.com/office/powerpoint/2010/main" val="607749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B781F-EC12-A30A-E160-840CF23918A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10B040A-01F5-0BAC-5BB4-AD8FE958609B}"/>
              </a:ext>
            </a:extLst>
          </p:cNvPr>
          <p:cNvSpPr txBox="1"/>
          <p:nvPr/>
        </p:nvSpPr>
        <p:spPr>
          <a:xfrm>
            <a:off x="455232" y="240313"/>
            <a:ext cx="11736768"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0" cap="none" spc="0" normalizeH="0" baseline="0" noProof="0" dirty="0">
                <a:ln>
                  <a:noFill/>
                </a:ln>
                <a:solidFill>
                  <a:schemeClr val="accent1"/>
                </a:solidFill>
                <a:effectLst/>
                <a:uLnTx/>
                <a:uFillTx/>
                <a:latin typeface="SDCC Display" pitchFamily="2" charset="0"/>
                <a:ea typeface="+mn-ea"/>
                <a:cs typeface="+mn-cs"/>
              </a:rPr>
              <a:t>Adamstown Mid-Term Review  </a:t>
            </a:r>
            <a:endParaRPr kumimoji="0" lang="en-IE" sz="2000" b="1" i="0" u="sng" strike="noStrike" kern="0" cap="none" spc="0" normalizeH="0" baseline="0" noProof="0" dirty="0">
              <a:ln>
                <a:noFill/>
              </a:ln>
              <a:solidFill>
                <a:schemeClr val="accent1"/>
              </a:solidFill>
              <a:effectLst/>
              <a:uLnTx/>
              <a:uFillTx/>
              <a:latin typeface="SDCC Display" pitchFamily="2" charset="0"/>
              <a:ea typeface="+mn-ea"/>
              <a:cs typeface="+mn-cs"/>
            </a:endParaRPr>
          </a:p>
        </p:txBody>
      </p:sp>
      <p:sp>
        <p:nvSpPr>
          <p:cNvPr id="3" name="TextBox 2">
            <a:extLst>
              <a:ext uri="{FF2B5EF4-FFF2-40B4-BE49-F238E27FC236}">
                <a16:creationId xmlns:a16="http://schemas.microsoft.com/office/drawing/2014/main" id="{FB5EB180-3E5C-175E-6129-04C8CCB4FBF8}"/>
              </a:ext>
            </a:extLst>
          </p:cNvPr>
          <p:cNvSpPr txBox="1"/>
          <p:nvPr/>
        </p:nvSpPr>
        <p:spPr>
          <a:xfrm>
            <a:off x="554050" y="1034617"/>
            <a:ext cx="11083899" cy="357020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sng" strike="noStrike" kern="1200" cap="none" spc="0" normalizeH="0" baseline="0" noProof="0" dirty="0">
                <a:ln>
                  <a:noFill/>
                </a:ln>
                <a:solidFill>
                  <a:schemeClr val="accent1"/>
                </a:solidFill>
                <a:effectLst/>
                <a:uLnTx/>
                <a:uFillTx/>
                <a:latin typeface="SDCC Display" pitchFamily="2" charset="0"/>
              </a:rPr>
              <a:t>Key Achievements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1" i="0" u="sng" strike="noStrike" kern="1200" cap="none" spc="0" normalizeH="0" baseline="0" noProof="0" dirty="0">
              <a:ln>
                <a:noFill/>
              </a:ln>
              <a:solidFill>
                <a:srgbClr val="000000"/>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Delivery of critical infrastructure with certain infrastructure provided ahead of schedule such as the Celbridge Link Road.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All phases to date successfully balanced housing growth with facilities and amenities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Despite significant challenges such as the economic recession and the Covid-19 pandemic, the delivery of Adamstown has continued at pace.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The mid-term review confirms that the SDZ remains firmly on track to achieve its long-term vision to deliver a well-connected, inclusive, and sustainable community alongside the timely provision of essential infrastructure and amenities.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4127107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D8CD7-AFBB-A6CD-C334-2D7BD7E234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CE0525D-9E24-1D6B-7D19-1035C60A3A08}"/>
              </a:ext>
            </a:extLst>
          </p:cNvPr>
          <p:cNvSpPr txBox="1"/>
          <p:nvPr/>
        </p:nvSpPr>
        <p:spPr>
          <a:xfrm>
            <a:off x="455232" y="274603"/>
            <a:ext cx="11736768"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0" cap="none" spc="0" normalizeH="0" baseline="0" noProof="0" dirty="0">
                <a:ln>
                  <a:noFill/>
                </a:ln>
                <a:solidFill>
                  <a:schemeClr val="accent1"/>
                </a:solidFill>
                <a:effectLst/>
                <a:uLnTx/>
                <a:uFillTx/>
                <a:latin typeface="SDCC Display" pitchFamily="2" charset="0"/>
              </a:rPr>
              <a:t>Adamstown Mid-Term Review  </a:t>
            </a:r>
            <a:endParaRPr kumimoji="0" lang="en-IE" sz="2000" b="1" i="0" u="sng" strike="noStrike" kern="0" cap="none" spc="0" normalizeH="0" baseline="0" noProof="0" dirty="0">
              <a:ln>
                <a:noFill/>
              </a:ln>
              <a:solidFill>
                <a:schemeClr val="accent1"/>
              </a:solidFill>
              <a:effectLst/>
              <a:uLnTx/>
              <a:uFillTx/>
              <a:latin typeface="SDCC Display" pitchFamily="2" charset="0"/>
            </a:endParaRPr>
          </a:p>
        </p:txBody>
      </p:sp>
      <p:sp>
        <p:nvSpPr>
          <p:cNvPr id="3" name="TextBox 2">
            <a:extLst>
              <a:ext uri="{FF2B5EF4-FFF2-40B4-BE49-F238E27FC236}">
                <a16:creationId xmlns:a16="http://schemas.microsoft.com/office/drawing/2014/main" id="{C81BB8BD-A24E-3673-D366-A8E762E48978}"/>
              </a:ext>
            </a:extLst>
          </p:cNvPr>
          <p:cNvSpPr txBox="1"/>
          <p:nvPr/>
        </p:nvSpPr>
        <p:spPr>
          <a:xfrm>
            <a:off x="455232" y="863167"/>
            <a:ext cx="11083899" cy="412420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sng" strike="noStrike" kern="1200" cap="none" spc="0" normalizeH="0" baseline="0" noProof="0" dirty="0">
                <a:ln>
                  <a:noFill/>
                </a:ln>
                <a:solidFill>
                  <a:schemeClr val="accent1"/>
                </a:solidFill>
                <a:effectLst/>
                <a:uLnTx/>
                <a:uFillTx/>
                <a:latin typeface="SDCC Display" pitchFamily="2" charset="0"/>
              </a:rPr>
              <a:t>Phase 6 Update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1" i="0" u="sng" strike="noStrike" kern="1200" cap="none" spc="0" normalizeH="0" baseline="0" noProof="0" dirty="0">
              <a:ln>
                <a:noFill/>
              </a:ln>
              <a:solidFill>
                <a:srgbClr val="000000"/>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c4950 homes occupied.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1" i="0" u="sng"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Outline permission granted for the construction of a Primary School (32 no. Classroom) at school site #4 (Aderrig).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sng"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Calibri"/>
                <a:cs typeface="Calibri"/>
              </a:rPr>
              <a:t>Phasing transfer for library from Phase 6 to Phase 7 has been approved (late May 2025)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1" i="0" u="sng"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Retail (District Centre)-80% of units have been leased.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1" i="0" u="sng"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Railway Order approved by An Bord Pleanála (now known as An Coimisiún Pleanála).​ DART+ South-West – 12 trains to 23 trains per hour per direction planned. </a:t>
            </a:r>
            <a:endParaRPr kumimoji="0" lang="en-GB" sz="1600" b="0" i="0" u="none" strike="noStrike" kern="1200" cap="none" spc="0" normalizeH="0" baseline="0" noProof="0" dirty="0">
              <a:ln>
                <a:noFill/>
              </a:ln>
              <a:solidFill>
                <a:schemeClr val="accent1"/>
              </a:solidFill>
              <a:effectLst/>
              <a:uLnTx/>
              <a:uFillTx/>
              <a:latin typeface="SDCC Sans" pitchFamily="2" charset="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1" i="0" u="sng"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1" i="0" u="sng"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74518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259A9-0928-CAAD-3021-6BC1FD97708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FC075B-E0B3-759E-A331-528F4037FC85}"/>
              </a:ext>
            </a:extLst>
          </p:cNvPr>
          <p:cNvSpPr txBox="1"/>
          <p:nvPr/>
        </p:nvSpPr>
        <p:spPr>
          <a:xfrm>
            <a:off x="455232" y="366043"/>
            <a:ext cx="11736768"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000" b="1" i="0" u="none" strike="noStrike" kern="0" cap="none" spc="0" normalizeH="0" baseline="0" noProof="0" dirty="0">
                <a:ln>
                  <a:noFill/>
                </a:ln>
                <a:solidFill>
                  <a:schemeClr val="accent1"/>
                </a:solidFill>
                <a:effectLst/>
                <a:uLnTx/>
                <a:uFillTx/>
                <a:latin typeface="SDCC Display" pitchFamily="2" charset="0"/>
              </a:rPr>
              <a:t>What’s Next for Adamstown</a:t>
            </a:r>
            <a:endParaRPr kumimoji="0" lang="en-IE" sz="2000" b="1" i="0" u="sng" strike="noStrike" kern="0" cap="none" spc="0" normalizeH="0" baseline="0" noProof="0" dirty="0">
              <a:ln>
                <a:noFill/>
              </a:ln>
              <a:solidFill>
                <a:schemeClr val="accent1"/>
              </a:solidFill>
              <a:effectLst/>
              <a:uLnTx/>
              <a:uFillTx/>
              <a:latin typeface="SDCC Display" pitchFamily="2" charset="0"/>
            </a:endParaRPr>
          </a:p>
        </p:txBody>
      </p:sp>
      <p:sp>
        <p:nvSpPr>
          <p:cNvPr id="3" name="TextBox 2">
            <a:extLst>
              <a:ext uri="{FF2B5EF4-FFF2-40B4-BE49-F238E27FC236}">
                <a16:creationId xmlns:a16="http://schemas.microsoft.com/office/drawing/2014/main" id="{61081837-664C-D7D7-9E2D-2C888C1D9CD6}"/>
              </a:ext>
            </a:extLst>
          </p:cNvPr>
          <p:cNvSpPr txBox="1"/>
          <p:nvPr/>
        </p:nvSpPr>
        <p:spPr>
          <a:xfrm>
            <a:off x="554050" y="766153"/>
            <a:ext cx="11083899" cy="452431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1" i="0" u="sng" strike="noStrike" kern="1200" cap="none" spc="0" normalizeH="0" baseline="0" noProof="0" dirty="0">
              <a:ln>
                <a:noFill/>
              </a:ln>
              <a:solidFill>
                <a:srgbClr val="000000"/>
              </a:solidFill>
              <a:effectLst/>
              <a:uLnTx/>
              <a:uFillTx/>
              <a:latin typeface="SDCC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1" i="0" u="none" strike="noStrike" kern="1200" cap="none" spc="0" normalizeH="0" baseline="0" noProof="0" dirty="0">
                <a:ln>
                  <a:noFill/>
                </a:ln>
                <a:solidFill>
                  <a:schemeClr val="accent1"/>
                </a:solidFill>
                <a:effectLst/>
                <a:uLnTx/>
                <a:uFillTx/>
                <a:latin typeface="SDCC Display" pitchFamily="2" charset="0"/>
              </a:rPr>
              <a:t>Phase 7 and beyond…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Display"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New home delivered in line with the Planning Scheme.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Expansion of community facilities.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Completion of further childcare facilities.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Central Boulevard Park (URDF funded project) with construction hoped to commence Q4 2025/Q1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1" i="0" u="sng"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Adamstown Civic Building which will include a library and supplementary library facilities and an Enterprise Centre to be located in the town centre.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1" i="0" u="sng"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Improved bus and rail connectivity.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600" b="1" i="0" u="sng" strike="noStrike" kern="1200" cap="none" spc="0" normalizeH="0" baseline="0" noProof="0" dirty="0">
              <a:ln>
                <a:noFill/>
              </a:ln>
              <a:solidFill>
                <a:schemeClr val="accent1"/>
              </a:solidFill>
              <a:effectLst/>
              <a:uLnTx/>
              <a:uFillTx/>
              <a:latin typeface="SDCC Sans"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600" b="0" i="0" u="none" strike="noStrike" kern="1200" cap="none" spc="0" normalizeH="0" baseline="0" noProof="0" dirty="0">
                <a:ln>
                  <a:noFill/>
                </a:ln>
                <a:solidFill>
                  <a:schemeClr val="accent1"/>
                </a:solidFill>
                <a:effectLst/>
                <a:uLnTx/>
                <a:uFillTx/>
                <a:latin typeface="SDCC Sans" pitchFamily="2" charset="0"/>
                <a:ea typeface="+mn-ea"/>
                <a:cs typeface="+mn-cs"/>
              </a:rPr>
              <a:t>Tobermaclugg Park (</a:t>
            </a:r>
            <a:r>
              <a:rPr kumimoji="0" lang="en-GB" sz="1600" b="0" i="0" u="none" strike="noStrike" kern="1200" cap="none" spc="0" normalizeH="0" baseline="0" noProof="0" dirty="0">
                <a:ln>
                  <a:noFill/>
                </a:ln>
                <a:solidFill>
                  <a:schemeClr val="accent1"/>
                </a:solidFill>
                <a:effectLst/>
                <a:uLnTx/>
                <a:uFillTx/>
                <a:latin typeface="SDCC Sans" pitchFamily="2" charset="0"/>
                <a:ea typeface="+mn-ea"/>
                <a:cs typeface="+mn-cs"/>
              </a:rPr>
              <a:t>including pitches/courts, play facilities, landscaping and footpaths)</a:t>
            </a:r>
            <a:endParaRPr kumimoji="0" lang="en-IE" sz="1600" b="1" i="0" u="sng" strike="noStrike" kern="1200" cap="none" spc="0" normalizeH="0" baseline="0" noProof="0" dirty="0">
              <a:ln>
                <a:noFill/>
              </a:ln>
              <a:solidFill>
                <a:schemeClr val="accent1"/>
              </a:solidFill>
              <a:effectLst/>
              <a:uLnTx/>
              <a:uFillTx/>
              <a:latin typeface="SDCC Sans" pitchFamily="2" charset="0"/>
              <a:ea typeface="+mn-ea"/>
              <a:cs typeface="+mn-cs"/>
            </a:endParaRPr>
          </a:p>
        </p:txBody>
      </p:sp>
    </p:spTree>
    <p:extLst>
      <p:ext uri="{BB962C8B-B14F-4D97-AF65-F5344CB8AC3E}">
        <p14:creationId xmlns:p14="http://schemas.microsoft.com/office/powerpoint/2010/main" val="2981035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D5B3D094-8117-6794-67F7-3D54985F5ED1}"/>
              </a:ext>
            </a:extLst>
          </p:cNvPr>
          <p:cNvSpPr>
            <a:spLocks noGrp="1"/>
          </p:cNvSpPr>
          <p:nvPr>
            <p:ph type="title"/>
          </p:nvPr>
        </p:nvSpPr>
        <p:spPr>
          <a:xfrm>
            <a:off x="504471" y="471704"/>
            <a:ext cx="4944575" cy="856798"/>
          </a:xfrm>
        </p:spPr>
        <p:txBody>
          <a:bodyPr>
            <a:normAutofit/>
          </a:bodyPr>
          <a:lstStyle/>
          <a:p>
            <a:r>
              <a:rPr lang="en-US" sz="2000" b="1" dirty="0">
                <a:solidFill>
                  <a:schemeClr val="accent1"/>
                </a:solidFill>
                <a:latin typeface="SDCC Display" pitchFamily="2" charset="0"/>
              </a:rPr>
              <a:t>Adamstown 2006 &amp; 2025</a:t>
            </a:r>
          </a:p>
        </p:txBody>
      </p:sp>
      <p:pic>
        <p:nvPicPr>
          <p:cNvPr id="7" name="Picture 6">
            <a:extLst>
              <a:ext uri="{FF2B5EF4-FFF2-40B4-BE49-F238E27FC236}">
                <a16:creationId xmlns:a16="http://schemas.microsoft.com/office/drawing/2014/main" id="{0CF5073C-C757-DF3A-D53C-6965ADDE0338}"/>
              </a:ext>
            </a:extLst>
          </p:cNvPr>
          <p:cNvPicPr>
            <a:picLocks noChangeAspect="1"/>
          </p:cNvPicPr>
          <p:nvPr/>
        </p:nvPicPr>
        <p:blipFill>
          <a:blip r:embed="rId2"/>
          <a:stretch>
            <a:fillRect/>
          </a:stretch>
        </p:blipFill>
        <p:spPr>
          <a:xfrm>
            <a:off x="371033" y="1749613"/>
            <a:ext cx="5323756" cy="3444051"/>
          </a:xfrm>
          <a:prstGeom prst="rect">
            <a:avLst/>
          </a:prstGeom>
        </p:spPr>
      </p:pic>
      <p:pic>
        <p:nvPicPr>
          <p:cNvPr id="8" name="Picture 7" descr="An aerial view of a city&#10;&#10;AI-generated content may be incorrect.">
            <a:extLst>
              <a:ext uri="{FF2B5EF4-FFF2-40B4-BE49-F238E27FC236}">
                <a16:creationId xmlns:a16="http://schemas.microsoft.com/office/drawing/2014/main" id="{B0467F1A-518F-A2AE-616E-41786C247140}"/>
              </a:ext>
            </a:extLst>
          </p:cNvPr>
          <p:cNvPicPr>
            <a:picLocks noChangeAspect="1"/>
          </p:cNvPicPr>
          <p:nvPr/>
        </p:nvPicPr>
        <p:blipFill>
          <a:blip r:embed="rId3"/>
          <a:stretch>
            <a:fillRect/>
          </a:stretch>
        </p:blipFill>
        <p:spPr>
          <a:xfrm>
            <a:off x="6497209" y="1749613"/>
            <a:ext cx="5323757" cy="3444051"/>
          </a:xfrm>
          <a:prstGeom prst="rect">
            <a:avLst/>
          </a:prstGeom>
        </p:spPr>
      </p:pic>
    </p:spTree>
    <p:extLst>
      <p:ext uri="{BB962C8B-B14F-4D97-AF65-F5344CB8AC3E}">
        <p14:creationId xmlns:p14="http://schemas.microsoft.com/office/powerpoint/2010/main" val="4167114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D05B03-268B-14FE-4799-FDCC9237349F}"/>
              </a:ext>
            </a:extLst>
          </p:cNvPr>
          <p:cNvSpPr>
            <a:spLocks noGrp="1"/>
          </p:cNvSpPr>
          <p:nvPr>
            <p:ph type="ctrTitle"/>
          </p:nvPr>
        </p:nvSpPr>
        <p:spPr>
          <a:xfrm>
            <a:off x="4894514" y="2869104"/>
            <a:ext cx="6700594" cy="1119794"/>
          </a:xfrm>
        </p:spPr>
        <p:txBody>
          <a:bodyPr/>
          <a:lstStyle/>
          <a:p>
            <a:r>
              <a:rPr lang="en-GB" dirty="0">
                <a:latin typeface="SDCC Display" pitchFamily="2" charset="0"/>
              </a:rPr>
              <a:t>Thank you</a:t>
            </a:r>
            <a:endParaRPr lang="en-IE" dirty="0">
              <a:latin typeface="SDCC Display" pitchFamily="2" charset="0"/>
            </a:endParaRPr>
          </a:p>
        </p:txBody>
      </p:sp>
      <p:sp>
        <p:nvSpPr>
          <p:cNvPr id="5" name="Text Placeholder 4">
            <a:extLst>
              <a:ext uri="{FF2B5EF4-FFF2-40B4-BE49-F238E27FC236}">
                <a16:creationId xmlns:a16="http://schemas.microsoft.com/office/drawing/2014/main" id="{D04F2837-D4DD-3770-4F82-4D9A2171D13E}"/>
              </a:ext>
            </a:extLst>
          </p:cNvPr>
          <p:cNvSpPr>
            <a:spLocks noGrp="1"/>
          </p:cNvSpPr>
          <p:nvPr>
            <p:ph type="body" sz="quarter" idx="11"/>
          </p:nvPr>
        </p:nvSpPr>
        <p:spPr/>
        <p:txBody>
          <a:bodyPr/>
          <a:lstStyle/>
          <a:p>
            <a:pPr marL="900000"/>
            <a:r>
              <a:rPr lang="en-GB" b="1" dirty="0"/>
              <a:t>E</a:t>
            </a:r>
            <a:r>
              <a:rPr lang="en-GB" dirty="0"/>
              <a:t>: info@sdublincoco.ie</a:t>
            </a:r>
          </a:p>
          <a:p>
            <a:pPr marL="900000"/>
            <a:r>
              <a:rPr lang="en-GB" b="1" dirty="0"/>
              <a:t>T</a:t>
            </a:r>
            <a:r>
              <a:rPr lang="en-GB" dirty="0"/>
              <a:t>: 01 4149000</a:t>
            </a:r>
            <a:endParaRPr lang="en-IE" dirty="0"/>
          </a:p>
          <a:p>
            <a:endParaRPr lang="en-IE" dirty="0"/>
          </a:p>
        </p:txBody>
      </p:sp>
    </p:spTree>
    <p:extLst>
      <p:ext uri="{BB962C8B-B14F-4D97-AF65-F5344CB8AC3E}">
        <p14:creationId xmlns:p14="http://schemas.microsoft.com/office/powerpoint/2010/main" val="3906425660"/>
      </p:ext>
    </p:extLst>
  </p:cSld>
  <p:clrMapOvr>
    <a:masterClrMapping/>
  </p:clrMapOvr>
</p:sld>
</file>

<file path=ppt/theme/theme1.xml><?xml version="1.0" encoding="utf-8"?>
<a:theme xmlns:a="http://schemas.openxmlformats.org/drawingml/2006/main" name="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DCC_presentation_template Updated.potx" id="{809AE0C1-FB5C-4E8E-BCFD-4BFD462B0860}" vid="{0323FABC-5CF3-46D9-93D9-E0827CAEE192}"/>
    </a:ext>
  </a:extLst>
</a:theme>
</file>

<file path=ppt/theme/theme2.xml><?xml version="1.0" encoding="utf-8"?>
<a:theme xmlns:a="http://schemas.openxmlformats.org/drawingml/2006/main" name="1_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489ACE5C-52D2-4E9C-9ACE-3E72FCEE4D40}" vid="{FC377E05-5B4C-4C3A-9DA2-F51C3C2FEFD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279</TotalTime>
  <Words>985</Words>
  <Application>Microsoft Office PowerPoint</Application>
  <PresentationFormat>Widescreen</PresentationFormat>
  <Paragraphs>167</Paragraphs>
  <Slides>13</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Aptos</vt:lpstr>
      <vt:lpstr>Arial</vt:lpstr>
      <vt:lpstr>SDCC Display</vt:lpstr>
      <vt:lpstr>SDCC Display Light</vt:lpstr>
      <vt:lpstr>SDCC Sans</vt:lpstr>
      <vt:lpstr>SDCC Master</vt:lpstr>
      <vt:lpstr>1_SDCC Master</vt:lpstr>
      <vt:lpstr>Adamstown Mid-Term Review Phases 1-5</vt:lpstr>
      <vt:lpstr> Adamstown 2025-Aerial View   Adamstown SDZ Background   Mid-Term Review (Phases 1-5)   Phase 6 Update   What’s Next for Adamstown…..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Adamstown 2006 &amp; 2025</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Danielle Cantwell</dc:creator>
  <cp:lastModifiedBy>Susan Sinclair</cp:lastModifiedBy>
  <cp:revision>3</cp:revision>
  <dcterms:created xsi:type="dcterms:W3CDTF">2025-11-19T15:46:14Z</dcterms:created>
  <dcterms:modified xsi:type="dcterms:W3CDTF">2025-11-24T12:17:00Z</dcterms:modified>
</cp:coreProperties>
</file>