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Lst>
  <p:notesMasterIdLst>
    <p:notesMasterId r:id="rId16"/>
  </p:notesMasterIdLst>
  <p:sldIdLst>
    <p:sldId id="257" r:id="rId3"/>
    <p:sldId id="260" r:id="rId4"/>
    <p:sldId id="276" r:id="rId5"/>
    <p:sldId id="279" r:id="rId6"/>
    <p:sldId id="280" r:id="rId7"/>
    <p:sldId id="281" r:id="rId8"/>
    <p:sldId id="282" r:id="rId9"/>
    <p:sldId id="283" r:id="rId10"/>
    <p:sldId id="284" r:id="rId11"/>
    <p:sldId id="285" r:id="rId12"/>
    <p:sldId id="286" r:id="rId13"/>
    <p:sldId id="288" r:id="rId14"/>
    <p:sldId id="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27F3E9-92CB-47DB-A905-4D85783D3C43}" v="21" dt="2025-11-21T10:21:36.6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2" d="100"/>
          <a:sy n="102" d="100"/>
        </p:scale>
        <p:origin x="9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1DCCED-2B4B-4DF0-B912-D28A9DEED5AC}" type="datetimeFigureOut">
              <a:rPr lang="en-IE" smtClean="0"/>
              <a:t>24/11/2025</a:t>
            </a:fld>
            <a:endParaRPr lang="en-I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5C9293-0F59-4F59-A1DD-09CBD1B5966B}" type="slidenum">
              <a:rPr lang="en-IE" smtClean="0"/>
              <a:t>‹#›</a:t>
            </a:fld>
            <a:endParaRPr lang="en-IE" dirty="0"/>
          </a:p>
        </p:txBody>
      </p:sp>
    </p:spTree>
    <p:extLst>
      <p:ext uri="{BB962C8B-B14F-4D97-AF65-F5344CB8AC3E}">
        <p14:creationId xmlns:p14="http://schemas.microsoft.com/office/powerpoint/2010/main" val="673752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74F5B9-8B24-7A4E-B5A9-4C8F6F8C6B31}"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0" cap="none" spc="0" normalizeH="0" baseline="0" noProof="0" dirty="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1886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C1E1E-F168-5CD6-F6A8-426EB7396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D24F14-B71B-DE5C-9553-AEEF366749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3B5CF2-2BB0-E1AF-C404-6287627EB585}"/>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2B14CE59-9A2E-F2BF-9ED3-DF2FE41EE60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74F5B9-8B24-7A4E-B5A9-4C8F6F8C6B31}"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0" cap="none" spc="0" normalizeH="0" baseline="0" noProof="0" dirty="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921141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F8EDF-6C98-1502-357A-E60A5B5C43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B8B106-6533-4509-9954-C676617DB2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A62002-E070-1F89-AE74-AC8DD10F3C57}"/>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07629B3A-A6C0-9386-81A5-49EB448CA99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74F5B9-8B24-7A4E-B5A9-4C8F6F8C6B31}"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0" cap="none" spc="0" normalizeH="0" baseline="0" noProof="0" dirty="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45746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FB209-E017-B227-9CFE-3CFD214D04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60CFEE-88FE-4534-C89C-7E767E3CB7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B6CEE1-F5FD-DA39-82D2-420B131A8A55}"/>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D869A4B2-B644-DF03-0A1D-D41673573B1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74F5B9-8B24-7A4E-B5A9-4C8F6F8C6B31}"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0" cap="none" spc="0" normalizeH="0" baseline="0" noProof="0" dirty="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61269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94A63-4AA6-944B-FD09-520556EFE6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6D1372-3B9A-37AD-11D6-B078AC176B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68E918-5F8C-F6F3-F66A-895578BA0E9E}"/>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E4F1A6F4-3F6E-6647-E1E1-223D33BC584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74F5B9-8B24-7A4E-B5A9-4C8F6F8C6B31}"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0" cap="none" spc="0" normalizeH="0" baseline="0" noProof="0" dirty="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57828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82C2B-0981-25F0-DB1B-0E38841E02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C99521-FC0A-D27F-F8EC-075EC6D004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A1206E-2BC0-FAB5-36D0-77051A2DA6ED}"/>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9C4A463D-7D8C-2F2B-536D-4F7A63C2739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74F5B9-8B24-7A4E-B5A9-4C8F6F8C6B31}"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0" cap="none" spc="0" normalizeH="0" baseline="0" noProof="0" dirty="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96120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80BD7-DE99-0A00-0D33-CD932D8CEA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158F7A-B7F8-705F-C31A-2A9E07F2B5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4DA5FC-6417-1FA5-0031-9952B2EEFE9B}"/>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2FC7A642-EF9D-E538-2792-94C2294CC8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74F5B9-8B24-7A4E-B5A9-4C8F6F8C6B31}"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0" cap="none" spc="0" normalizeH="0" baseline="0" noProof="0" dirty="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7344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F2C82-608B-5364-D881-3C57EACED7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D8F446-44A9-B784-5ED4-2A4652A24A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95E016-6B94-E3EF-88EA-C806FA067B7F}"/>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03B6FDBF-9EE7-972F-1F50-A93D5041A00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74F5B9-8B24-7A4E-B5A9-4C8F6F8C6B31}"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0" cap="none" spc="0" normalizeH="0" baseline="0" noProof="0" dirty="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015486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emf"/><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emf"/><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dirty="0"/>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dirty="0"/>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dirty="0"/>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1D95CDCD-42B4-F2ED-08FF-8F67E72B46F6}"/>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8" name="Date Placeholder 77">
            <a:extLst>
              <a:ext uri="{FF2B5EF4-FFF2-40B4-BE49-F238E27FC236}">
                <a16:creationId xmlns:a16="http://schemas.microsoft.com/office/drawing/2014/main" id="{262636F5-0CB7-769F-E345-661FECC807EB}"/>
              </a:ext>
            </a:extLst>
          </p:cNvPr>
          <p:cNvSpPr>
            <a:spLocks noGrp="1"/>
          </p:cNvSpPr>
          <p:nvPr>
            <p:ph type="dt" sz="half" idx="13"/>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dirty="0"/>
              <a:t>May 2025</a:t>
            </a:r>
          </a:p>
        </p:txBody>
      </p:sp>
    </p:spTree>
    <p:extLst>
      <p:ext uri="{BB962C8B-B14F-4D97-AF65-F5344CB8AC3E}">
        <p14:creationId xmlns:p14="http://schemas.microsoft.com/office/powerpoint/2010/main" val="25691706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1 image)">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141"/>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p>
            <a:pPr algn="ctr"/>
            <a:r>
              <a:rPr lang="en-GB" dirty="0"/>
              <a:t>May 2025</a:t>
            </a:r>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964147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p>
            <a:pPr algn="ctr"/>
            <a:r>
              <a:rPr lang="en-GB" dirty="0"/>
              <a:t>May 2025</a:t>
            </a:r>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1259457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4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878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0270"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0270"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Tree>
    <p:extLst>
      <p:ext uri="{BB962C8B-B14F-4D97-AF65-F5344CB8AC3E}">
        <p14:creationId xmlns:p14="http://schemas.microsoft.com/office/powerpoint/2010/main" val="715969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0667"/>
            <a:ext cx="3974145" cy="2143502"/>
          </a:xfrm>
          <a:prstGeom prst="rect">
            <a:avLst/>
          </a:prstGeom>
        </p:spPr>
        <p:txBody>
          <a:bodyPr lIns="0" tIns="0" rIns="0" bIns="0" anchor="t" anchorCtr="0"/>
          <a:lstStyle>
            <a:lvl1pPr>
              <a:defRPr sz="4609" b="0" i="0">
                <a:solidFill>
                  <a:srgbClr val="363A92"/>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rgbClr val="363A92"/>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Tree>
    <p:extLst>
      <p:ext uri="{BB962C8B-B14F-4D97-AF65-F5344CB8AC3E}">
        <p14:creationId xmlns:p14="http://schemas.microsoft.com/office/powerpoint/2010/main" val="170871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page">
    <p:bg>
      <p:bgPr>
        <a:solidFill>
          <a:srgbClr val="E6F5FD"/>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442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9676"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9676"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4883"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4883"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60090"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60090"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5298"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5298"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9676"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4883"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60090"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5298"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20647"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n>
                <a:noFill/>
              </a:ln>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82436"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7015"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n>
                <a:noFill/>
              </a:ln>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585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n>
                <a:noFill/>
              </a:ln>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68288"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2867"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9106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n>
                <a:noFill/>
              </a:ln>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54140"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871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6269"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n>
                <a:noFill/>
              </a:ln>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239990"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456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lvl1pPr>
          </a:lstStyle>
          <a:p>
            <a:r>
              <a:rPr lang="en-US" dirty="0"/>
              <a:t>Meet the team</a:t>
            </a:r>
            <a:endParaRPr lang="en-GB" dirty="0"/>
          </a:p>
        </p:txBody>
      </p:sp>
    </p:spTree>
    <p:extLst>
      <p:ext uri="{BB962C8B-B14F-4D97-AF65-F5344CB8AC3E}">
        <p14:creationId xmlns:p14="http://schemas.microsoft.com/office/powerpoint/2010/main" val="3048923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chart/graph)">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lvl1pPr>
          </a:lstStyle>
          <a:p>
            <a:r>
              <a:rPr lang="en-US" dirty="0"/>
              <a:t>Page title goes here</a:t>
            </a:r>
            <a:endParaRPr lang="en-GB" dirty="0"/>
          </a:p>
        </p:txBody>
      </p:sp>
    </p:spTree>
    <p:extLst>
      <p:ext uri="{BB962C8B-B14F-4D97-AF65-F5344CB8AC3E}">
        <p14:creationId xmlns:p14="http://schemas.microsoft.com/office/powerpoint/2010/main" val="2104709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1 image)">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628"/>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lvl1pPr>
              <a:defRPr>
                <a:solidFill>
                  <a:schemeClr val="bg1"/>
                </a:solidFill>
              </a:defRPr>
            </a:lvl1pPr>
          </a:lstStyle>
          <a:p>
            <a:pPr algn="ctr"/>
            <a:r>
              <a:rPr lang="en-GB" dirty="0"/>
              <a:t>May 2025</a:t>
            </a:r>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6C76B594-542C-67F1-F354-78EAA3BC3B7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2927323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lvl1pPr>
              <a:defRPr>
                <a:solidFill>
                  <a:schemeClr val="bg1"/>
                </a:solidFill>
              </a:defRPr>
            </a:lvl1pPr>
          </a:lstStyle>
          <a:p>
            <a:pPr algn="ctr"/>
            <a:r>
              <a:rPr lang="en-GB" dirty="0"/>
              <a:t>May 2025</a:t>
            </a:r>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F9338E08-1F94-61DB-4B9B-CAE9DFE4227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4072782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4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4858"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4858"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pic>
        <p:nvPicPr>
          <p:cNvPr id="5" name="Picture 287">
            <a:extLst>
              <a:ext uri="{FF2B5EF4-FFF2-40B4-BE49-F238E27FC236}">
                <a16:creationId xmlns:a16="http://schemas.microsoft.com/office/drawing/2014/main" id="{01D2843D-9561-7F5C-2BDC-AE788D5EAE9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41070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column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4900"/>
            <a:ext cx="3974145" cy="2139269"/>
          </a:xfrm>
          <a:prstGeom prst="rect">
            <a:avLst/>
          </a:prstGeom>
        </p:spPr>
        <p:txBody>
          <a:bodyPr lIns="0" tIns="0" rIns="0" bIns="0" anchor="t" anchorCtr="0"/>
          <a:lstStyle>
            <a:lvl1pPr>
              <a:defRPr sz="4609" b="0" i="0">
                <a:solidFill>
                  <a:schemeClr val="bg1"/>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chemeClr val="bg1"/>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pic>
        <p:nvPicPr>
          <p:cNvPr id="6" name="Picture 287">
            <a:extLst>
              <a:ext uri="{FF2B5EF4-FFF2-40B4-BE49-F238E27FC236}">
                <a16:creationId xmlns:a16="http://schemas.microsoft.com/office/drawing/2014/main" id="{2434586A-F002-EA2E-B9B4-907E950234D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630734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ight Blue &amp; Green">
    <p:bg>
      <p:bgPr>
        <a:solidFill>
          <a:schemeClr val="accent5"/>
        </a:solidFill>
        <a:effectLst/>
      </p:bgPr>
    </p:bg>
    <p:spTree>
      <p:nvGrpSpPr>
        <p:cNvPr id="1" name=""/>
        <p:cNvGrpSpPr/>
        <p:nvPr/>
      </p:nvGrpSpPr>
      <p:grpSpPr>
        <a:xfrm>
          <a:off x="0" y="0"/>
          <a:ext cx="0" cy="0"/>
          <a:chOff x="0" y="0"/>
          <a:chExt cx="0" cy="0"/>
        </a:xfrm>
      </p:grpSpPr>
      <p:grpSp>
        <p:nvGrpSpPr>
          <p:cNvPr id="68" name="Graphic 137">
            <a:extLst>
              <a:ext uri="{FF2B5EF4-FFF2-40B4-BE49-F238E27FC236}">
                <a16:creationId xmlns:a16="http://schemas.microsoft.com/office/drawing/2014/main" id="{476DD7FB-8F70-B10A-2421-9F7E04D5C772}"/>
              </a:ext>
            </a:extLst>
          </p:cNvPr>
          <p:cNvGrpSpPr/>
          <p:nvPr/>
        </p:nvGrpSpPr>
        <p:grpSpPr>
          <a:xfrm>
            <a:off x="-1752600" y="-2286000"/>
            <a:ext cx="10935202" cy="10600487"/>
            <a:chOff x="-2952030" y="-3864416"/>
            <a:chExt cx="18105979" cy="17553005"/>
          </a:xfrm>
        </p:grpSpPr>
        <p:sp>
          <p:nvSpPr>
            <p:cNvPr id="69" name="Freeform: Shape 68">
              <a:extLst>
                <a:ext uri="{FF2B5EF4-FFF2-40B4-BE49-F238E27FC236}">
                  <a16:creationId xmlns:a16="http://schemas.microsoft.com/office/drawing/2014/main" id="{C0B9BFEB-FBF0-5B9F-29AC-D7D94052A32C}"/>
                </a:ext>
              </a:extLst>
            </p:cNvPr>
            <p:cNvSpPr/>
            <p:nvPr/>
          </p:nvSpPr>
          <p:spPr>
            <a:xfrm>
              <a:off x="-1315057" y="-3864416"/>
              <a:ext cx="11159320" cy="11159321"/>
            </a:xfrm>
            <a:custGeom>
              <a:avLst/>
              <a:gdLst>
                <a:gd name="connsiteX0" fmla="*/ 11159321 w 11159320"/>
                <a:gd name="connsiteY0" fmla="*/ 5579661 h 11159321"/>
                <a:gd name="connsiteX1" fmla="*/ 5579660 w 11159320"/>
                <a:gd name="connsiteY1" fmla="*/ 11159322 h 11159321"/>
                <a:gd name="connsiteX2" fmla="*/ 0 w 11159320"/>
                <a:gd name="connsiteY2" fmla="*/ 5579661 h 11159321"/>
                <a:gd name="connsiteX3" fmla="*/ 5579660 w 11159320"/>
                <a:gd name="connsiteY3" fmla="*/ 0 h 11159321"/>
                <a:gd name="connsiteX4" fmla="*/ 11159321 w 11159320"/>
                <a:gd name="connsiteY4" fmla="*/ 5579661 h 1115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9320" h="11159321">
                  <a:moveTo>
                    <a:pt x="11159321" y="5579661"/>
                  </a:moveTo>
                  <a:cubicBezTo>
                    <a:pt x="11159321" y="8661223"/>
                    <a:pt x="8661222" y="11159322"/>
                    <a:pt x="5579660" y="11159322"/>
                  </a:cubicBezTo>
                  <a:cubicBezTo>
                    <a:pt x="2498099" y="11159322"/>
                    <a:pt x="0" y="8661223"/>
                    <a:pt x="0" y="5579661"/>
                  </a:cubicBezTo>
                  <a:cubicBezTo>
                    <a:pt x="0" y="2498100"/>
                    <a:pt x="2498099" y="0"/>
                    <a:pt x="5579660" y="0"/>
                  </a:cubicBezTo>
                  <a:cubicBezTo>
                    <a:pt x="8661222" y="0"/>
                    <a:pt x="11159321" y="2498100"/>
                    <a:pt x="11159321" y="5579661"/>
                  </a:cubicBezTo>
                  <a:close/>
                </a:path>
              </a:pathLst>
            </a:custGeom>
            <a:gradFill flip="none" rotWithShape="1">
              <a:gsLst>
                <a:gs pos="10000">
                  <a:schemeClr val="accent3"/>
                </a:gs>
                <a:gs pos="100000">
                  <a:srgbClr val="C7E634"/>
                </a:gs>
              </a:gsLst>
              <a:lin ang="13800000" scaled="0"/>
              <a:tileRect/>
            </a:gradFill>
            <a:ln w="10502" cap="flat">
              <a:noFill/>
              <a:prstDash val="solid"/>
              <a:miter/>
            </a:ln>
          </p:spPr>
          <p:txBody>
            <a:bodyPr rtlCol="0" anchor="ctr"/>
            <a:lstStyle/>
            <a:p>
              <a:endParaRPr lang="en-GB" dirty="0"/>
            </a:p>
          </p:txBody>
        </p:sp>
        <p:sp>
          <p:nvSpPr>
            <p:cNvPr id="70" name="Freeform: Shape 69">
              <a:extLst>
                <a:ext uri="{FF2B5EF4-FFF2-40B4-BE49-F238E27FC236}">
                  <a16:creationId xmlns:a16="http://schemas.microsoft.com/office/drawing/2014/main" id="{65C7921D-1791-AAB4-C7A8-9339CEFF6813}"/>
                </a:ext>
              </a:extLst>
            </p:cNvPr>
            <p:cNvSpPr/>
            <p:nvPr/>
          </p:nvSpPr>
          <p:spPr>
            <a:xfrm>
              <a:off x="252163" y="-1213197"/>
              <a:ext cx="14901785" cy="14901786"/>
            </a:xfrm>
            <a:custGeom>
              <a:avLst/>
              <a:gdLst>
                <a:gd name="connsiteX0" fmla="*/ 14901786 w 14901785"/>
                <a:gd name="connsiteY0" fmla="*/ 7450893 h 14901786"/>
                <a:gd name="connsiteX1" fmla="*/ 7450893 w 14901785"/>
                <a:gd name="connsiteY1" fmla="*/ 14901787 h 14901786"/>
                <a:gd name="connsiteX2" fmla="*/ 0 w 14901785"/>
                <a:gd name="connsiteY2" fmla="*/ 7450893 h 14901786"/>
                <a:gd name="connsiteX3" fmla="*/ 7450893 w 14901785"/>
                <a:gd name="connsiteY3" fmla="*/ 0 h 14901786"/>
                <a:gd name="connsiteX4" fmla="*/ 14901786 w 14901785"/>
                <a:gd name="connsiteY4" fmla="*/ 7450893 h 1490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1785" h="14901786">
                  <a:moveTo>
                    <a:pt x="14901786" y="7450893"/>
                  </a:moveTo>
                  <a:cubicBezTo>
                    <a:pt x="14901786" y="11565908"/>
                    <a:pt x="11565908" y="14901787"/>
                    <a:pt x="7450893" y="14901787"/>
                  </a:cubicBezTo>
                  <a:cubicBezTo>
                    <a:pt x="3335879" y="14901787"/>
                    <a:pt x="0" y="11565908"/>
                    <a:pt x="0" y="7450893"/>
                  </a:cubicBezTo>
                  <a:cubicBezTo>
                    <a:pt x="0" y="3335879"/>
                    <a:pt x="3335879" y="0"/>
                    <a:pt x="7450893" y="0"/>
                  </a:cubicBezTo>
                  <a:cubicBezTo>
                    <a:pt x="11565907" y="0"/>
                    <a:pt x="14901786" y="3335879"/>
                    <a:pt x="14901786" y="7450893"/>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dirty="0"/>
            </a:p>
          </p:txBody>
        </p:sp>
        <p:sp>
          <p:nvSpPr>
            <p:cNvPr id="71" name="Freeform: Shape 70">
              <a:extLst>
                <a:ext uri="{FF2B5EF4-FFF2-40B4-BE49-F238E27FC236}">
                  <a16:creationId xmlns:a16="http://schemas.microsoft.com/office/drawing/2014/main" id="{AFB4422B-CC74-C157-7ECF-970E5170A8B1}"/>
                </a:ext>
              </a:extLst>
            </p:cNvPr>
            <p:cNvSpPr/>
            <p:nvPr/>
          </p:nvSpPr>
          <p:spPr>
            <a:xfrm>
              <a:off x="-2952030" y="-3009740"/>
              <a:ext cx="12780432" cy="12780433"/>
            </a:xfrm>
            <a:custGeom>
              <a:avLst/>
              <a:gdLst>
                <a:gd name="connsiteX0" fmla="*/ 12780432 w 12780432"/>
                <a:gd name="connsiteY0" fmla="*/ 6390217 h 12780433"/>
                <a:gd name="connsiteX1" fmla="*/ 6390217 w 12780432"/>
                <a:gd name="connsiteY1" fmla="*/ 12780433 h 12780433"/>
                <a:gd name="connsiteX2" fmla="*/ 0 w 12780432"/>
                <a:gd name="connsiteY2" fmla="*/ 6390217 h 12780433"/>
                <a:gd name="connsiteX3" fmla="*/ 6390217 w 12780432"/>
                <a:gd name="connsiteY3" fmla="*/ 0 h 12780433"/>
                <a:gd name="connsiteX4" fmla="*/ 12780432 w 12780432"/>
                <a:gd name="connsiteY4" fmla="*/ 6390217 h 1278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432" h="12780433">
                  <a:moveTo>
                    <a:pt x="12780432" y="6390217"/>
                  </a:moveTo>
                  <a:cubicBezTo>
                    <a:pt x="12780432" y="9919436"/>
                    <a:pt x="9919435" y="12780433"/>
                    <a:pt x="6390217" y="12780433"/>
                  </a:cubicBezTo>
                  <a:cubicBezTo>
                    <a:pt x="2860998" y="12780433"/>
                    <a:pt x="0" y="9919436"/>
                    <a:pt x="0" y="6390217"/>
                  </a:cubicBezTo>
                  <a:cubicBezTo>
                    <a:pt x="0" y="2860998"/>
                    <a:pt x="2860998" y="0"/>
                    <a:pt x="6390217" y="0"/>
                  </a:cubicBezTo>
                  <a:cubicBezTo>
                    <a:pt x="9919435" y="0"/>
                    <a:pt x="12780432" y="2860998"/>
                    <a:pt x="12780432" y="6390217"/>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dirty="0"/>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rgbClr val="363A92"/>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748AD6E7-39D2-D2E2-A60B-D756CA081880}"/>
              </a:ext>
            </a:extLst>
          </p:cNvPr>
          <p:cNvSpPr>
            <a:spLocks noGrp="1"/>
          </p:cNvSpPr>
          <p:nvPr>
            <p:ph type="dt" sz="half" idx="13"/>
          </p:nvPr>
        </p:nvSpPr>
        <p:spPr>
          <a:xfrm>
            <a:off x="319626" y="6206296"/>
            <a:ext cx="1023399" cy="360000"/>
          </a:xfrm>
          <a:prstGeom prst="roundRect">
            <a:avLst>
              <a:gd name="adj" fmla="val 50000"/>
            </a:avLst>
          </a:prstGeom>
          <a:solidFill>
            <a:srgbClr val="C7E634"/>
          </a:solidFill>
          <a:ln>
            <a:noFill/>
          </a:ln>
        </p:spPr>
        <p:txBody>
          <a:bodyPr anchor="ctr" anchorCtr="0"/>
          <a:lstStyle>
            <a:lvl1pPr>
              <a:defRPr sz="1250" cap="all" baseline="0"/>
            </a:lvl1pPr>
          </a:lstStyle>
          <a:p>
            <a:pPr algn="ctr"/>
            <a:r>
              <a:rPr lang="en-GB" dirty="0"/>
              <a:t>May 2025</a:t>
            </a:r>
          </a:p>
        </p:txBody>
      </p:sp>
    </p:spTree>
    <p:extLst>
      <p:ext uri="{BB962C8B-B14F-4D97-AF65-F5344CB8AC3E}">
        <p14:creationId xmlns:p14="http://schemas.microsoft.com/office/powerpoint/2010/main" val="36015240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eam page">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6471"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8747"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8747"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3025"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3025"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57303"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57303"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1580"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1580"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8747"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3025"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57303"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1580"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19718"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n>
                <a:noFill/>
              </a:ln>
              <a:solidFill>
                <a:schemeClr val="bg1"/>
              </a:solidFill>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70165"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6085"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n>
                <a:noFill/>
              </a:ln>
              <a:solidFill>
                <a:schemeClr val="bg1"/>
              </a:solidFill>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3996"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n>
                <a:noFill/>
              </a:ln>
              <a:solidFill>
                <a:schemeClr val="bg1"/>
              </a:solidFill>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43746"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1007"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8827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n>
                <a:noFill/>
              </a:ln>
              <a:solidFill>
                <a:schemeClr val="bg1"/>
              </a:solidFill>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17327"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5929"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255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n>
                <a:noFill/>
              </a:ln>
              <a:solidFill>
                <a:schemeClr val="bg1"/>
              </a:solidFill>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190907"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0851"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solidFill>
                  <a:schemeClr val="bg1"/>
                </a:solidFill>
              </a:defRPr>
            </a:lvl1pPr>
          </a:lstStyle>
          <a:p>
            <a:r>
              <a:rPr lang="en-US" dirty="0"/>
              <a:t>Meet the team</a:t>
            </a:r>
            <a:endParaRPr lang="en-GB" dirty="0"/>
          </a:p>
        </p:txBody>
      </p:sp>
      <p:pic>
        <p:nvPicPr>
          <p:cNvPr id="2" name="Picture 287">
            <a:extLst>
              <a:ext uri="{FF2B5EF4-FFF2-40B4-BE49-F238E27FC236}">
                <a16:creationId xmlns:a16="http://schemas.microsoft.com/office/drawing/2014/main" id="{95FB4A01-4184-0AA4-23AB-92F3A76DABF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67927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chart/graph)">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solidFill>
                  <a:schemeClr val="bg1"/>
                </a:solidFill>
              </a:defRPr>
            </a:lvl1pPr>
          </a:lstStyle>
          <a:p>
            <a:r>
              <a:rPr lang="en-US" dirty="0"/>
              <a:t>Page title goes here</a:t>
            </a:r>
            <a:endParaRPr lang="en-GB" dirty="0"/>
          </a:p>
        </p:txBody>
      </p:sp>
      <p:pic>
        <p:nvPicPr>
          <p:cNvPr id="2" name="Picture 287">
            <a:extLst>
              <a:ext uri="{FF2B5EF4-FFF2-40B4-BE49-F238E27FC236}">
                <a16:creationId xmlns:a16="http://schemas.microsoft.com/office/drawing/2014/main" id="{82A2B3FA-EEE2-F7C1-379F-66EF350C4B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1903641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dirty="0"/>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dirty="0"/>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dirty="0"/>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1D95CDCD-42B4-F2ED-08FF-8F67E72B46F6}"/>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8" name="Date Placeholder 77">
            <a:extLst>
              <a:ext uri="{FF2B5EF4-FFF2-40B4-BE49-F238E27FC236}">
                <a16:creationId xmlns:a16="http://schemas.microsoft.com/office/drawing/2014/main" id="{262636F5-0CB7-769F-E345-661FECC807EB}"/>
              </a:ext>
            </a:extLst>
          </p:cNvPr>
          <p:cNvSpPr>
            <a:spLocks noGrp="1"/>
          </p:cNvSpPr>
          <p:nvPr>
            <p:ph type="dt" sz="half" idx="13"/>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dirty="0"/>
              <a:t>May 2025</a:t>
            </a:r>
          </a:p>
        </p:txBody>
      </p:sp>
    </p:spTree>
    <p:extLst>
      <p:ext uri="{BB962C8B-B14F-4D97-AF65-F5344CB8AC3E}">
        <p14:creationId xmlns:p14="http://schemas.microsoft.com/office/powerpoint/2010/main" val="24792059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Light Blue &amp; Green">
    <p:bg>
      <p:bgPr>
        <a:solidFill>
          <a:schemeClr val="accent5"/>
        </a:solidFill>
        <a:effectLst/>
      </p:bgPr>
    </p:bg>
    <p:spTree>
      <p:nvGrpSpPr>
        <p:cNvPr id="1" name=""/>
        <p:cNvGrpSpPr/>
        <p:nvPr/>
      </p:nvGrpSpPr>
      <p:grpSpPr>
        <a:xfrm>
          <a:off x="0" y="0"/>
          <a:ext cx="0" cy="0"/>
          <a:chOff x="0" y="0"/>
          <a:chExt cx="0" cy="0"/>
        </a:xfrm>
      </p:grpSpPr>
      <p:grpSp>
        <p:nvGrpSpPr>
          <p:cNvPr id="68" name="Graphic 137">
            <a:extLst>
              <a:ext uri="{FF2B5EF4-FFF2-40B4-BE49-F238E27FC236}">
                <a16:creationId xmlns:a16="http://schemas.microsoft.com/office/drawing/2014/main" id="{476DD7FB-8F70-B10A-2421-9F7E04D5C772}"/>
              </a:ext>
            </a:extLst>
          </p:cNvPr>
          <p:cNvGrpSpPr/>
          <p:nvPr/>
        </p:nvGrpSpPr>
        <p:grpSpPr>
          <a:xfrm>
            <a:off x="-1752600" y="-2286000"/>
            <a:ext cx="10935202" cy="10600487"/>
            <a:chOff x="-2952030" y="-3864416"/>
            <a:chExt cx="18105979" cy="17553005"/>
          </a:xfrm>
        </p:grpSpPr>
        <p:sp>
          <p:nvSpPr>
            <p:cNvPr id="69" name="Freeform: Shape 68">
              <a:extLst>
                <a:ext uri="{FF2B5EF4-FFF2-40B4-BE49-F238E27FC236}">
                  <a16:creationId xmlns:a16="http://schemas.microsoft.com/office/drawing/2014/main" id="{C0B9BFEB-FBF0-5B9F-29AC-D7D94052A32C}"/>
                </a:ext>
              </a:extLst>
            </p:cNvPr>
            <p:cNvSpPr/>
            <p:nvPr/>
          </p:nvSpPr>
          <p:spPr>
            <a:xfrm>
              <a:off x="-1315057" y="-3864416"/>
              <a:ext cx="11159320" cy="11159321"/>
            </a:xfrm>
            <a:custGeom>
              <a:avLst/>
              <a:gdLst>
                <a:gd name="connsiteX0" fmla="*/ 11159321 w 11159320"/>
                <a:gd name="connsiteY0" fmla="*/ 5579661 h 11159321"/>
                <a:gd name="connsiteX1" fmla="*/ 5579660 w 11159320"/>
                <a:gd name="connsiteY1" fmla="*/ 11159322 h 11159321"/>
                <a:gd name="connsiteX2" fmla="*/ 0 w 11159320"/>
                <a:gd name="connsiteY2" fmla="*/ 5579661 h 11159321"/>
                <a:gd name="connsiteX3" fmla="*/ 5579660 w 11159320"/>
                <a:gd name="connsiteY3" fmla="*/ 0 h 11159321"/>
                <a:gd name="connsiteX4" fmla="*/ 11159321 w 11159320"/>
                <a:gd name="connsiteY4" fmla="*/ 5579661 h 1115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9320" h="11159321">
                  <a:moveTo>
                    <a:pt x="11159321" y="5579661"/>
                  </a:moveTo>
                  <a:cubicBezTo>
                    <a:pt x="11159321" y="8661223"/>
                    <a:pt x="8661222" y="11159322"/>
                    <a:pt x="5579660" y="11159322"/>
                  </a:cubicBezTo>
                  <a:cubicBezTo>
                    <a:pt x="2498099" y="11159322"/>
                    <a:pt x="0" y="8661223"/>
                    <a:pt x="0" y="5579661"/>
                  </a:cubicBezTo>
                  <a:cubicBezTo>
                    <a:pt x="0" y="2498100"/>
                    <a:pt x="2498099" y="0"/>
                    <a:pt x="5579660" y="0"/>
                  </a:cubicBezTo>
                  <a:cubicBezTo>
                    <a:pt x="8661222" y="0"/>
                    <a:pt x="11159321" y="2498100"/>
                    <a:pt x="11159321" y="5579661"/>
                  </a:cubicBezTo>
                  <a:close/>
                </a:path>
              </a:pathLst>
            </a:custGeom>
            <a:gradFill flip="none" rotWithShape="1">
              <a:gsLst>
                <a:gs pos="10000">
                  <a:schemeClr val="accent3"/>
                </a:gs>
                <a:gs pos="100000">
                  <a:srgbClr val="C7E634"/>
                </a:gs>
              </a:gsLst>
              <a:lin ang="13800000" scaled="0"/>
              <a:tileRect/>
            </a:gradFill>
            <a:ln w="10502" cap="flat">
              <a:noFill/>
              <a:prstDash val="solid"/>
              <a:miter/>
            </a:ln>
          </p:spPr>
          <p:txBody>
            <a:bodyPr rtlCol="0" anchor="ctr"/>
            <a:lstStyle/>
            <a:p>
              <a:endParaRPr lang="en-GB" dirty="0"/>
            </a:p>
          </p:txBody>
        </p:sp>
        <p:sp>
          <p:nvSpPr>
            <p:cNvPr id="70" name="Freeform: Shape 69">
              <a:extLst>
                <a:ext uri="{FF2B5EF4-FFF2-40B4-BE49-F238E27FC236}">
                  <a16:creationId xmlns:a16="http://schemas.microsoft.com/office/drawing/2014/main" id="{65C7921D-1791-AAB4-C7A8-9339CEFF6813}"/>
                </a:ext>
              </a:extLst>
            </p:cNvPr>
            <p:cNvSpPr/>
            <p:nvPr/>
          </p:nvSpPr>
          <p:spPr>
            <a:xfrm>
              <a:off x="252163" y="-1213197"/>
              <a:ext cx="14901785" cy="14901786"/>
            </a:xfrm>
            <a:custGeom>
              <a:avLst/>
              <a:gdLst>
                <a:gd name="connsiteX0" fmla="*/ 14901786 w 14901785"/>
                <a:gd name="connsiteY0" fmla="*/ 7450893 h 14901786"/>
                <a:gd name="connsiteX1" fmla="*/ 7450893 w 14901785"/>
                <a:gd name="connsiteY1" fmla="*/ 14901787 h 14901786"/>
                <a:gd name="connsiteX2" fmla="*/ 0 w 14901785"/>
                <a:gd name="connsiteY2" fmla="*/ 7450893 h 14901786"/>
                <a:gd name="connsiteX3" fmla="*/ 7450893 w 14901785"/>
                <a:gd name="connsiteY3" fmla="*/ 0 h 14901786"/>
                <a:gd name="connsiteX4" fmla="*/ 14901786 w 14901785"/>
                <a:gd name="connsiteY4" fmla="*/ 7450893 h 1490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1785" h="14901786">
                  <a:moveTo>
                    <a:pt x="14901786" y="7450893"/>
                  </a:moveTo>
                  <a:cubicBezTo>
                    <a:pt x="14901786" y="11565908"/>
                    <a:pt x="11565908" y="14901787"/>
                    <a:pt x="7450893" y="14901787"/>
                  </a:cubicBezTo>
                  <a:cubicBezTo>
                    <a:pt x="3335879" y="14901787"/>
                    <a:pt x="0" y="11565908"/>
                    <a:pt x="0" y="7450893"/>
                  </a:cubicBezTo>
                  <a:cubicBezTo>
                    <a:pt x="0" y="3335879"/>
                    <a:pt x="3335879" y="0"/>
                    <a:pt x="7450893" y="0"/>
                  </a:cubicBezTo>
                  <a:cubicBezTo>
                    <a:pt x="11565907" y="0"/>
                    <a:pt x="14901786" y="3335879"/>
                    <a:pt x="14901786" y="7450893"/>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dirty="0"/>
            </a:p>
          </p:txBody>
        </p:sp>
        <p:sp>
          <p:nvSpPr>
            <p:cNvPr id="71" name="Freeform: Shape 70">
              <a:extLst>
                <a:ext uri="{FF2B5EF4-FFF2-40B4-BE49-F238E27FC236}">
                  <a16:creationId xmlns:a16="http://schemas.microsoft.com/office/drawing/2014/main" id="{AFB4422B-CC74-C157-7ECF-970E5170A8B1}"/>
                </a:ext>
              </a:extLst>
            </p:cNvPr>
            <p:cNvSpPr/>
            <p:nvPr/>
          </p:nvSpPr>
          <p:spPr>
            <a:xfrm>
              <a:off x="-2952030" y="-3009740"/>
              <a:ext cx="12780432" cy="12780433"/>
            </a:xfrm>
            <a:custGeom>
              <a:avLst/>
              <a:gdLst>
                <a:gd name="connsiteX0" fmla="*/ 12780432 w 12780432"/>
                <a:gd name="connsiteY0" fmla="*/ 6390217 h 12780433"/>
                <a:gd name="connsiteX1" fmla="*/ 6390217 w 12780432"/>
                <a:gd name="connsiteY1" fmla="*/ 12780433 h 12780433"/>
                <a:gd name="connsiteX2" fmla="*/ 0 w 12780432"/>
                <a:gd name="connsiteY2" fmla="*/ 6390217 h 12780433"/>
                <a:gd name="connsiteX3" fmla="*/ 6390217 w 12780432"/>
                <a:gd name="connsiteY3" fmla="*/ 0 h 12780433"/>
                <a:gd name="connsiteX4" fmla="*/ 12780432 w 12780432"/>
                <a:gd name="connsiteY4" fmla="*/ 6390217 h 1278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432" h="12780433">
                  <a:moveTo>
                    <a:pt x="12780432" y="6390217"/>
                  </a:moveTo>
                  <a:cubicBezTo>
                    <a:pt x="12780432" y="9919436"/>
                    <a:pt x="9919435" y="12780433"/>
                    <a:pt x="6390217" y="12780433"/>
                  </a:cubicBezTo>
                  <a:cubicBezTo>
                    <a:pt x="2860998" y="12780433"/>
                    <a:pt x="0" y="9919436"/>
                    <a:pt x="0" y="6390217"/>
                  </a:cubicBezTo>
                  <a:cubicBezTo>
                    <a:pt x="0" y="2860998"/>
                    <a:pt x="2860998" y="0"/>
                    <a:pt x="6390217" y="0"/>
                  </a:cubicBezTo>
                  <a:cubicBezTo>
                    <a:pt x="9919435" y="0"/>
                    <a:pt x="12780432" y="2860998"/>
                    <a:pt x="12780432" y="6390217"/>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dirty="0"/>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rgbClr val="363A92"/>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748AD6E7-39D2-D2E2-A60B-D756CA081880}"/>
              </a:ext>
            </a:extLst>
          </p:cNvPr>
          <p:cNvSpPr>
            <a:spLocks noGrp="1"/>
          </p:cNvSpPr>
          <p:nvPr>
            <p:ph type="dt" sz="half" idx="13"/>
          </p:nvPr>
        </p:nvSpPr>
        <p:spPr>
          <a:xfrm>
            <a:off x="319626" y="6206296"/>
            <a:ext cx="1023399" cy="360000"/>
          </a:xfrm>
          <a:prstGeom prst="roundRect">
            <a:avLst>
              <a:gd name="adj" fmla="val 50000"/>
            </a:avLst>
          </a:prstGeom>
          <a:solidFill>
            <a:srgbClr val="C7E634"/>
          </a:solidFill>
          <a:ln>
            <a:noFill/>
          </a:ln>
        </p:spPr>
        <p:txBody>
          <a:bodyPr anchor="ctr" anchorCtr="0"/>
          <a:lstStyle>
            <a:lvl1pPr>
              <a:defRPr sz="1250" cap="all" baseline="0"/>
            </a:lvl1pPr>
          </a:lstStyle>
          <a:p>
            <a:pPr algn="ctr"/>
            <a:r>
              <a:rPr lang="en-GB" dirty="0"/>
              <a:t>May 2025</a:t>
            </a:r>
          </a:p>
        </p:txBody>
      </p:sp>
    </p:spTree>
    <p:extLst>
      <p:ext uri="{BB962C8B-B14F-4D97-AF65-F5344CB8AC3E}">
        <p14:creationId xmlns:p14="http://schemas.microsoft.com/office/powerpoint/2010/main" val="13231110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Slide Blue and Light Blu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139F142-BF45-C464-ADCF-FAB928B1A7DC}"/>
              </a:ext>
            </a:extLst>
          </p:cNvPr>
          <p:cNvGrpSpPr/>
          <p:nvPr userDrawn="1"/>
        </p:nvGrpSpPr>
        <p:grpSpPr>
          <a:xfrm flipH="1" flipV="1">
            <a:off x="-1752600" y="-2264867"/>
            <a:ext cx="11676754" cy="11341608"/>
            <a:chOff x="3750647" y="-3589043"/>
            <a:chExt cx="19254481" cy="18703151"/>
          </a:xfrm>
        </p:grpSpPr>
        <p:sp>
          <p:nvSpPr>
            <p:cNvPr id="5" name="Freeform: Shape 4">
              <a:extLst>
                <a:ext uri="{FF2B5EF4-FFF2-40B4-BE49-F238E27FC236}">
                  <a16:creationId xmlns:a16="http://schemas.microsoft.com/office/drawing/2014/main" id="{05A4C88A-F42F-0ACD-6216-F8F17744AC03}"/>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5"/>
            </a:solidFill>
            <a:ln w="10468" cap="flat">
              <a:noFill/>
              <a:prstDash val="solid"/>
              <a:miter/>
            </a:ln>
          </p:spPr>
          <p:txBody>
            <a:bodyPr rtlCol="0" anchor="ctr"/>
            <a:lstStyle/>
            <a:p>
              <a:endParaRPr lang="en-GB" dirty="0">
                <a:solidFill>
                  <a:schemeClr val="bg1"/>
                </a:solidFill>
              </a:endParaRPr>
            </a:p>
          </p:txBody>
        </p:sp>
        <p:sp>
          <p:nvSpPr>
            <p:cNvPr id="6" name="Oval 5">
              <a:extLst>
                <a:ext uri="{FF2B5EF4-FFF2-40B4-BE49-F238E27FC236}">
                  <a16:creationId xmlns:a16="http://schemas.microsoft.com/office/drawing/2014/main" id="{406C1C32-DE94-B853-CA4D-F30811BF0EB7}"/>
                </a:ext>
              </a:extLst>
            </p:cNvPr>
            <p:cNvSpPr/>
            <p:nvPr/>
          </p:nvSpPr>
          <p:spPr>
            <a:xfrm>
              <a:off x="3750647" y="-3589043"/>
              <a:ext cx="17266235" cy="17266235"/>
            </a:xfrm>
            <a:prstGeom prst="ellipse">
              <a:avLst/>
            </a:prstGeom>
            <a:gradFill flip="none" rotWithShape="1">
              <a:gsLst>
                <a:gs pos="10000">
                  <a:schemeClr val="accent5"/>
                </a:gs>
                <a:gs pos="70000">
                  <a:schemeClr val="accent5">
                    <a:alpha val="0"/>
                  </a:schemeClr>
                </a:gs>
              </a:gsLst>
              <a:path path="circle">
                <a:fillToRect l="50000" t="50000" r="50000" b="50000"/>
              </a:path>
              <a:tileRect/>
            </a:gradFill>
            <a:ln w="10468" cap="flat">
              <a:noFill/>
              <a:prstDash val="solid"/>
              <a:miter/>
            </a:ln>
          </p:spPr>
          <p:txBody>
            <a:bodyPr rtlCol="0" anchor="ctr"/>
            <a:lstStyle/>
            <a:p>
              <a:endParaRPr lang="en-GB" dirty="0">
                <a:solidFill>
                  <a:schemeClr val="bg1"/>
                </a:solidFill>
              </a:endParaRPr>
            </a:p>
          </p:txBody>
        </p:sp>
        <p:sp>
          <p:nvSpPr>
            <p:cNvPr id="7" name="Freeform: Shape 6">
              <a:extLst>
                <a:ext uri="{FF2B5EF4-FFF2-40B4-BE49-F238E27FC236}">
                  <a16:creationId xmlns:a16="http://schemas.microsoft.com/office/drawing/2014/main" id="{0A48BA1A-BB24-4134-639F-401BC91ACA22}"/>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5"/>
                </a:gs>
                <a:gs pos="70000">
                  <a:schemeClr val="accent5">
                    <a:alpha val="0"/>
                  </a:schemeClr>
                </a:gs>
              </a:gsLst>
              <a:path path="circle">
                <a:fillToRect l="50000" t="50000" r="50000" b="50000"/>
              </a:path>
            </a:gradFill>
            <a:ln w="10468" cap="flat">
              <a:noFill/>
              <a:prstDash val="solid"/>
              <a:miter/>
            </a:ln>
          </p:spPr>
          <p:txBody>
            <a:bodyPr rtlCol="0" anchor="ctr"/>
            <a:lstStyle/>
            <a:p>
              <a:endParaRPr lang="en-GB" dirty="0">
                <a:solidFill>
                  <a:schemeClr val="bg1"/>
                </a:solidFill>
              </a:endParaRPr>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748AD6E7-39D2-D2E2-A60B-D756CA081880}"/>
              </a:ext>
            </a:extLst>
          </p:cNvPr>
          <p:cNvSpPr>
            <a:spLocks noGrp="1"/>
          </p:cNvSpPr>
          <p:nvPr>
            <p:ph type="dt" sz="half" idx="13"/>
          </p:nvPr>
        </p:nvSpPr>
        <p:spPr>
          <a:xfrm>
            <a:off x="319626" y="6206296"/>
            <a:ext cx="1023399" cy="360000"/>
          </a:xfrm>
          <a:prstGeom prst="roundRect">
            <a:avLst>
              <a:gd name="adj" fmla="val 50000"/>
            </a:avLst>
          </a:prstGeom>
          <a:solidFill>
            <a:schemeClr val="bg1"/>
          </a:solidFill>
          <a:ln>
            <a:noFill/>
          </a:ln>
        </p:spPr>
        <p:txBody>
          <a:bodyPr anchor="ctr" anchorCtr="0"/>
          <a:lstStyle>
            <a:lvl1pPr>
              <a:defRPr sz="1250" cap="all" baseline="0"/>
            </a:lvl1pPr>
          </a:lstStyle>
          <a:p>
            <a:pPr algn="ctr"/>
            <a:r>
              <a:rPr lang="en-GB" dirty="0"/>
              <a:t>May 2025</a:t>
            </a:r>
          </a:p>
        </p:txBody>
      </p:sp>
    </p:spTree>
    <p:extLst>
      <p:ext uri="{BB962C8B-B14F-4D97-AF65-F5344CB8AC3E}">
        <p14:creationId xmlns:p14="http://schemas.microsoft.com/office/powerpoint/2010/main" val="27832578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grpSp>
        <p:nvGrpSpPr>
          <p:cNvPr id="67" name="Graphic 205">
            <a:extLst>
              <a:ext uri="{FF2B5EF4-FFF2-40B4-BE49-F238E27FC236}">
                <a16:creationId xmlns:a16="http://schemas.microsoft.com/office/drawing/2014/main" id="{D7F5DE37-9CC3-5D94-F7F3-3FF22F8C942B}"/>
              </a:ext>
            </a:extLst>
          </p:cNvPr>
          <p:cNvGrpSpPr/>
          <p:nvPr/>
        </p:nvGrpSpPr>
        <p:grpSpPr>
          <a:xfrm>
            <a:off x="1134286" y="1705674"/>
            <a:ext cx="15829624" cy="12687196"/>
            <a:chOff x="1837768" y="2789997"/>
            <a:chExt cx="26102390" cy="20922126"/>
          </a:xfrm>
          <a:solidFill>
            <a:srgbClr val="231F20"/>
          </a:solidFill>
        </p:grpSpPr>
        <p:sp>
          <p:nvSpPr>
            <p:cNvPr id="68" name="Freeform: Shape 67">
              <a:extLst>
                <a:ext uri="{FF2B5EF4-FFF2-40B4-BE49-F238E27FC236}">
                  <a16:creationId xmlns:a16="http://schemas.microsoft.com/office/drawing/2014/main" id="{96886C0C-1D27-E033-FD87-9625D78D2966}"/>
                </a:ext>
              </a:extLst>
            </p:cNvPr>
            <p:cNvSpPr/>
            <p:nvPr/>
          </p:nvSpPr>
          <p:spPr>
            <a:xfrm>
              <a:off x="10552711" y="2789997"/>
              <a:ext cx="17387446" cy="17387448"/>
            </a:xfrm>
            <a:custGeom>
              <a:avLst/>
              <a:gdLst>
                <a:gd name="connsiteX0" fmla="*/ 17387448 w 17387446"/>
                <a:gd name="connsiteY0" fmla="*/ 8693724 h 17387448"/>
                <a:gd name="connsiteX1" fmla="*/ 8693725 w 17387446"/>
                <a:gd name="connsiteY1" fmla="*/ 17387448 h 17387448"/>
                <a:gd name="connsiteX2" fmla="*/ 1 w 17387446"/>
                <a:gd name="connsiteY2" fmla="*/ 8693724 h 17387448"/>
                <a:gd name="connsiteX3" fmla="*/ 8693725 w 17387446"/>
                <a:gd name="connsiteY3" fmla="*/ 0 h 17387448"/>
                <a:gd name="connsiteX4" fmla="*/ 17387448 w 17387446"/>
                <a:gd name="connsiteY4" fmla="*/ 8693724 h 173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7446" h="17387448">
                  <a:moveTo>
                    <a:pt x="17387448" y="8693724"/>
                  </a:moveTo>
                  <a:cubicBezTo>
                    <a:pt x="17387448" y="13495135"/>
                    <a:pt x="13495135" y="17387448"/>
                    <a:pt x="8693725" y="17387448"/>
                  </a:cubicBezTo>
                  <a:cubicBezTo>
                    <a:pt x="3892314" y="17387448"/>
                    <a:pt x="1" y="13495135"/>
                    <a:pt x="1" y="8693724"/>
                  </a:cubicBezTo>
                  <a:cubicBezTo>
                    <a:pt x="1" y="3892313"/>
                    <a:pt x="3892314" y="0"/>
                    <a:pt x="8693725" y="0"/>
                  </a:cubicBezTo>
                  <a:cubicBezTo>
                    <a:pt x="13495135" y="0"/>
                    <a:pt x="17387448" y="3892313"/>
                    <a:pt x="17387448" y="8693724"/>
                  </a:cubicBezTo>
                  <a:close/>
                </a:path>
              </a:pathLst>
            </a:custGeom>
            <a:gradFill>
              <a:gsLst>
                <a:gs pos="10000">
                  <a:srgbClr val="8AD6F7"/>
                </a:gs>
                <a:gs pos="70000">
                  <a:srgbClr val="8AD6F7">
                    <a:alpha val="0"/>
                  </a:srgbClr>
                </a:gs>
              </a:gsLst>
              <a:path path="circle">
                <a:fillToRect l="50000" t="50000" r="50000" b="50000"/>
              </a:path>
            </a:gradFill>
            <a:ln w="10502" cap="flat">
              <a:noFill/>
              <a:prstDash val="solid"/>
              <a:miter/>
            </a:ln>
          </p:spPr>
          <p:txBody>
            <a:bodyPr rtlCol="0" anchor="ctr"/>
            <a:lstStyle/>
            <a:p>
              <a:endParaRPr lang="en-GB" dirty="0"/>
            </a:p>
          </p:txBody>
        </p:sp>
        <p:sp>
          <p:nvSpPr>
            <p:cNvPr id="69" name="Freeform: Shape 68">
              <a:extLst>
                <a:ext uri="{FF2B5EF4-FFF2-40B4-BE49-F238E27FC236}">
                  <a16:creationId xmlns:a16="http://schemas.microsoft.com/office/drawing/2014/main" id="{9D961DA2-CD05-9D73-FB27-C2CFBA134F74}"/>
                </a:ext>
              </a:extLst>
            </p:cNvPr>
            <p:cNvSpPr/>
            <p:nvPr/>
          </p:nvSpPr>
          <p:spPr>
            <a:xfrm>
              <a:off x="1837768" y="3146742"/>
              <a:ext cx="20565379" cy="20565381"/>
            </a:xfrm>
            <a:custGeom>
              <a:avLst/>
              <a:gdLst>
                <a:gd name="connsiteX0" fmla="*/ 20565380 w 20565379"/>
                <a:gd name="connsiteY0" fmla="*/ 10282690 h 20565381"/>
                <a:gd name="connsiteX1" fmla="*/ 10282690 w 20565379"/>
                <a:gd name="connsiteY1" fmla="*/ 20565380 h 20565381"/>
                <a:gd name="connsiteX2" fmla="*/ 0 w 20565379"/>
                <a:gd name="connsiteY2" fmla="*/ 10282690 h 20565381"/>
                <a:gd name="connsiteX3" fmla="*/ 10282690 w 20565379"/>
                <a:gd name="connsiteY3" fmla="*/ 0 h 20565381"/>
                <a:gd name="connsiteX4" fmla="*/ 20565380 w 20565379"/>
                <a:gd name="connsiteY4" fmla="*/ 10282690 h 2056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5379" h="20565381">
                  <a:moveTo>
                    <a:pt x="20565380" y="10282690"/>
                  </a:moveTo>
                  <a:cubicBezTo>
                    <a:pt x="20565380" y="15961663"/>
                    <a:pt x="15961662" y="20565380"/>
                    <a:pt x="10282690" y="20565380"/>
                  </a:cubicBezTo>
                  <a:cubicBezTo>
                    <a:pt x="4603717" y="20565380"/>
                    <a:pt x="0" y="15961663"/>
                    <a:pt x="0" y="10282690"/>
                  </a:cubicBezTo>
                  <a:cubicBezTo>
                    <a:pt x="0" y="4603717"/>
                    <a:pt x="4603717" y="0"/>
                    <a:pt x="10282690" y="0"/>
                  </a:cubicBezTo>
                  <a:cubicBezTo>
                    <a:pt x="15961662" y="0"/>
                    <a:pt x="20565380" y="4603717"/>
                    <a:pt x="20565380" y="10282690"/>
                  </a:cubicBezTo>
                  <a:close/>
                </a:path>
              </a:pathLst>
            </a:custGeom>
            <a:gradFill>
              <a:gsLst>
                <a:gs pos="10000">
                  <a:schemeClr val="accent2"/>
                </a:gs>
                <a:gs pos="70000">
                  <a:schemeClr val="accent2">
                    <a:alpha val="0"/>
                  </a:schemeClr>
                </a:gs>
              </a:gsLst>
              <a:path path="circle">
                <a:fillToRect l="50000" t="50000" r="50000" b="50000"/>
              </a:path>
            </a:gradFill>
            <a:ln w="10502" cap="flat">
              <a:noFill/>
              <a:prstDash val="solid"/>
              <a:miter/>
            </a:ln>
          </p:spPr>
          <p:txBody>
            <a:bodyPr rtlCol="0" anchor="ctr"/>
            <a:lstStyle/>
            <a:p>
              <a:endParaRPr lang="en-GB" dirty="0"/>
            </a:p>
          </p:txBody>
        </p:sp>
      </p:grpSp>
      <p:sp>
        <p:nvSpPr>
          <p:cNvPr id="2" name="Holder 2"/>
          <p:cNvSpPr>
            <a:spLocks noGrp="1"/>
          </p:cNvSpPr>
          <p:nvPr>
            <p:ph type="ctrTitle" hasCustomPrompt="1"/>
          </p:nvPr>
        </p:nvSpPr>
        <p:spPr>
          <a:xfrm>
            <a:off x="365837" y="2622732"/>
            <a:ext cx="4759732" cy="1612535"/>
          </a:xfrm>
          <a:prstGeom prst="rect">
            <a:avLst/>
          </a:prstGeom>
        </p:spPr>
        <p:txBody>
          <a:bodyPr wrap="square" lIns="0" tIns="0" rIns="0" bIns="0" anchor="ctr">
            <a:spAutoFit/>
          </a:bodyPr>
          <a:lstStyle>
            <a:lvl1pPr>
              <a:lnSpc>
                <a:spcPct val="80000"/>
              </a:lnSpc>
              <a:defRPr sz="6549" b="0" i="0" spc="-91">
                <a:solidFill>
                  <a:schemeClr val="bg1"/>
                </a:solidFill>
                <a:latin typeface="+mj-lt"/>
                <a:cs typeface="Arial" panose="020B0604020202020204" pitchFamily="34" charset="0"/>
              </a:defRPr>
            </a:lvl1pPr>
          </a:lstStyle>
          <a:p>
            <a:r>
              <a:rPr lang="en-IE" dirty="0"/>
              <a:t>Title of Presentation</a:t>
            </a:r>
            <a:endParaRPr dirty="0"/>
          </a:p>
        </p:txBody>
      </p:sp>
      <p:sp>
        <p:nvSpPr>
          <p:cNvPr id="5" name="Freeform: Shape 4">
            <a:extLst>
              <a:ext uri="{FF2B5EF4-FFF2-40B4-BE49-F238E27FC236}">
                <a16:creationId xmlns:a16="http://schemas.microsoft.com/office/drawing/2014/main" id="{8A767D97-889C-2345-4D4F-B654C7CA3BAB}"/>
              </a:ext>
            </a:extLst>
          </p:cNvPr>
          <p:cNvSpPr/>
          <p:nvPr userDrawn="1"/>
        </p:nvSpPr>
        <p:spPr>
          <a:xfrm>
            <a:off x="-7467597" y="-7353302"/>
            <a:ext cx="27127195" cy="21564607"/>
          </a:xfrm>
          <a:custGeom>
            <a:avLst/>
            <a:gdLst>
              <a:gd name="connsiteX0" fmla="*/ 7466998 w 27127195"/>
              <a:gd name="connsiteY0" fmla="*/ 7353302 h 21564607"/>
              <a:gd name="connsiteX1" fmla="*/ 7466998 w 27127195"/>
              <a:gd name="connsiteY1" fmla="*/ 14211302 h 21564607"/>
              <a:gd name="connsiteX2" fmla="*/ 19660197 w 27127195"/>
              <a:gd name="connsiteY2" fmla="*/ 14211302 h 21564607"/>
              <a:gd name="connsiteX3" fmla="*/ 19660197 w 27127195"/>
              <a:gd name="connsiteY3" fmla="*/ 7353302 h 21564607"/>
              <a:gd name="connsiteX4" fmla="*/ 0 w 27127195"/>
              <a:gd name="connsiteY4" fmla="*/ 0 h 21564607"/>
              <a:gd name="connsiteX5" fmla="*/ 27127195 w 27127195"/>
              <a:gd name="connsiteY5" fmla="*/ 0 h 21564607"/>
              <a:gd name="connsiteX6" fmla="*/ 27127195 w 27127195"/>
              <a:gd name="connsiteY6" fmla="*/ 21564607 h 21564607"/>
              <a:gd name="connsiteX7" fmla="*/ 0 w 27127195"/>
              <a:gd name="connsiteY7" fmla="*/ 21564607 h 2156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27195" h="21564607">
                <a:moveTo>
                  <a:pt x="7466998" y="7353302"/>
                </a:moveTo>
                <a:lnTo>
                  <a:pt x="7466998" y="14211302"/>
                </a:lnTo>
                <a:lnTo>
                  <a:pt x="19660197" y="14211302"/>
                </a:lnTo>
                <a:lnTo>
                  <a:pt x="19660197" y="7353302"/>
                </a:lnTo>
                <a:close/>
                <a:moveTo>
                  <a:pt x="0" y="0"/>
                </a:moveTo>
                <a:lnTo>
                  <a:pt x="27127195" y="0"/>
                </a:lnTo>
                <a:lnTo>
                  <a:pt x="27127195" y="21564607"/>
                </a:lnTo>
                <a:lnTo>
                  <a:pt x="0" y="21564607"/>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73" name="Graphic 72">
            <a:extLst>
              <a:ext uri="{FF2B5EF4-FFF2-40B4-BE49-F238E27FC236}">
                <a16:creationId xmlns:a16="http://schemas.microsoft.com/office/drawing/2014/main" id="{04A275E1-BCD4-5F9A-9D95-6287391B40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C24F0A38-F350-0B1D-FC8B-0A843A038D03}"/>
              </a:ext>
            </a:extLst>
          </p:cNvPr>
          <p:cNvSpPr>
            <a:spLocks noGrp="1"/>
          </p:cNvSpPr>
          <p:nvPr>
            <p:ph type="dt" sz="half" idx="14"/>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dirty="0"/>
              <a:t>May 2025</a:t>
            </a:r>
          </a:p>
        </p:txBody>
      </p:sp>
      <p:sp>
        <p:nvSpPr>
          <p:cNvPr id="4" name="Picture Placeholder 3">
            <a:extLst>
              <a:ext uri="{FF2B5EF4-FFF2-40B4-BE49-F238E27FC236}">
                <a16:creationId xmlns:a16="http://schemas.microsoft.com/office/drawing/2014/main" id="{0D39F2F9-695E-673C-434E-D3F76500BD2E}"/>
              </a:ext>
            </a:extLst>
          </p:cNvPr>
          <p:cNvSpPr>
            <a:spLocks noGrp="1"/>
          </p:cNvSpPr>
          <p:nvPr>
            <p:ph type="pic" sz="quarter" idx="13" hasCustomPrompt="1"/>
          </p:nvPr>
        </p:nvSpPr>
        <p:spPr>
          <a:xfrm>
            <a:off x="5818734" y="335970"/>
            <a:ext cx="6053640" cy="6186062"/>
          </a:xfrm>
          <a:prstGeom prst="roundRect">
            <a:avLst>
              <a:gd name="adj" fmla="val 9954"/>
            </a:avLst>
          </a:prstGeom>
        </p:spPr>
        <p:txBody>
          <a:bodyPr anchor="t"/>
          <a:lstStyle>
            <a:lvl1pPr algn="ctr">
              <a:defRPr sz="1455" b="1">
                <a:solidFill>
                  <a:schemeClr val="bg1"/>
                </a:solidFill>
                <a:latin typeface="+mn-lt"/>
                <a:cs typeface="Arial" panose="020B0604020202020204" pitchFamily="34" charset="0"/>
              </a:defRPr>
            </a:lvl1pPr>
          </a:lstStyle>
          <a:p>
            <a:r>
              <a:rPr lang="en-US" sz="1455" dirty="0">
                <a:latin typeface="Arial" panose="020B0604020202020204" pitchFamily="34" charset="0"/>
                <a:cs typeface="Arial" panose="020B0604020202020204" pitchFamily="34" charset="0"/>
              </a:rPr>
              <a:t>Click the icon to add a picture</a:t>
            </a:r>
            <a:endParaRPr lang="en-US" dirty="0"/>
          </a:p>
        </p:txBody>
      </p:sp>
    </p:spTree>
    <p:extLst>
      <p:ext uri="{BB962C8B-B14F-4D97-AF65-F5344CB8AC3E}">
        <p14:creationId xmlns:p14="http://schemas.microsoft.com/office/powerpoint/2010/main" val="25398581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Orang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9C1F08-80E3-AE64-EBD1-75DD96482E8A}"/>
              </a:ext>
            </a:extLst>
          </p:cNvPr>
          <p:cNvGrpSpPr/>
          <p:nvPr userDrawn="1"/>
        </p:nvGrpSpPr>
        <p:grpSpPr>
          <a:xfrm>
            <a:off x="2280953" y="-2165350"/>
            <a:ext cx="11676754" cy="11341608"/>
            <a:chOff x="3750647" y="-3589043"/>
            <a:chExt cx="19254481" cy="18703151"/>
          </a:xfrm>
        </p:grpSpPr>
        <p:sp>
          <p:nvSpPr>
            <p:cNvPr id="5" name="Oval 4">
              <a:extLst>
                <a:ext uri="{FF2B5EF4-FFF2-40B4-BE49-F238E27FC236}">
                  <a16:creationId xmlns:a16="http://schemas.microsoft.com/office/drawing/2014/main" id="{477A4BCC-A4FE-4541-7B87-7A303B529BA9}"/>
                </a:ext>
              </a:extLst>
            </p:cNvPr>
            <p:cNvSpPr/>
            <p:nvPr/>
          </p:nvSpPr>
          <p:spPr>
            <a:xfrm>
              <a:off x="3750647" y="-3589043"/>
              <a:ext cx="17266235" cy="17266235"/>
            </a:xfrm>
            <a:prstGeom prst="ellipse">
              <a:avLst/>
            </a:prstGeom>
            <a:gradFill flip="none" rotWithShape="1">
              <a:gsLst>
                <a:gs pos="10000">
                  <a:schemeClr val="accent2"/>
                </a:gs>
                <a:gs pos="70000">
                  <a:schemeClr val="accent2">
                    <a:alpha val="0"/>
                  </a:schemeClr>
                </a:gs>
              </a:gsLst>
              <a:path path="circle">
                <a:fillToRect l="50000" t="50000" r="50000" b="50000"/>
              </a:path>
              <a:tileRect/>
            </a:gradFill>
            <a:ln w="10468" cap="flat">
              <a:noFill/>
              <a:prstDash val="solid"/>
              <a:miter/>
            </a:ln>
          </p:spPr>
          <p:txBody>
            <a:bodyPr rtlCol="0" anchor="ctr"/>
            <a:lstStyle/>
            <a:p>
              <a:endParaRPr lang="en-GB" dirty="0"/>
            </a:p>
          </p:txBody>
        </p:sp>
        <p:sp>
          <p:nvSpPr>
            <p:cNvPr id="7" name="Freeform: Shape 6">
              <a:extLst>
                <a:ext uri="{FF2B5EF4-FFF2-40B4-BE49-F238E27FC236}">
                  <a16:creationId xmlns:a16="http://schemas.microsoft.com/office/drawing/2014/main" id="{C99459E3-C0CA-C463-4734-7BFAADBE922A}"/>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2"/>
            </a:solidFill>
            <a:ln w="10468" cap="flat">
              <a:noFill/>
              <a:prstDash val="solid"/>
              <a:miter/>
            </a:ln>
          </p:spPr>
          <p:txBody>
            <a:bodyPr rtlCol="0" anchor="ctr"/>
            <a:lstStyle/>
            <a:p>
              <a:endParaRPr lang="en-GB" dirty="0"/>
            </a:p>
          </p:txBody>
        </p:sp>
        <p:sp>
          <p:nvSpPr>
            <p:cNvPr id="8" name="Freeform: Shape 7">
              <a:extLst>
                <a:ext uri="{FF2B5EF4-FFF2-40B4-BE49-F238E27FC236}">
                  <a16:creationId xmlns:a16="http://schemas.microsoft.com/office/drawing/2014/main" id="{C8C9BF77-CC40-D956-6619-09F72B287008}"/>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dirty="0"/>
            </a:p>
          </p:txBody>
        </p:sp>
      </p:grpSp>
      <p:sp>
        <p:nvSpPr>
          <p:cNvPr id="2" name="Holder 2"/>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sp>
        <p:nvSpPr>
          <p:cNvPr id="6" name="Holder 6"/>
          <p:cNvSpPr>
            <a:spLocks noGrp="1"/>
          </p:cNvSpPr>
          <p:nvPr>
            <p:ph type="sldNum" sz="quarter" idx="7"/>
          </p:nvPr>
        </p:nvSpPr>
        <p:spPr>
          <a:xfrm>
            <a:off x="8857262"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stretch>
            <a:fillRect/>
          </a:stretch>
        </p:blipFill>
        <p:spPr>
          <a:xfrm>
            <a:off x="504470" y="6261375"/>
            <a:ext cx="985498" cy="263545"/>
          </a:xfrm>
          <a:prstGeom prst="rect">
            <a:avLst/>
          </a:prstGeom>
        </p:spPr>
      </p:pic>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12" name="Freeform: Shape 11">
            <a:extLst>
              <a:ext uri="{FF2B5EF4-FFF2-40B4-BE49-F238E27FC236}">
                <a16:creationId xmlns:a16="http://schemas.microsoft.com/office/drawing/2014/main" id="{9C67C992-11E7-E0EC-BF3D-DC37C902564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3063572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Light Blue">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3B4B51-43E4-6836-77BC-9C2E35378B61}"/>
              </a:ext>
            </a:extLst>
          </p:cNvPr>
          <p:cNvGrpSpPr/>
          <p:nvPr userDrawn="1"/>
        </p:nvGrpSpPr>
        <p:grpSpPr>
          <a:xfrm>
            <a:off x="2280953" y="-2165350"/>
            <a:ext cx="11676754" cy="11341608"/>
            <a:chOff x="3750647" y="-3589043"/>
            <a:chExt cx="19254481" cy="18703151"/>
          </a:xfrm>
        </p:grpSpPr>
        <p:sp>
          <p:nvSpPr>
            <p:cNvPr id="8" name="Freeform: Shape 7">
              <a:extLst>
                <a:ext uri="{FF2B5EF4-FFF2-40B4-BE49-F238E27FC236}">
                  <a16:creationId xmlns:a16="http://schemas.microsoft.com/office/drawing/2014/main" id="{8B6AF04B-BCAB-CC6E-7725-02DCE0AE7DE8}"/>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5"/>
            </a:solidFill>
            <a:ln w="10468" cap="flat">
              <a:noFill/>
              <a:prstDash val="solid"/>
              <a:miter/>
            </a:ln>
          </p:spPr>
          <p:txBody>
            <a:bodyPr rtlCol="0" anchor="ctr"/>
            <a:lstStyle/>
            <a:p>
              <a:endParaRPr lang="en-GB" dirty="0"/>
            </a:p>
          </p:txBody>
        </p:sp>
        <p:sp>
          <p:nvSpPr>
            <p:cNvPr id="6" name="Oval 5">
              <a:extLst>
                <a:ext uri="{FF2B5EF4-FFF2-40B4-BE49-F238E27FC236}">
                  <a16:creationId xmlns:a16="http://schemas.microsoft.com/office/drawing/2014/main" id="{B619595A-D422-0475-7B4F-A7622FD6FEE2}"/>
                </a:ext>
              </a:extLst>
            </p:cNvPr>
            <p:cNvSpPr/>
            <p:nvPr/>
          </p:nvSpPr>
          <p:spPr>
            <a:xfrm>
              <a:off x="3750647" y="-3589043"/>
              <a:ext cx="17266235" cy="17266235"/>
            </a:xfrm>
            <a:prstGeom prst="ellipse">
              <a:avLst/>
            </a:prstGeom>
            <a:gradFill flip="none" rotWithShape="1">
              <a:gsLst>
                <a:gs pos="10000">
                  <a:schemeClr val="accent5"/>
                </a:gs>
                <a:gs pos="70000">
                  <a:schemeClr val="accent5">
                    <a:alpha val="0"/>
                  </a:schemeClr>
                </a:gs>
              </a:gsLst>
              <a:path path="circle">
                <a:fillToRect l="50000" t="50000" r="50000" b="50000"/>
              </a:path>
              <a:tileRect/>
            </a:gradFill>
            <a:ln w="10468" cap="flat">
              <a:noFill/>
              <a:prstDash val="solid"/>
              <a:miter/>
            </a:ln>
          </p:spPr>
          <p:txBody>
            <a:bodyPr rtlCol="0" anchor="ctr"/>
            <a:lstStyle/>
            <a:p>
              <a:endParaRPr lang="en-GB" dirty="0"/>
            </a:p>
          </p:txBody>
        </p:sp>
        <p:sp>
          <p:nvSpPr>
            <p:cNvPr id="9" name="Freeform: Shape 8">
              <a:extLst>
                <a:ext uri="{FF2B5EF4-FFF2-40B4-BE49-F238E27FC236}">
                  <a16:creationId xmlns:a16="http://schemas.microsoft.com/office/drawing/2014/main" id="{55EFB5AB-7E95-DBD0-7310-556679B39DCC}"/>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5"/>
                </a:gs>
                <a:gs pos="70000">
                  <a:schemeClr val="accent5">
                    <a:alpha val="0"/>
                  </a:schemeClr>
                </a:gs>
              </a:gsLst>
              <a:path path="circle">
                <a:fillToRect l="50000" t="50000" r="50000" b="50000"/>
              </a:path>
            </a:gradFill>
            <a:ln w="10468" cap="flat">
              <a:noFill/>
              <a:prstDash val="solid"/>
              <a:miter/>
            </a:ln>
          </p:spPr>
          <p:txBody>
            <a:bodyPr rtlCol="0" anchor="ctr"/>
            <a:lstStyle/>
            <a:p>
              <a:endParaRPr lang="en-GB" dirty="0"/>
            </a:p>
          </p:txBody>
        </p:sp>
      </p:grpSp>
      <p:sp>
        <p:nvSpPr>
          <p:cNvPr id="13" name="Freeform: Shape 12">
            <a:extLst>
              <a:ext uri="{FF2B5EF4-FFF2-40B4-BE49-F238E27FC236}">
                <a16:creationId xmlns:a16="http://schemas.microsoft.com/office/drawing/2014/main" id="{E9323F44-3B9D-0D87-3F54-3CAA45D74BFB}"/>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B47020B3-BFF4-4871-0BCD-6AA394021CCA}"/>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5" name="Holder 2">
            <a:extLst>
              <a:ext uri="{FF2B5EF4-FFF2-40B4-BE49-F238E27FC236}">
                <a16:creationId xmlns:a16="http://schemas.microsoft.com/office/drawing/2014/main" id="{92456CCE-692B-2393-BE13-10332DDA04AE}"/>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pic>
        <p:nvPicPr>
          <p:cNvPr id="7" name="Picture 6">
            <a:extLst>
              <a:ext uri="{FF2B5EF4-FFF2-40B4-BE49-F238E27FC236}">
                <a16:creationId xmlns:a16="http://schemas.microsoft.com/office/drawing/2014/main" id="{E8109DF4-2779-F112-1FDB-16EBDB58F8A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5017013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Divider Light Blue &amp; Green">
    <p:bg>
      <p:bgPr>
        <a:solidFill>
          <a:schemeClr val="accent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DB7AFF-01D2-6118-484B-C039048C55B8}"/>
              </a:ext>
            </a:extLst>
          </p:cNvPr>
          <p:cNvGrpSpPr/>
          <p:nvPr userDrawn="1"/>
        </p:nvGrpSpPr>
        <p:grpSpPr>
          <a:xfrm>
            <a:off x="2274398" y="-2171300"/>
            <a:ext cx="11689007" cy="11353509"/>
            <a:chOff x="3744035" y="-3598743"/>
            <a:chExt cx="19274686" cy="18722777"/>
          </a:xfrm>
        </p:grpSpPr>
        <p:sp>
          <p:nvSpPr>
            <p:cNvPr id="6" name="Freeform: Shape 5">
              <a:extLst>
                <a:ext uri="{FF2B5EF4-FFF2-40B4-BE49-F238E27FC236}">
                  <a16:creationId xmlns:a16="http://schemas.microsoft.com/office/drawing/2014/main" id="{F4762376-BD92-415F-0811-D7D48A2D63DE}"/>
                </a:ext>
              </a:extLst>
            </p:cNvPr>
            <p:cNvSpPr/>
            <p:nvPr/>
          </p:nvSpPr>
          <p:spPr>
            <a:xfrm>
              <a:off x="3744035" y="-3598743"/>
              <a:ext cx="17284353" cy="17284355"/>
            </a:xfrm>
            <a:custGeom>
              <a:avLst/>
              <a:gdLst>
                <a:gd name="connsiteX0" fmla="*/ 17284354 w 17284353"/>
                <a:gd name="connsiteY0" fmla="*/ 8642178 h 17284355"/>
                <a:gd name="connsiteX1" fmla="*/ 8642176 w 17284353"/>
                <a:gd name="connsiteY1" fmla="*/ 17284356 h 17284355"/>
                <a:gd name="connsiteX2" fmla="*/ -1 w 17284353"/>
                <a:gd name="connsiteY2" fmla="*/ 8642178 h 17284355"/>
                <a:gd name="connsiteX3" fmla="*/ 8642176 w 17284353"/>
                <a:gd name="connsiteY3" fmla="*/ 0 h 17284355"/>
                <a:gd name="connsiteX4" fmla="*/ 17284354 w 17284353"/>
                <a:gd name="connsiteY4" fmla="*/ 8642178 h 1728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4353" h="17284355">
                  <a:moveTo>
                    <a:pt x="17284354" y="8642178"/>
                  </a:moveTo>
                  <a:cubicBezTo>
                    <a:pt x="17284354" y="13415121"/>
                    <a:pt x="13415119" y="17284356"/>
                    <a:pt x="8642176" y="17284356"/>
                  </a:cubicBezTo>
                  <a:cubicBezTo>
                    <a:pt x="3869234" y="17284356"/>
                    <a:pt x="-1" y="13415121"/>
                    <a:pt x="-1" y="8642178"/>
                  </a:cubicBezTo>
                  <a:cubicBezTo>
                    <a:pt x="-1" y="3869235"/>
                    <a:pt x="3869234" y="0"/>
                    <a:pt x="8642176" y="0"/>
                  </a:cubicBezTo>
                  <a:cubicBezTo>
                    <a:pt x="13415118" y="0"/>
                    <a:pt x="17284354" y="3869235"/>
                    <a:pt x="17284354" y="8642178"/>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dirty="0"/>
            </a:p>
          </p:txBody>
        </p:sp>
        <p:sp>
          <p:nvSpPr>
            <p:cNvPr id="7" name="Freeform: Shape 6">
              <a:extLst>
                <a:ext uri="{FF2B5EF4-FFF2-40B4-BE49-F238E27FC236}">
                  <a16:creationId xmlns:a16="http://schemas.microsoft.com/office/drawing/2014/main" id="{5D50729D-7816-EB05-7127-C00355CC3B30}"/>
                </a:ext>
              </a:extLst>
            </p:cNvPr>
            <p:cNvSpPr/>
            <p:nvPr/>
          </p:nvSpPr>
          <p:spPr>
            <a:xfrm>
              <a:off x="10265371" y="1517818"/>
              <a:ext cx="12753350" cy="12753352"/>
            </a:xfrm>
            <a:custGeom>
              <a:avLst/>
              <a:gdLst>
                <a:gd name="connsiteX0" fmla="*/ 12753351 w 12753350"/>
                <a:gd name="connsiteY0" fmla="*/ 6376676 h 12753352"/>
                <a:gd name="connsiteX1" fmla="*/ 6376675 w 12753350"/>
                <a:gd name="connsiteY1" fmla="*/ 12753352 h 12753352"/>
                <a:gd name="connsiteX2" fmla="*/ -1 w 12753350"/>
                <a:gd name="connsiteY2" fmla="*/ 6376676 h 12753352"/>
                <a:gd name="connsiteX3" fmla="*/ 6376675 w 12753350"/>
                <a:gd name="connsiteY3" fmla="*/ 0 h 12753352"/>
                <a:gd name="connsiteX4" fmla="*/ 12753351 w 12753350"/>
                <a:gd name="connsiteY4" fmla="*/ 6376676 h 1275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3350" h="12753352">
                  <a:moveTo>
                    <a:pt x="12753351" y="6376676"/>
                  </a:moveTo>
                  <a:cubicBezTo>
                    <a:pt x="12753351" y="9898417"/>
                    <a:pt x="9898416" y="12753352"/>
                    <a:pt x="6376675" y="12753352"/>
                  </a:cubicBezTo>
                  <a:cubicBezTo>
                    <a:pt x="2854934" y="12753352"/>
                    <a:pt x="-1" y="9898417"/>
                    <a:pt x="-1" y="6376676"/>
                  </a:cubicBezTo>
                  <a:cubicBezTo>
                    <a:pt x="-1" y="2854935"/>
                    <a:pt x="2854934" y="0"/>
                    <a:pt x="6376675" y="0"/>
                  </a:cubicBezTo>
                  <a:cubicBezTo>
                    <a:pt x="9898415" y="0"/>
                    <a:pt x="12753351" y="2854935"/>
                    <a:pt x="12753351" y="6376676"/>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dirty="0"/>
            </a:p>
          </p:txBody>
        </p:sp>
        <p:sp>
          <p:nvSpPr>
            <p:cNvPr id="9" name="Freeform: Shape 8">
              <a:extLst>
                <a:ext uri="{FF2B5EF4-FFF2-40B4-BE49-F238E27FC236}">
                  <a16:creationId xmlns:a16="http://schemas.microsoft.com/office/drawing/2014/main" id="{179BF91C-4C2D-9FFC-FDFC-60EC080613E8}"/>
                </a:ext>
              </a:extLst>
            </p:cNvPr>
            <p:cNvSpPr/>
            <p:nvPr/>
          </p:nvSpPr>
          <p:spPr>
            <a:xfrm>
              <a:off x="10249542" y="3988359"/>
              <a:ext cx="11135674" cy="11135675"/>
            </a:xfrm>
            <a:custGeom>
              <a:avLst/>
              <a:gdLst>
                <a:gd name="connsiteX0" fmla="*/ 11135675 w 11135674"/>
                <a:gd name="connsiteY0" fmla="*/ 5567838 h 11135675"/>
                <a:gd name="connsiteX1" fmla="*/ 5567838 w 11135674"/>
                <a:gd name="connsiteY1" fmla="*/ 11135675 h 11135675"/>
                <a:gd name="connsiteX2" fmla="*/ 0 w 11135674"/>
                <a:gd name="connsiteY2" fmla="*/ 5567838 h 11135675"/>
                <a:gd name="connsiteX3" fmla="*/ 5567838 w 11135674"/>
                <a:gd name="connsiteY3" fmla="*/ -1 h 11135675"/>
                <a:gd name="connsiteX4" fmla="*/ 11135675 w 11135674"/>
                <a:gd name="connsiteY4" fmla="*/ 5567838 h 11135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5674" h="11135675">
                  <a:moveTo>
                    <a:pt x="11135675" y="5567838"/>
                  </a:moveTo>
                  <a:cubicBezTo>
                    <a:pt x="11135675" y="8642870"/>
                    <a:pt x="8642869" y="11135675"/>
                    <a:pt x="5567838" y="11135675"/>
                  </a:cubicBezTo>
                  <a:cubicBezTo>
                    <a:pt x="2492805" y="11135675"/>
                    <a:pt x="0" y="8642870"/>
                    <a:pt x="0" y="5567838"/>
                  </a:cubicBezTo>
                  <a:cubicBezTo>
                    <a:pt x="0" y="2492805"/>
                    <a:pt x="2492805" y="-1"/>
                    <a:pt x="5567838" y="-1"/>
                  </a:cubicBezTo>
                  <a:cubicBezTo>
                    <a:pt x="8642869" y="-1"/>
                    <a:pt x="11135675" y="2492806"/>
                    <a:pt x="11135675" y="5567838"/>
                  </a:cubicBezTo>
                  <a:close/>
                </a:path>
              </a:pathLst>
            </a:custGeom>
            <a:solidFill>
              <a:srgbClr val="7AD750"/>
            </a:solidFill>
            <a:ln w="10482" cap="flat">
              <a:noFill/>
              <a:prstDash val="solid"/>
              <a:miter/>
            </a:ln>
          </p:spPr>
          <p:txBody>
            <a:bodyPr rtlCol="0" anchor="ctr"/>
            <a:lstStyle/>
            <a:p>
              <a:endParaRPr lang="en-GB" dirty="0"/>
            </a:p>
          </p:txBody>
        </p:sp>
      </p:gr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rgbClr val="363A92"/>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E9A10D50-2D74-BC33-7E02-EB1C77D63567}"/>
              </a:ext>
            </a:extLst>
          </p:cNvPr>
          <p:cNvSpPr>
            <a:spLocks noGrp="1"/>
          </p:cNvSpPr>
          <p:nvPr>
            <p:ph type="sldNum" sz="quarter" idx="7"/>
          </p:nvPr>
        </p:nvSpPr>
        <p:spPr>
          <a:xfrm>
            <a:off x="887473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8" name="Picture 7">
            <a:extLst>
              <a:ext uri="{FF2B5EF4-FFF2-40B4-BE49-F238E27FC236}">
                <a16:creationId xmlns:a16="http://schemas.microsoft.com/office/drawing/2014/main" id="{2EE2D94B-28A4-D766-3E2A-469CB7FE38E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6" name="Holder 2">
            <a:extLst>
              <a:ext uri="{FF2B5EF4-FFF2-40B4-BE49-F238E27FC236}">
                <a16:creationId xmlns:a16="http://schemas.microsoft.com/office/drawing/2014/main" id="{61402B10-AEA1-A31D-67A0-06E5987C874F}"/>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rgbClr val="363A92"/>
                </a:solidFill>
                <a:latin typeface="+mj-lt"/>
                <a:cs typeface="Arial" panose="020B0604020202020204" pitchFamily="34" charset="0"/>
              </a:defRPr>
            </a:lvl1pPr>
          </a:lstStyle>
          <a:p>
            <a:r>
              <a:rPr lang="en-IE" dirty="0"/>
              <a:t>Section Divider Title Goes Here</a:t>
            </a:r>
            <a:endParaRPr dirty="0"/>
          </a:p>
        </p:txBody>
      </p:sp>
      <p:sp>
        <p:nvSpPr>
          <p:cNvPr id="12" name="Freeform: Shape 11">
            <a:extLst>
              <a:ext uri="{FF2B5EF4-FFF2-40B4-BE49-F238E27FC236}">
                <a16:creationId xmlns:a16="http://schemas.microsoft.com/office/drawing/2014/main" id="{0117FB28-8996-1B43-57DB-BF9AE3632DAC}"/>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46777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ull quote Blue">
    <p:bg>
      <p:bgPr>
        <a:solidFill>
          <a:schemeClr val="accent1"/>
        </a:solidFill>
        <a:effectLst/>
      </p:bgPr>
    </p:bg>
    <p:spTree>
      <p:nvGrpSpPr>
        <p:cNvPr id="1" name=""/>
        <p:cNvGrpSpPr/>
        <p:nvPr/>
      </p:nvGrpSpPr>
      <p:grpSpPr>
        <a:xfrm>
          <a:off x="0" y="0"/>
          <a:ext cx="0" cy="0"/>
          <a:chOff x="0" y="0"/>
          <a:chExt cx="0" cy="0"/>
        </a:xfrm>
      </p:grpSpPr>
      <p:sp>
        <p:nvSpPr>
          <p:cNvPr id="286" name="Freeform: Shape 285">
            <a:extLst>
              <a:ext uri="{FF2B5EF4-FFF2-40B4-BE49-F238E27FC236}">
                <a16:creationId xmlns:a16="http://schemas.microsoft.com/office/drawing/2014/main" id="{78709986-16DE-CBBE-EB88-DE01F826BDAC}"/>
              </a:ext>
            </a:extLst>
          </p:cNvPr>
          <p:cNvSpPr/>
          <p:nvPr userDrawn="1"/>
        </p:nvSpPr>
        <p:spPr>
          <a:xfrm>
            <a:off x="-9437244" y="2971800"/>
            <a:ext cx="23426795" cy="13187276"/>
          </a:xfrm>
          <a:custGeom>
            <a:avLst/>
            <a:gdLst>
              <a:gd name="connsiteX0" fmla="*/ 14393799 w 14393798"/>
              <a:gd name="connsiteY0" fmla="*/ 4051237 h 8102473"/>
              <a:gd name="connsiteX1" fmla="*/ 7196900 w 14393798"/>
              <a:gd name="connsiteY1" fmla="*/ 8102473 h 8102473"/>
              <a:gd name="connsiteX2" fmla="*/ 0 w 14393798"/>
              <a:gd name="connsiteY2" fmla="*/ 4051237 h 8102473"/>
              <a:gd name="connsiteX3" fmla="*/ 7196900 w 14393798"/>
              <a:gd name="connsiteY3" fmla="*/ 0 h 8102473"/>
              <a:gd name="connsiteX4" fmla="*/ 14393799 w 14393798"/>
              <a:gd name="connsiteY4" fmla="*/ 4051237 h 8102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3798" h="8102473">
                <a:moveTo>
                  <a:pt x="14393799" y="4051237"/>
                </a:moveTo>
                <a:cubicBezTo>
                  <a:pt x="14393799" y="6288673"/>
                  <a:pt x="11171637" y="8102473"/>
                  <a:pt x="7196900" y="8102473"/>
                </a:cubicBezTo>
                <a:cubicBezTo>
                  <a:pt x="3222162" y="8102473"/>
                  <a:pt x="0" y="6288673"/>
                  <a:pt x="0" y="4051237"/>
                </a:cubicBezTo>
                <a:cubicBezTo>
                  <a:pt x="0" y="1813801"/>
                  <a:pt x="3222162" y="0"/>
                  <a:pt x="7196900" y="0"/>
                </a:cubicBezTo>
                <a:cubicBezTo>
                  <a:pt x="11171638" y="0"/>
                  <a:pt x="14393799" y="1813801"/>
                  <a:pt x="14393799" y="4051237"/>
                </a:cubicBezTo>
                <a:close/>
              </a:path>
            </a:pathLst>
          </a:custGeom>
          <a:gradFill>
            <a:gsLst>
              <a:gs pos="19000">
                <a:schemeClr val="accent2"/>
              </a:gs>
              <a:gs pos="51000">
                <a:schemeClr val="accent2">
                  <a:alpha val="0"/>
                </a:schemeClr>
              </a:gs>
            </a:gsLst>
            <a:path path="circle">
              <a:fillToRect l="50000" t="50000" r="50000" b="50000"/>
            </a:path>
          </a:gradFill>
          <a:ln w="6350" cap="flat">
            <a:noFill/>
            <a:prstDash val="solid"/>
            <a:miter/>
          </a:ln>
        </p:spPr>
        <p:txBody>
          <a:bodyPr rtlCol="0" anchor="ctr"/>
          <a:lstStyle/>
          <a:p>
            <a:endParaRPr lang="en-GB" dirty="0"/>
          </a:p>
        </p:txBody>
      </p:sp>
      <p:sp>
        <p:nvSpPr>
          <p:cNvPr id="2" name="Holder 2"/>
          <p:cNvSpPr>
            <a:spLocks noGrp="1"/>
          </p:cNvSpPr>
          <p:nvPr>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chemeClr val="bg1"/>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p:ph type="sldNum" sz="quarter" idx="7"/>
          </p:nvPr>
        </p:nvSpPr>
        <p:spPr>
          <a:xfrm>
            <a:off x="886396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p:ph type="body" sz="quarter" idx="12" hasCustomPrompt="1"/>
          </p:nvPr>
        </p:nvSpPr>
        <p:spPr>
          <a:xfrm>
            <a:off x="504470" y="609601"/>
            <a:ext cx="1012791" cy="352060"/>
          </a:xfrm>
          <a:prstGeom prst="roundRect">
            <a:avLst>
              <a:gd name="adj" fmla="val 50000"/>
            </a:avLst>
          </a:prstGeom>
          <a:solidFill>
            <a:schemeClr val="accent2"/>
          </a:solidFill>
        </p:spPr>
        <p:txBody>
          <a:bodyPr anchor="ctr"/>
          <a:lstStyle>
            <a:lvl1pPr algn="ctr">
              <a:defRPr sz="1273">
                <a:solidFill>
                  <a:srgbClr val="363A92"/>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p:ph type="body" sz="quarter" idx="13" hasCustomPrompt="1"/>
          </p:nvPr>
        </p:nvSpPr>
        <p:spPr>
          <a:xfrm>
            <a:off x="504918" y="4665359"/>
            <a:ext cx="4438181" cy="343670"/>
          </a:xfrm>
          <a:prstGeom prst="rect">
            <a:avLst/>
          </a:prstGeom>
        </p:spPr>
        <p:txBody>
          <a:bodyPr anchor="b"/>
          <a:lstStyle>
            <a:lvl1pPr algn="l">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sp>
        <p:nvSpPr>
          <p:cNvPr id="287" name="Freeform: Shape 286">
            <a:extLst>
              <a:ext uri="{FF2B5EF4-FFF2-40B4-BE49-F238E27FC236}">
                <a16:creationId xmlns:a16="http://schemas.microsoft.com/office/drawing/2014/main" id="{4F1B1314-1146-6AAC-0B3E-19921E6AD93B}"/>
              </a:ext>
            </a:extLst>
          </p:cNvPr>
          <p:cNvSpPr/>
          <p:nvPr userDrawn="1"/>
        </p:nvSpPr>
        <p:spPr>
          <a:xfrm>
            <a:off x="2674344" y="4189618"/>
            <a:ext cx="19278600" cy="10852173"/>
          </a:xfrm>
          <a:custGeom>
            <a:avLst/>
            <a:gdLst>
              <a:gd name="connsiteX0" fmla="*/ 13648182 w 13648182"/>
              <a:gd name="connsiteY0" fmla="*/ 3841369 h 7682738"/>
              <a:gd name="connsiteX1" fmla="*/ 6824091 w 13648182"/>
              <a:gd name="connsiteY1" fmla="*/ 7682738 h 7682738"/>
              <a:gd name="connsiteX2" fmla="*/ 0 w 13648182"/>
              <a:gd name="connsiteY2" fmla="*/ 3841369 h 7682738"/>
              <a:gd name="connsiteX3" fmla="*/ 6824091 w 13648182"/>
              <a:gd name="connsiteY3" fmla="*/ 0 h 7682738"/>
              <a:gd name="connsiteX4" fmla="*/ 13648182 w 13648182"/>
              <a:gd name="connsiteY4" fmla="*/ 3841369 h 768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8182" h="7682738">
                <a:moveTo>
                  <a:pt x="13648182" y="3841369"/>
                </a:moveTo>
                <a:cubicBezTo>
                  <a:pt x="13648182" y="5962898"/>
                  <a:pt x="10592932" y="7682738"/>
                  <a:pt x="6824091" y="7682738"/>
                </a:cubicBezTo>
                <a:cubicBezTo>
                  <a:pt x="3055249" y="7682738"/>
                  <a:pt x="0" y="5962898"/>
                  <a:pt x="0" y="3841369"/>
                </a:cubicBezTo>
                <a:cubicBezTo>
                  <a:pt x="0" y="1719839"/>
                  <a:pt x="3055249" y="0"/>
                  <a:pt x="6824091" y="0"/>
                </a:cubicBezTo>
                <a:cubicBezTo>
                  <a:pt x="10592932" y="0"/>
                  <a:pt x="13648182" y="1719839"/>
                  <a:pt x="13648182" y="3841369"/>
                </a:cubicBezTo>
                <a:close/>
              </a:path>
            </a:pathLst>
          </a:custGeom>
          <a:gradFill>
            <a:gsLst>
              <a:gs pos="10000">
                <a:srgbClr val="8AD6F7"/>
              </a:gs>
              <a:gs pos="49000">
                <a:srgbClr val="8AD6F7">
                  <a:alpha val="0"/>
                </a:srgbClr>
              </a:gs>
            </a:gsLst>
            <a:path path="circle">
              <a:fillToRect l="50000" t="50000" r="50000" b="50000"/>
            </a:path>
          </a:gradFill>
          <a:ln w="6350" cap="flat">
            <a:noFill/>
            <a:prstDash val="solid"/>
            <a:miter/>
          </a:ln>
        </p:spPr>
        <p:txBody>
          <a:bodyPr rtlCol="0" anchor="ctr"/>
          <a:lstStyle/>
          <a:p>
            <a:endParaRPr lang="en-GB" dirty="0"/>
          </a:p>
        </p:txBody>
      </p:sp>
      <p:sp>
        <p:nvSpPr>
          <p:cNvPr id="5" name="Freeform: Shape 4">
            <a:extLst>
              <a:ext uri="{FF2B5EF4-FFF2-40B4-BE49-F238E27FC236}">
                <a16:creationId xmlns:a16="http://schemas.microsoft.com/office/drawing/2014/main" id="{C0352751-1872-1CD1-5081-FF4012D3C9B5}"/>
              </a:ext>
            </a:extLst>
          </p:cNvPr>
          <p:cNvSpPr/>
          <p:nvPr userDrawn="1"/>
        </p:nvSpPr>
        <p:spPr>
          <a:xfrm>
            <a:off x="-9708648" y="-9144000"/>
            <a:ext cx="31632408" cy="25146000"/>
          </a:xfrm>
          <a:custGeom>
            <a:avLst/>
            <a:gdLst>
              <a:gd name="connsiteX0" fmla="*/ 9708048 w 31632408"/>
              <a:gd name="connsiteY0" fmla="*/ 9144000 h 25146000"/>
              <a:gd name="connsiteX1" fmla="*/ 9708048 w 31632408"/>
              <a:gd name="connsiteY1" fmla="*/ 16002000 h 25146000"/>
              <a:gd name="connsiteX2" fmla="*/ 21901248 w 31632408"/>
              <a:gd name="connsiteY2" fmla="*/ 16002000 h 25146000"/>
              <a:gd name="connsiteX3" fmla="*/ 21901248 w 31632408"/>
              <a:gd name="connsiteY3" fmla="*/ 9144000 h 25146000"/>
              <a:gd name="connsiteX4" fmla="*/ 0 w 31632408"/>
              <a:gd name="connsiteY4" fmla="*/ 0 h 25146000"/>
              <a:gd name="connsiteX5" fmla="*/ 31632408 w 31632408"/>
              <a:gd name="connsiteY5" fmla="*/ 0 h 25146000"/>
              <a:gd name="connsiteX6" fmla="*/ 31632408 w 31632408"/>
              <a:gd name="connsiteY6" fmla="*/ 25146000 h 25146000"/>
              <a:gd name="connsiteX7" fmla="*/ 0 w 31632408"/>
              <a:gd name="connsiteY7" fmla="*/ 25146000 h 251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32408" h="25146000">
                <a:moveTo>
                  <a:pt x="9708048" y="9144000"/>
                </a:moveTo>
                <a:lnTo>
                  <a:pt x="9708048" y="16002000"/>
                </a:lnTo>
                <a:lnTo>
                  <a:pt x="21901248" y="16002000"/>
                </a:lnTo>
                <a:lnTo>
                  <a:pt x="21901248" y="9144000"/>
                </a:lnTo>
                <a:close/>
                <a:moveTo>
                  <a:pt x="0" y="0"/>
                </a:moveTo>
                <a:lnTo>
                  <a:pt x="31632408" y="0"/>
                </a:lnTo>
                <a:lnTo>
                  <a:pt x="31632408" y="25146000"/>
                </a:lnTo>
                <a:lnTo>
                  <a:pt x="0" y="251460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34256038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grpSp>
        <p:nvGrpSpPr>
          <p:cNvPr id="67" name="Graphic 205">
            <a:extLst>
              <a:ext uri="{FF2B5EF4-FFF2-40B4-BE49-F238E27FC236}">
                <a16:creationId xmlns:a16="http://schemas.microsoft.com/office/drawing/2014/main" id="{D7F5DE37-9CC3-5D94-F7F3-3FF22F8C942B}"/>
              </a:ext>
            </a:extLst>
          </p:cNvPr>
          <p:cNvGrpSpPr/>
          <p:nvPr/>
        </p:nvGrpSpPr>
        <p:grpSpPr>
          <a:xfrm>
            <a:off x="1134286" y="1705674"/>
            <a:ext cx="15829624" cy="12687196"/>
            <a:chOff x="1837768" y="2789997"/>
            <a:chExt cx="26102390" cy="20922126"/>
          </a:xfrm>
          <a:solidFill>
            <a:srgbClr val="231F20"/>
          </a:solidFill>
        </p:grpSpPr>
        <p:sp>
          <p:nvSpPr>
            <p:cNvPr id="68" name="Freeform: Shape 67">
              <a:extLst>
                <a:ext uri="{FF2B5EF4-FFF2-40B4-BE49-F238E27FC236}">
                  <a16:creationId xmlns:a16="http://schemas.microsoft.com/office/drawing/2014/main" id="{96886C0C-1D27-E033-FD87-9625D78D2966}"/>
                </a:ext>
              </a:extLst>
            </p:cNvPr>
            <p:cNvSpPr/>
            <p:nvPr/>
          </p:nvSpPr>
          <p:spPr>
            <a:xfrm>
              <a:off x="10552711" y="2789997"/>
              <a:ext cx="17387446" cy="17387448"/>
            </a:xfrm>
            <a:custGeom>
              <a:avLst/>
              <a:gdLst>
                <a:gd name="connsiteX0" fmla="*/ 17387448 w 17387446"/>
                <a:gd name="connsiteY0" fmla="*/ 8693724 h 17387448"/>
                <a:gd name="connsiteX1" fmla="*/ 8693725 w 17387446"/>
                <a:gd name="connsiteY1" fmla="*/ 17387448 h 17387448"/>
                <a:gd name="connsiteX2" fmla="*/ 1 w 17387446"/>
                <a:gd name="connsiteY2" fmla="*/ 8693724 h 17387448"/>
                <a:gd name="connsiteX3" fmla="*/ 8693725 w 17387446"/>
                <a:gd name="connsiteY3" fmla="*/ 0 h 17387448"/>
                <a:gd name="connsiteX4" fmla="*/ 17387448 w 17387446"/>
                <a:gd name="connsiteY4" fmla="*/ 8693724 h 173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7446" h="17387448">
                  <a:moveTo>
                    <a:pt x="17387448" y="8693724"/>
                  </a:moveTo>
                  <a:cubicBezTo>
                    <a:pt x="17387448" y="13495135"/>
                    <a:pt x="13495135" y="17387448"/>
                    <a:pt x="8693725" y="17387448"/>
                  </a:cubicBezTo>
                  <a:cubicBezTo>
                    <a:pt x="3892314" y="17387448"/>
                    <a:pt x="1" y="13495135"/>
                    <a:pt x="1" y="8693724"/>
                  </a:cubicBezTo>
                  <a:cubicBezTo>
                    <a:pt x="1" y="3892313"/>
                    <a:pt x="3892314" y="0"/>
                    <a:pt x="8693725" y="0"/>
                  </a:cubicBezTo>
                  <a:cubicBezTo>
                    <a:pt x="13495135" y="0"/>
                    <a:pt x="17387448" y="3892313"/>
                    <a:pt x="17387448" y="8693724"/>
                  </a:cubicBezTo>
                  <a:close/>
                </a:path>
              </a:pathLst>
            </a:custGeom>
            <a:gradFill>
              <a:gsLst>
                <a:gs pos="10000">
                  <a:srgbClr val="8AD6F7"/>
                </a:gs>
                <a:gs pos="70000">
                  <a:srgbClr val="8AD6F7">
                    <a:alpha val="0"/>
                  </a:srgbClr>
                </a:gs>
              </a:gsLst>
              <a:path path="circle">
                <a:fillToRect l="50000" t="50000" r="50000" b="50000"/>
              </a:path>
            </a:gradFill>
            <a:ln w="10502" cap="flat">
              <a:noFill/>
              <a:prstDash val="solid"/>
              <a:miter/>
            </a:ln>
          </p:spPr>
          <p:txBody>
            <a:bodyPr rtlCol="0" anchor="ctr"/>
            <a:lstStyle/>
            <a:p>
              <a:endParaRPr lang="en-GB" dirty="0"/>
            </a:p>
          </p:txBody>
        </p:sp>
        <p:sp>
          <p:nvSpPr>
            <p:cNvPr id="69" name="Freeform: Shape 68">
              <a:extLst>
                <a:ext uri="{FF2B5EF4-FFF2-40B4-BE49-F238E27FC236}">
                  <a16:creationId xmlns:a16="http://schemas.microsoft.com/office/drawing/2014/main" id="{9D961DA2-CD05-9D73-FB27-C2CFBA134F74}"/>
                </a:ext>
              </a:extLst>
            </p:cNvPr>
            <p:cNvSpPr/>
            <p:nvPr/>
          </p:nvSpPr>
          <p:spPr>
            <a:xfrm>
              <a:off x="1837768" y="3146742"/>
              <a:ext cx="20565379" cy="20565381"/>
            </a:xfrm>
            <a:custGeom>
              <a:avLst/>
              <a:gdLst>
                <a:gd name="connsiteX0" fmla="*/ 20565380 w 20565379"/>
                <a:gd name="connsiteY0" fmla="*/ 10282690 h 20565381"/>
                <a:gd name="connsiteX1" fmla="*/ 10282690 w 20565379"/>
                <a:gd name="connsiteY1" fmla="*/ 20565380 h 20565381"/>
                <a:gd name="connsiteX2" fmla="*/ 0 w 20565379"/>
                <a:gd name="connsiteY2" fmla="*/ 10282690 h 20565381"/>
                <a:gd name="connsiteX3" fmla="*/ 10282690 w 20565379"/>
                <a:gd name="connsiteY3" fmla="*/ 0 h 20565381"/>
                <a:gd name="connsiteX4" fmla="*/ 20565380 w 20565379"/>
                <a:gd name="connsiteY4" fmla="*/ 10282690 h 2056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5379" h="20565381">
                  <a:moveTo>
                    <a:pt x="20565380" y="10282690"/>
                  </a:moveTo>
                  <a:cubicBezTo>
                    <a:pt x="20565380" y="15961663"/>
                    <a:pt x="15961662" y="20565380"/>
                    <a:pt x="10282690" y="20565380"/>
                  </a:cubicBezTo>
                  <a:cubicBezTo>
                    <a:pt x="4603717" y="20565380"/>
                    <a:pt x="0" y="15961663"/>
                    <a:pt x="0" y="10282690"/>
                  </a:cubicBezTo>
                  <a:cubicBezTo>
                    <a:pt x="0" y="4603717"/>
                    <a:pt x="4603717" y="0"/>
                    <a:pt x="10282690" y="0"/>
                  </a:cubicBezTo>
                  <a:cubicBezTo>
                    <a:pt x="15961662" y="0"/>
                    <a:pt x="20565380" y="4603717"/>
                    <a:pt x="20565380" y="10282690"/>
                  </a:cubicBezTo>
                  <a:close/>
                </a:path>
              </a:pathLst>
            </a:custGeom>
            <a:gradFill>
              <a:gsLst>
                <a:gs pos="10000">
                  <a:schemeClr val="accent2"/>
                </a:gs>
                <a:gs pos="70000">
                  <a:schemeClr val="accent2">
                    <a:alpha val="0"/>
                  </a:schemeClr>
                </a:gs>
              </a:gsLst>
              <a:path path="circle">
                <a:fillToRect l="50000" t="50000" r="50000" b="50000"/>
              </a:path>
            </a:gradFill>
            <a:ln w="10502" cap="flat">
              <a:noFill/>
              <a:prstDash val="solid"/>
              <a:miter/>
            </a:ln>
          </p:spPr>
          <p:txBody>
            <a:bodyPr rtlCol="0" anchor="ctr"/>
            <a:lstStyle/>
            <a:p>
              <a:endParaRPr lang="en-GB" dirty="0"/>
            </a:p>
          </p:txBody>
        </p:sp>
      </p:grpSp>
      <p:sp>
        <p:nvSpPr>
          <p:cNvPr id="2" name="Holder 2"/>
          <p:cNvSpPr>
            <a:spLocks noGrp="1"/>
          </p:cNvSpPr>
          <p:nvPr>
            <p:ph type="ctrTitle" hasCustomPrompt="1"/>
          </p:nvPr>
        </p:nvSpPr>
        <p:spPr>
          <a:xfrm>
            <a:off x="365837" y="2622732"/>
            <a:ext cx="4759732" cy="1612535"/>
          </a:xfrm>
          <a:prstGeom prst="rect">
            <a:avLst/>
          </a:prstGeom>
        </p:spPr>
        <p:txBody>
          <a:bodyPr wrap="square" lIns="0" tIns="0" rIns="0" bIns="0" anchor="ctr">
            <a:spAutoFit/>
          </a:bodyPr>
          <a:lstStyle>
            <a:lvl1pPr>
              <a:lnSpc>
                <a:spcPct val="80000"/>
              </a:lnSpc>
              <a:defRPr sz="6549" b="0" i="0" spc="-91">
                <a:solidFill>
                  <a:schemeClr val="bg1"/>
                </a:solidFill>
                <a:latin typeface="+mj-lt"/>
                <a:cs typeface="Arial" panose="020B0604020202020204" pitchFamily="34" charset="0"/>
              </a:defRPr>
            </a:lvl1pPr>
          </a:lstStyle>
          <a:p>
            <a:r>
              <a:rPr lang="en-IE" dirty="0"/>
              <a:t>Title of Presentation</a:t>
            </a:r>
            <a:endParaRPr dirty="0"/>
          </a:p>
        </p:txBody>
      </p:sp>
      <p:sp>
        <p:nvSpPr>
          <p:cNvPr id="5" name="Freeform: Shape 4">
            <a:extLst>
              <a:ext uri="{FF2B5EF4-FFF2-40B4-BE49-F238E27FC236}">
                <a16:creationId xmlns:a16="http://schemas.microsoft.com/office/drawing/2014/main" id="{8A767D97-889C-2345-4D4F-B654C7CA3BAB}"/>
              </a:ext>
            </a:extLst>
          </p:cNvPr>
          <p:cNvSpPr/>
          <p:nvPr userDrawn="1"/>
        </p:nvSpPr>
        <p:spPr>
          <a:xfrm>
            <a:off x="-7467597" y="-7353302"/>
            <a:ext cx="27127195" cy="21564607"/>
          </a:xfrm>
          <a:custGeom>
            <a:avLst/>
            <a:gdLst>
              <a:gd name="connsiteX0" fmla="*/ 7466998 w 27127195"/>
              <a:gd name="connsiteY0" fmla="*/ 7353302 h 21564607"/>
              <a:gd name="connsiteX1" fmla="*/ 7466998 w 27127195"/>
              <a:gd name="connsiteY1" fmla="*/ 14211302 h 21564607"/>
              <a:gd name="connsiteX2" fmla="*/ 19660197 w 27127195"/>
              <a:gd name="connsiteY2" fmla="*/ 14211302 h 21564607"/>
              <a:gd name="connsiteX3" fmla="*/ 19660197 w 27127195"/>
              <a:gd name="connsiteY3" fmla="*/ 7353302 h 21564607"/>
              <a:gd name="connsiteX4" fmla="*/ 0 w 27127195"/>
              <a:gd name="connsiteY4" fmla="*/ 0 h 21564607"/>
              <a:gd name="connsiteX5" fmla="*/ 27127195 w 27127195"/>
              <a:gd name="connsiteY5" fmla="*/ 0 h 21564607"/>
              <a:gd name="connsiteX6" fmla="*/ 27127195 w 27127195"/>
              <a:gd name="connsiteY6" fmla="*/ 21564607 h 21564607"/>
              <a:gd name="connsiteX7" fmla="*/ 0 w 27127195"/>
              <a:gd name="connsiteY7" fmla="*/ 21564607 h 2156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27195" h="21564607">
                <a:moveTo>
                  <a:pt x="7466998" y="7353302"/>
                </a:moveTo>
                <a:lnTo>
                  <a:pt x="7466998" y="14211302"/>
                </a:lnTo>
                <a:lnTo>
                  <a:pt x="19660197" y="14211302"/>
                </a:lnTo>
                <a:lnTo>
                  <a:pt x="19660197" y="7353302"/>
                </a:lnTo>
                <a:close/>
                <a:moveTo>
                  <a:pt x="0" y="0"/>
                </a:moveTo>
                <a:lnTo>
                  <a:pt x="27127195" y="0"/>
                </a:lnTo>
                <a:lnTo>
                  <a:pt x="27127195" y="21564607"/>
                </a:lnTo>
                <a:lnTo>
                  <a:pt x="0" y="21564607"/>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73" name="Graphic 72">
            <a:extLst>
              <a:ext uri="{FF2B5EF4-FFF2-40B4-BE49-F238E27FC236}">
                <a16:creationId xmlns:a16="http://schemas.microsoft.com/office/drawing/2014/main" id="{04A275E1-BCD4-5F9A-9D95-6287391B40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C24F0A38-F350-0B1D-FC8B-0A843A038D03}"/>
              </a:ext>
            </a:extLst>
          </p:cNvPr>
          <p:cNvSpPr>
            <a:spLocks noGrp="1"/>
          </p:cNvSpPr>
          <p:nvPr>
            <p:ph type="dt" sz="half" idx="14"/>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dirty="0"/>
              <a:t>May 2025</a:t>
            </a:r>
          </a:p>
        </p:txBody>
      </p:sp>
      <p:sp>
        <p:nvSpPr>
          <p:cNvPr id="4" name="Picture Placeholder 3">
            <a:extLst>
              <a:ext uri="{FF2B5EF4-FFF2-40B4-BE49-F238E27FC236}">
                <a16:creationId xmlns:a16="http://schemas.microsoft.com/office/drawing/2014/main" id="{0D39F2F9-695E-673C-434E-D3F76500BD2E}"/>
              </a:ext>
            </a:extLst>
          </p:cNvPr>
          <p:cNvSpPr>
            <a:spLocks noGrp="1"/>
          </p:cNvSpPr>
          <p:nvPr>
            <p:ph type="pic" sz="quarter" idx="13" hasCustomPrompt="1"/>
          </p:nvPr>
        </p:nvSpPr>
        <p:spPr>
          <a:xfrm>
            <a:off x="5818734" y="335970"/>
            <a:ext cx="6053640" cy="6186062"/>
          </a:xfrm>
          <a:prstGeom prst="roundRect">
            <a:avLst>
              <a:gd name="adj" fmla="val 9954"/>
            </a:avLst>
          </a:prstGeom>
        </p:spPr>
        <p:txBody>
          <a:bodyPr anchor="t"/>
          <a:lstStyle>
            <a:lvl1pPr algn="ctr">
              <a:defRPr sz="1455" b="1">
                <a:solidFill>
                  <a:schemeClr val="bg1"/>
                </a:solidFill>
                <a:latin typeface="+mn-lt"/>
                <a:cs typeface="Arial" panose="020B0604020202020204" pitchFamily="34" charset="0"/>
              </a:defRPr>
            </a:lvl1pPr>
          </a:lstStyle>
          <a:p>
            <a:r>
              <a:rPr lang="en-US" sz="1455" dirty="0">
                <a:latin typeface="Arial" panose="020B0604020202020204" pitchFamily="34" charset="0"/>
                <a:cs typeface="Arial" panose="020B0604020202020204" pitchFamily="34" charset="0"/>
              </a:rPr>
              <a:t>Click the icon to add a picture</a:t>
            </a:r>
            <a:endParaRPr lang="en-US" dirty="0"/>
          </a:p>
        </p:txBody>
      </p:sp>
    </p:spTree>
    <p:extLst>
      <p:ext uri="{BB962C8B-B14F-4D97-AF65-F5344CB8AC3E}">
        <p14:creationId xmlns:p14="http://schemas.microsoft.com/office/powerpoint/2010/main" val="29355085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ull Quote Light Blue &amp; Green">
    <p:bg>
      <p:bgPr>
        <a:solidFill>
          <a:schemeClr val="accent5"/>
        </a:solidFill>
        <a:effectLst/>
      </p:bgPr>
    </p:bg>
    <p:spTree>
      <p:nvGrpSpPr>
        <p:cNvPr id="1" name=""/>
        <p:cNvGrpSpPr/>
        <p:nvPr/>
      </p:nvGrpSpPr>
      <p:grpSpPr>
        <a:xfrm>
          <a:off x="0" y="0"/>
          <a:ext cx="0" cy="0"/>
          <a:chOff x="0" y="0"/>
          <a:chExt cx="0" cy="0"/>
        </a:xfrm>
      </p:grpSpPr>
      <p:grpSp>
        <p:nvGrpSpPr>
          <p:cNvPr id="8" name="Graphic 38">
            <a:extLst>
              <a:ext uri="{FF2B5EF4-FFF2-40B4-BE49-F238E27FC236}">
                <a16:creationId xmlns:a16="http://schemas.microsoft.com/office/drawing/2014/main" id="{1F104258-7732-4A9E-98DF-F0AE92DF029C}"/>
              </a:ext>
            </a:extLst>
          </p:cNvPr>
          <p:cNvGrpSpPr/>
          <p:nvPr userDrawn="1"/>
        </p:nvGrpSpPr>
        <p:grpSpPr>
          <a:xfrm>
            <a:off x="2363971" y="-4800600"/>
            <a:ext cx="11569023" cy="12755546"/>
            <a:chOff x="3898089" y="-7927802"/>
            <a:chExt cx="19076837" cy="21034840"/>
          </a:xfrm>
        </p:grpSpPr>
        <p:sp>
          <p:nvSpPr>
            <p:cNvPr id="10" name="Freeform: Shape 9">
              <a:extLst>
                <a:ext uri="{FF2B5EF4-FFF2-40B4-BE49-F238E27FC236}">
                  <a16:creationId xmlns:a16="http://schemas.microsoft.com/office/drawing/2014/main" id="{53013346-83B1-8747-4E9B-78A45E3F9B72}"/>
                </a:ext>
              </a:extLst>
            </p:cNvPr>
            <p:cNvSpPr/>
            <p:nvPr/>
          </p:nvSpPr>
          <p:spPr>
            <a:xfrm>
              <a:off x="3898089" y="-265867"/>
              <a:ext cx="13372905" cy="13372905"/>
            </a:xfrm>
            <a:custGeom>
              <a:avLst/>
              <a:gdLst>
                <a:gd name="connsiteX0" fmla="*/ 13372905 w 13372905"/>
                <a:gd name="connsiteY0" fmla="*/ 6686453 h 13372905"/>
                <a:gd name="connsiteX1" fmla="*/ 6686452 w 13372905"/>
                <a:gd name="connsiteY1" fmla="*/ 13372905 h 13372905"/>
                <a:gd name="connsiteX2" fmla="*/ -1 w 13372905"/>
                <a:gd name="connsiteY2" fmla="*/ 6686452 h 13372905"/>
                <a:gd name="connsiteX3" fmla="*/ 6686452 w 13372905"/>
                <a:gd name="connsiteY3" fmla="*/ -1 h 13372905"/>
                <a:gd name="connsiteX4" fmla="*/ 13372905 w 13372905"/>
                <a:gd name="connsiteY4" fmla="*/ 6686453 h 1337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2905" h="13372905">
                  <a:moveTo>
                    <a:pt x="13372905" y="6686453"/>
                  </a:moveTo>
                  <a:cubicBezTo>
                    <a:pt x="13372905" y="10379278"/>
                    <a:pt x="10379278" y="13372905"/>
                    <a:pt x="6686452" y="13372905"/>
                  </a:cubicBezTo>
                  <a:cubicBezTo>
                    <a:pt x="2993626" y="13372905"/>
                    <a:pt x="-1" y="10379278"/>
                    <a:pt x="-1" y="6686452"/>
                  </a:cubicBezTo>
                  <a:cubicBezTo>
                    <a:pt x="-1" y="2993626"/>
                    <a:pt x="2993626" y="-1"/>
                    <a:pt x="6686452" y="-1"/>
                  </a:cubicBezTo>
                  <a:cubicBezTo>
                    <a:pt x="10379278" y="-1"/>
                    <a:pt x="13372905" y="2993626"/>
                    <a:pt x="13372905" y="6686453"/>
                  </a:cubicBezTo>
                  <a:close/>
                </a:path>
              </a:pathLst>
            </a:custGeom>
            <a:gradFill flip="none" rotWithShape="1">
              <a:gsLst>
                <a:gs pos="22000">
                  <a:schemeClr val="accent3"/>
                </a:gs>
                <a:gs pos="88000">
                  <a:srgbClr val="C7E634"/>
                </a:gs>
              </a:gsLst>
              <a:lin ang="8400000" scaled="0"/>
              <a:tileRect/>
            </a:gradFill>
            <a:ln w="10502" cap="flat">
              <a:noFill/>
              <a:prstDash val="solid"/>
              <a:miter/>
            </a:ln>
          </p:spPr>
          <p:txBody>
            <a:bodyPr rtlCol="0" anchor="ctr"/>
            <a:lstStyle/>
            <a:p>
              <a:endParaRPr lang="en-GB" dirty="0"/>
            </a:p>
          </p:txBody>
        </p:sp>
        <p:sp>
          <p:nvSpPr>
            <p:cNvPr id="11" name="Freeform: Shape 10">
              <a:extLst>
                <a:ext uri="{FF2B5EF4-FFF2-40B4-BE49-F238E27FC236}">
                  <a16:creationId xmlns:a16="http://schemas.microsoft.com/office/drawing/2014/main" id="{2F5CD514-47A9-83AD-F9A5-E62C1B578B4B}"/>
                </a:ext>
              </a:extLst>
            </p:cNvPr>
            <p:cNvSpPr/>
            <p:nvPr/>
          </p:nvSpPr>
          <p:spPr>
            <a:xfrm>
              <a:off x="5117073" y="-7927802"/>
              <a:ext cx="17857853" cy="17857853"/>
            </a:xfrm>
            <a:custGeom>
              <a:avLst/>
              <a:gdLst>
                <a:gd name="connsiteX0" fmla="*/ 17857852 w 17857853"/>
                <a:gd name="connsiteY0" fmla="*/ 8928927 h 17857853"/>
                <a:gd name="connsiteX1" fmla="*/ 8928926 w 17857853"/>
                <a:gd name="connsiteY1" fmla="*/ 17857854 h 17857853"/>
                <a:gd name="connsiteX2" fmla="*/ -1 w 17857853"/>
                <a:gd name="connsiteY2" fmla="*/ 8928926 h 17857853"/>
                <a:gd name="connsiteX3" fmla="*/ 8928926 w 17857853"/>
                <a:gd name="connsiteY3" fmla="*/ 0 h 17857853"/>
                <a:gd name="connsiteX4" fmla="*/ 17857852 w 17857853"/>
                <a:gd name="connsiteY4" fmla="*/ 8928927 h 1785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7853" h="17857853">
                  <a:moveTo>
                    <a:pt x="17857852" y="8928927"/>
                  </a:moveTo>
                  <a:cubicBezTo>
                    <a:pt x="17857852" y="13860236"/>
                    <a:pt x="13860236" y="17857854"/>
                    <a:pt x="8928926" y="17857854"/>
                  </a:cubicBezTo>
                  <a:cubicBezTo>
                    <a:pt x="3997616" y="17857854"/>
                    <a:pt x="-1" y="13860236"/>
                    <a:pt x="-1" y="8928926"/>
                  </a:cubicBezTo>
                  <a:cubicBezTo>
                    <a:pt x="-1" y="3997617"/>
                    <a:pt x="3997616" y="0"/>
                    <a:pt x="8928926" y="0"/>
                  </a:cubicBezTo>
                  <a:cubicBezTo>
                    <a:pt x="13860236" y="0"/>
                    <a:pt x="17857852" y="3997616"/>
                    <a:pt x="17857852" y="8928927"/>
                  </a:cubicBezTo>
                  <a:close/>
                </a:path>
              </a:pathLst>
            </a:custGeom>
            <a:gradFill>
              <a:gsLst>
                <a:gs pos="10000">
                  <a:schemeClr val="accent3"/>
                </a:gs>
                <a:gs pos="72000">
                  <a:schemeClr val="accent3">
                    <a:alpha val="0"/>
                  </a:schemeClr>
                </a:gs>
              </a:gsLst>
              <a:path path="circle">
                <a:fillToRect l="50000" t="50000" r="50000" b="50000"/>
              </a:path>
            </a:gradFill>
            <a:ln w="10502"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E67C9612-7BDD-0778-AF69-DCBD70396E61}"/>
                </a:ext>
              </a:extLst>
            </p:cNvPr>
            <p:cNvSpPr/>
            <p:nvPr/>
          </p:nvSpPr>
          <p:spPr>
            <a:xfrm>
              <a:off x="5864600" y="-4939903"/>
              <a:ext cx="11882054" cy="11882054"/>
            </a:xfrm>
            <a:custGeom>
              <a:avLst/>
              <a:gdLst>
                <a:gd name="connsiteX0" fmla="*/ 11882054 w 11882054"/>
                <a:gd name="connsiteY0" fmla="*/ 5941028 h 11882054"/>
                <a:gd name="connsiteX1" fmla="*/ 5941027 w 11882054"/>
                <a:gd name="connsiteY1" fmla="*/ 11882055 h 11882054"/>
                <a:gd name="connsiteX2" fmla="*/ -1 w 11882054"/>
                <a:gd name="connsiteY2" fmla="*/ 5941028 h 11882054"/>
                <a:gd name="connsiteX3" fmla="*/ 5941027 w 11882054"/>
                <a:gd name="connsiteY3" fmla="*/ 0 h 11882054"/>
                <a:gd name="connsiteX4" fmla="*/ 11882054 w 11882054"/>
                <a:gd name="connsiteY4" fmla="*/ 5941028 h 1188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2054" h="11882054">
                  <a:moveTo>
                    <a:pt x="11882054" y="5941028"/>
                  </a:moveTo>
                  <a:cubicBezTo>
                    <a:pt x="11882054" y="9222166"/>
                    <a:pt x="9222166" y="11882055"/>
                    <a:pt x="5941027" y="11882055"/>
                  </a:cubicBezTo>
                  <a:cubicBezTo>
                    <a:pt x="2659888" y="11882055"/>
                    <a:pt x="-1" y="9222166"/>
                    <a:pt x="-1" y="5941028"/>
                  </a:cubicBezTo>
                  <a:cubicBezTo>
                    <a:pt x="-1" y="2659889"/>
                    <a:pt x="2659888" y="0"/>
                    <a:pt x="5941027" y="0"/>
                  </a:cubicBezTo>
                  <a:cubicBezTo>
                    <a:pt x="9222165" y="0"/>
                    <a:pt x="11882054" y="2659889"/>
                    <a:pt x="11882054" y="5941028"/>
                  </a:cubicBezTo>
                  <a:close/>
                </a:path>
              </a:pathLst>
            </a:custGeom>
            <a:gradFill>
              <a:gsLst>
                <a:gs pos="10000">
                  <a:schemeClr val="accent3"/>
                </a:gs>
                <a:gs pos="67000">
                  <a:schemeClr val="accent3">
                    <a:alpha val="0"/>
                  </a:schemeClr>
                </a:gs>
              </a:gsLst>
              <a:path path="circle">
                <a:fillToRect l="50000" t="50000" r="50000" b="50000"/>
              </a:path>
            </a:gradFill>
            <a:ln w="10502" cap="flat">
              <a:noFill/>
              <a:prstDash val="solid"/>
              <a:miter/>
            </a:ln>
          </p:spPr>
          <p:txBody>
            <a:bodyPr rtlCol="0" anchor="ctr"/>
            <a:lstStyle/>
            <a:p>
              <a:endParaRPr lang="en-GB" dirty="0"/>
            </a:p>
          </p:txBody>
        </p:sp>
      </p:grpSp>
      <p:sp>
        <p:nvSpPr>
          <p:cNvPr id="9" name="Freeform: Shape 8">
            <a:extLst>
              <a:ext uri="{FF2B5EF4-FFF2-40B4-BE49-F238E27FC236}">
                <a16:creationId xmlns:a16="http://schemas.microsoft.com/office/drawing/2014/main" id="{B6571B33-5BE8-79B6-9FEC-38933B1A7C57}"/>
              </a:ext>
            </a:extLst>
          </p:cNvPr>
          <p:cNvSpPr/>
          <p:nvPr userDrawn="1"/>
        </p:nvSpPr>
        <p:spPr>
          <a:xfrm>
            <a:off x="-4256423" y="-4800600"/>
            <a:ext cx="20704849" cy="16459200"/>
          </a:xfrm>
          <a:custGeom>
            <a:avLst/>
            <a:gdLst>
              <a:gd name="connsiteX0" fmla="*/ 4255824 w 20704849"/>
              <a:gd name="connsiteY0" fmla="*/ 4800600 h 16459200"/>
              <a:gd name="connsiteX1" fmla="*/ 4255824 w 20704849"/>
              <a:gd name="connsiteY1" fmla="*/ 11658600 h 16459200"/>
              <a:gd name="connsiteX2" fmla="*/ 16449024 w 20704849"/>
              <a:gd name="connsiteY2" fmla="*/ 11658600 h 16459200"/>
              <a:gd name="connsiteX3" fmla="*/ 16449024 w 20704849"/>
              <a:gd name="connsiteY3" fmla="*/ 4800600 h 16459200"/>
              <a:gd name="connsiteX4" fmla="*/ 0 w 20704849"/>
              <a:gd name="connsiteY4" fmla="*/ 0 h 16459200"/>
              <a:gd name="connsiteX5" fmla="*/ 20704849 w 20704849"/>
              <a:gd name="connsiteY5" fmla="*/ 0 h 16459200"/>
              <a:gd name="connsiteX6" fmla="*/ 20704849 w 20704849"/>
              <a:gd name="connsiteY6" fmla="*/ 16459200 h 16459200"/>
              <a:gd name="connsiteX7" fmla="*/ 0 w 20704849"/>
              <a:gd name="connsiteY7" fmla="*/ 16459200 h 1645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04849" h="16459200">
                <a:moveTo>
                  <a:pt x="4255824" y="4800600"/>
                </a:moveTo>
                <a:lnTo>
                  <a:pt x="4255824" y="11658600"/>
                </a:lnTo>
                <a:lnTo>
                  <a:pt x="16449024" y="11658600"/>
                </a:lnTo>
                <a:lnTo>
                  <a:pt x="16449024" y="4800600"/>
                </a:lnTo>
                <a:close/>
                <a:moveTo>
                  <a:pt x="0" y="0"/>
                </a:moveTo>
                <a:lnTo>
                  <a:pt x="20704849" y="0"/>
                </a:lnTo>
                <a:lnTo>
                  <a:pt x="20704849" y="16459200"/>
                </a:lnTo>
                <a:lnTo>
                  <a:pt x="0" y="164592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Holder 2"/>
          <p:cNvSpPr>
            <a:spLocks noGrp="1"/>
          </p:cNvSpPr>
          <p:nvPr userDrawn="1">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rgbClr val="363A92"/>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userDrawn="1">
            <p:ph type="sldNum" sz="quarter" idx="7"/>
          </p:nvPr>
        </p:nvSpPr>
        <p:spPr>
          <a:xfrm>
            <a:off x="886432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userDrawn="1">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userDrawn="1">
            <p:ph type="body" sz="quarter" idx="12" hasCustomPrompt="1"/>
          </p:nvPr>
        </p:nvSpPr>
        <p:spPr>
          <a:xfrm>
            <a:off x="504470" y="609601"/>
            <a:ext cx="1012791" cy="352060"/>
          </a:xfrm>
          <a:prstGeom prst="roundRect">
            <a:avLst>
              <a:gd name="adj" fmla="val 50000"/>
            </a:avLst>
          </a:prstGeom>
          <a:solidFill>
            <a:schemeClr val="accent1"/>
          </a:solidFill>
        </p:spPr>
        <p:txBody>
          <a:bodyPr anchor="ctr"/>
          <a:lstStyle>
            <a:lvl1pPr algn="ctr">
              <a:defRPr sz="1273">
                <a:solidFill>
                  <a:schemeClr val="bg1"/>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userDrawn="1">
            <p:ph type="body" sz="quarter" idx="13" hasCustomPrompt="1"/>
          </p:nvPr>
        </p:nvSpPr>
        <p:spPr>
          <a:xfrm>
            <a:off x="504918" y="4665359"/>
            <a:ext cx="4438181" cy="343670"/>
          </a:xfrm>
          <a:prstGeom prst="rect">
            <a:avLst/>
          </a:prstGeom>
        </p:spPr>
        <p:txBody>
          <a:bodyPr anchor="b"/>
          <a:lstStyle>
            <a:lvl1pPr algn="l">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pic>
        <p:nvPicPr>
          <p:cNvPr id="4" name="Picture 3">
            <a:extLst>
              <a:ext uri="{FF2B5EF4-FFF2-40B4-BE49-F238E27FC236}">
                <a16:creationId xmlns:a16="http://schemas.microsoft.com/office/drawing/2014/main" id="{17EF8FB9-E4B7-3102-A32E-22B30CCEE20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1595674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dirty="0"/>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dirty="0"/>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dirty="0"/>
            </a:p>
          </p:txBody>
        </p:sp>
      </p:grpSp>
      <p:sp>
        <p:nvSpPr>
          <p:cNvPr id="2" name="Holder 2"/>
          <p:cNvSpPr>
            <a:spLocks noGrp="1"/>
          </p:cNvSpPr>
          <p:nvPr userDrawn="1">
            <p:ph type="ctrTitle" hasCustomPrompt="1"/>
          </p:nvPr>
        </p:nvSpPr>
        <p:spPr>
          <a:xfrm>
            <a:off x="6096000" y="2309208"/>
            <a:ext cx="5499108" cy="2239587"/>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Add Thank you</a:t>
            </a:r>
            <a:endParaRPr dirty="0"/>
          </a:p>
        </p:txBody>
      </p:sp>
      <p:sp>
        <p:nvSpPr>
          <p:cNvPr id="4" name="Freeform: Shape 3">
            <a:extLst>
              <a:ext uri="{FF2B5EF4-FFF2-40B4-BE49-F238E27FC236}">
                <a16:creationId xmlns:a16="http://schemas.microsoft.com/office/drawing/2014/main" id="{E1D18C04-5041-4FEA-59C4-023CD8DAE662}"/>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cxnSp>
        <p:nvCxnSpPr>
          <p:cNvPr id="6" name="Straight Connector 5">
            <a:extLst>
              <a:ext uri="{FF2B5EF4-FFF2-40B4-BE49-F238E27FC236}">
                <a16:creationId xmlns:a16="http://schemas.microsoft.com/office/drawing/2014/main" id="{4A7440D5-3706-5929-23B4-CE4A8D125E7B}"/>
              </a:ext>
            </a:extLst>
          </p:cNvPr>
          <p:cNvCxnSpPr>
            <a:cxnSpLocks/>
          </p:cNvCxnSpPr>
          <p:nvPr userDrawn="1"/>
        </p:nvCxnSpPr>
        <p:spPr>
          <a:xfrm>
            <a:off x="354000" y="5645152"/>
            <a:ext cx="11484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95178EF9-D910-FA63-3C55-FAD978D478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931383"/>
            <a:ext cx="12192000" cy="926617"/>
          </a:xfrm>
          <a:prstGeom prst="rect">
            <a:avLst/>
          </a:prstGeom>
        </p:spPr>
      </p:pic>
    </p:spTree>
    <p:extLst>
      <p:ext uri="{BB962C8B-B14F-4D97-AF65-F5344CB8AC3E}">
        <p14:creationId xmlns:p14="http://schemas.microsoft.com/office/powerpoint/2010/main" val="35031681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Thank You -editable contact">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dirty="0"/>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dirty="0"/>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dirty="0"/>
            </a:p>
          </p:txBody>
        </p:sp>
      </p:grpSp>
      <p:sp>
        <p:nvSpPr>
          <p:cNvPr id="2" name="Holder 2"/>
          <p:cNvSpPr>
            <a:spLocks noGrp="1"/>
          </p:cNvSpPr>
          <p:nvPr userDrawn="1">
            <p:ph type="ctrTitle" hasCustomPrompt="1"/>
          </p:nvPr>
        </p:nvSpPr>
        <p:spPr>
          <a:xfrm>
            <a:off x="6096000" y="2309208"/>
            <a:ext cx="5499108" cy="2239587"/>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Add Thank you</a:t>
            </a:r>
            <a:endParaRPr dirty="0"/>
          </a:p>
        </p:txBody>
      </p:sp>
      <p:sp>
        <p:nvSpPr>
          <p:cNvPr id="4" name="Freeform: Shape 3">
            <a:extLst>
              <a:ext uri="{FF2B5EF4-FFF2-40B4-BE49-F238E27FC236}">
                <a16:creationId xmlns:a16="http://schemas.microsoft.com/office/drawing/2014/main" id="{E1D18C04-5041-4FEA-59C4-023CD8DAE662}"/>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cxnSp>
        <p:nvCxnSpPr>
          <p:cNvPr id="6" name="Straight Connector 5">
            <a:extLst>
              <a:ext uri="{FF2B5EF4-FFF2-40B4-BE49-F238E27FC236}">
                <a16:creationId xmlns:a16="http://schemas.microsoft.com/office/drawing/2014/main" id="{4A7440D5-3706-5929-23B4-CE4A8D125E7B}"/>
              </a:ext>
            </a:extLst>
          </p:cNvPr>
          <p:cNvCxnSpPr>
            <a:cxnSpLocks/>
          </p:cNvCxnSpPr>
          <p:nvPr userDrawn="1"/>
        </p:nvCxnSpPr>
        <p:spPr>
          <a:xfrm>
            <a:off x="354000" y="5645152"/>
            <a:ext cx="11484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12">
            <a:extLst>
              <a:ext uri="{FF2B5EF4-FFF2-40B4-BE49-F238E27FC236}">
                <a16:creationId xmlns:a16="http://schemas.microsoft.com/office/drawing/2014/main" id="{4263637F-3076-0E97-C826-8AC7A025D28E}"/>
              </a:ext>
            </a:extLst>
          </p:cNvPr>
          <p:cNvSpPr>
            <a:spLocks noGrp="1"/>
          </p:cNvSpPr>
          <p:nvPr>
            <p:ph type="body" sz="quarter" idx="11" hasCustomPrompt="1"/>
          </p:nvPr>
        </p:nvSpPr>
        <p:spPr>
          <a:xfrm>
            <a:off x="8406550" y="5924219"/>
            <a:ext cx="3188558" cy="646908"/>
          </a:xfrm>
          <a:prstGeom prst="rect">
            <a:avLst/>
          </a:prstGeom>
        </p:spPr>
        <p:txBody>
          <a:bodyPr>
            <a:normAutofit/>
          </a:bodyPr>
          <a:lstStyle>
            <a:lvl1pPr>
              <a:defRPr sz="1600" b="0">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E: info@sdublincoco.ie</a:t>
            </a:r>
            <a:br>
              <a:rPr lang="en-GB" dirty="0"/>
            </a:br>
            <a:r>
              <a:rPr lang="en-GB" dirty="0"/>
              <a:t>T: 01 4149000</a:t>
            </a:r>
            <a:endParaRPr lang="en-US" dirty="0"/>
          </a:p>
        </p:txBody>
      </p:sp>
    </p:spTree>
    <p:extLst>
      <p:ext uri="{BB962C8B-B14F-4D97-AF65-F5344CB8AC3E}">
        <p14:creationId xmlns:p14="http://schemas.microsoft.com/office/powerpoint/2010/main" val="1848128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hank you - Light Blue &amp; Green">
    <p:bg>
      <p:bgPr>
        <a:solidFill>
          <a:schemeClr val="accent5"/>
        </a:solidFill>
        <a:effectLst/>
      </p:bgPr>
    </p:bg>
    <p:spTree>
      <p:nvGrpSpPr>
        <p:cNvPr id="1" name=""/>
        <p:cNvGrpSpPr/>
        <p:nvPr/>
      </p:nvGrpSpPr>
      <p:grpSpPr>
        <a:xfrm>
          <a:off x="0" y="0"/>
          <a:ext cx="0" cy="0"/>
          <a:chOff x="0" y="0"/>
          <a:chExt cx="0" cy="0"/>
        </a:xfrm>
      </p:grpSpPr>
      <p:grpSp>
        <p:nvGrpSpPr>
          <p:cNvPr id="68" name="Graphic 137">
            <a:extLst>
              <a:ext uri="{FF2B5EF4-FFF2-40B4-BE49-F238E27FC236}">
                <a16:creationId xmlns:a16="http://schemas.microsoft.com/office/drawing/2014/main" id="{476DD7FB-8F70-B10A-2421-9F7E04D5C772}"/>
              </a:ext>
            </a:extLst>
          </p:cNvPr>
          <p:cNvGrpSpPr/>
          <p:nvPr/>
        </p:nvGrpSpPr>
        <p:grpSpPr>
          <a:xfrm>
            <a:off x="-1752600" y="-2286000"/>
            <a:ext cx="10935202" cy="10600487"/>
            <a:chOff x="-2952030" y="-3864416"/>
            <a:chExt cx="18105979" cy="17553005"/>
          </a:xfrm>
        </p:grpSpPr>
        <p:sp>
          <p:nvSpPr>
            <p:cNvPr id="69" name="Freeform: Shape 68">
              <a:extLst>
                <a:ext uri="{FF2B5EF4-FFF2-40B4-BE49-F238E27FC236}">
                  <a16:creationId xmlns:a16="http://schemas.microsoft.com/office/drawing/2014/main" id="{C0B9BFEB-FBF0-5B9F-29AC-D7D94052A32C}"/>
                </a:ext>
              </a:extLst>
            </p:cNvPr>
            <p:cNvSpPr/>
            <p:nvPr/>
          </p:nvSpPr>
          <p:spPr>
            <a:xfrm>
              <a:off x="-1315057" y="-3864416"/>
              <a:ext cx="11159320" cy="11159321"/>
            </a:xfrm>
            <a:custGeom>
              <a:avLst/>
              <a:gdLst>
                <a:gd name="connsiteX0" fmla="*/ 11159321 w 11159320"/>
                <a:gd name="connsiteY0" fmla="*/ 5579661 h 11159321"/>
                <a:gd name="connsiteX1" fmla="*/ 5579660 w 11159320"/>
                <a:gd name="connsiteY1" fmla="*/ 11159322 h 11159321"/>
                <a:gd name="connsiteX2" fmla="*/ 0 w 11159320"/>
                <a:gd name="connsiteY2" fmla="*/ 5579661 h 11159321"/>
                <a:gd name="connsiteX3" fmla="*/ 5579660 w 11159320"/>
                <a:gd name="connsiteY3" fmla="*/ 0 h 11159321"/>
                <a:gd name="connsiteX4" fmla="*/ 11159321 w 11159320"/>
                <a:gd name="connsiteY4" fmla="*/ 5579661 h 1115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9320" h="11159321">
                  <a:moveTo>
                    <a:pt x="11159321" y="5579661"/>
                  </a:moveTo>
                  <a:cubicBezTo>
                    <a:pt x="11159321" y="8661223"/>
                    <a:pt x="8661222" y="11159322"/>
                    <a:pt x="5579660" y="11159322"/>
                  </a:cubicBezTo>
                  <a:cubicBezTo>
                    <a:pt x="2498099" y="11159322"/>
                    <a:pt x="0" y="8661223"/>
                    <a:pt x="0" y="5579661"/>
                  </a:cubicBezTo>
                  <a:cubicBezTo>
                    <a:pt x="0" y="2498100"/>
                    <a:pt x="2498099" y="0"/>
                    <a:pt x="5579660" y="0"/>
                  </a:cubicBezTo>
                  <a:cubicBezTo>
                    <a:pt x="8661222" y="0"/>
                    <a:pt x="11159321" y="2498100"/>
                    <a:pt x="11159321" y="5579661"/>
                  </a:cubicBezTo>
                  <a:close/>
                </a:path>
              </a:pathLst>
            </a:custGeom>
            <a:gradFill flip="none" rotWithShape="1">
              <a:gsLst>
                <a:gs pos="10000">
                  <a:schemeClr val="accent3"/>
                </a:gs>
                <a:gs pos="100000">
                  <a:srgbClr val="C7E634"/>
                </a:gs>
              </a:gsLst>
              <a:lin ang="13800000" scaled="0"/>
              <a:tileRect/>
            </a:gradFill>
            <a:ln w="10502" cap="flat">
              <a:noFill/>
              <a:prstDash val="solid"/>
              <a:miter/>
            </a:ln>
          </p:spPr>
          <p:txBody>
            <a:bodyPr rtlCol="0" anchor="ctr"/>
            <a:lstStyle/>
            <a:p>
              <a:endParaRPr lang="en-GB" dirty="0"/>
            </a:p>
          </p:txBody>
        </p:sp>
        <p:sp>
          <p:nvSpPr>
            <p:cNvPr id="70" name="Freeform: Shape 69">
              <a:extLst>
                <a:ext uri="{FF2B5EF4-FFF2-40B4-BE49-F238E27FC236}">
                  <a16:creationId xmlns:a16="http://schemas.microsoft.com/office/drawing/2014/main" id="{65C7921D-1791-AAB4-C7A8-9339CEFF6813}"/>
                </a:ext>
              </a:extLst>
            </p:cNvPr>
            <p:cNvSpPr/>
            <p:nvPr/>
          </p:nvSpPr>
          <p:spPr>
            <a:xfrm>
              <a:off x="252163" y="-1213197"/>
              <a:ext cx="14901785" cy="14901786"/>
            </a:xfrm>
            <a:custGeom>
              <a:avLst/>
              <a:gdLst>
                <a:gd name="connsiteX0" fmla="*/ 14901786 w 14901785"/>
                <a:gd name="connsiteY0" fmla="*/ 7450893 h 14901786"/>
                <a:gd name="connsiteX1" fmla="*/ 7450893 w 14901785"/>
                <a:gd name="connsiteY1" fmla="*/ 14901787 h 14901786"/>
                <a:gd name="connsiteX2" fmla="*/ 0 w 14901785"/>
                <a:gd name="connsiteY2" fmla="*/ 7450893 h 14901786"/>
                <a:gd name="connsiteX3" fmla="*/ 7450893 w 14901785"/>
                <a:gd name="connsiteY3" fmla="*/ 0 h 14901786"/>
                <a:gd name="connsiteX4" fmla="*/ 14901786 w 14901785"/>
                <a:gd name="connsiteY4" fmla="*/ 7450893 h 1490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1785" h="14901786">
                  <a:moveTo>
                    <a:pt x="14901786" y="7450893"/>
                  </a:moveTo>
                  <a:cubicBezTo>
                    <a:pt x="14901786" y="11565908"/>
                    <a:pt x="11565908" y="14901787"/>
                    <a:pt x="7450893" y="14901787"/>
                  </a:cubicBezTo>
                  <a:cubicBezTo>
                    <a:pt x="3335879" y="14901787"/>
                    <a:pt x="0" y="11565908"/>
                    <a:pt x="0" y="7450893"/>
                  </a:cubicBezTo>
                  <a:cubicBezTo>
                    <a:pt x="0" y="3335879"/>
                    <a:pt x="3335879" y="0"/>
                    <a:pt x="7450893" y="0"/>
                  </a:cubicBezTo>
                  <a:cubicBezTo>
                    <a:pt x="11565907" y="0"/>
                    <a:pt x="14901786" y="3335879"/>
                    <a:pt x="14901786" y="7450893"/>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dirty="0"/>
            </a:p>
          </p:txBody>
        </p:sp>
        <p:sp>
          <p:nvSpPr>
            <p:cNvPr id="71" name="Freeform: Shape 70">
              <a:extLst>
                <a:ext uri="{FF2B5EF4-FFF2-40B4-BE49-F238E27FC236}">
                  <a16:creationId xmlns:a16="http://schemas.microsoft.com/office/drawing/2014/main" id="{AFB4422B-CC74-C157-7ECF-970E5170A8B1}"/>
                </a:ext>
              </a:extLst>
            </p:cNvPr>
            <p:cNvSpPr/>
            <p:nvPr/>
          </p:nvSpPr>
          <p:spPr>
            <a:xfrm>
              <a:off x="-2952030" y="-3009740"/>
              <a:ext cx="12780432" cy="12780433"/>
            </a:xfrm>
            <a:custGeom>
              <a:avLst/>
              <a:gdLst>
                <a:gd name="connsiteX0" fmla="*/ 12780432 w 12780432"/>
                <a:gd name="connsiteY0" fmla="*/ 6390217 h 12780433"/>
                <a:gd name="connsiteX1" fmla="*/ 6390217 w 12780432"/>
                <a:gd name="connsiteY1" fmla="*/ 12780433 h 12780433"/>
                <a:gd name="connsiteX2" fmla="*/ 0 w 12780432"/>
                <a:gd name="connsiteY2" fmla="*/ 6390217 h 12780433"/>
                <a:gd name="connsiteX3" fmla="*/ 6390217 w 12780432"/>
                <a:gd name="connsiteY3" fmla="*/ 0 h 12780433"/>
                <a:gd name="connsiteX4" fmla="*/ 12780432 w 12780432"/>
                <a:gd name="connsiteY4" fmla="*/ 6390217 h 1278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432" h="12780433">
                  <a:moveTo>
                    <a:pt x="12780432" y="6390217"/>
                  </a:moveTo>
                  <a:cubicBezTo>
                    <a:pt x="12780432" y="9919436"/>
                    <a:pt x="9919435" y="12780433"/>
                    <a:pt x="6390217" y="12780433"/>
                  </a:cubicBezTo>
                  <a:cubicBezTo>
                    <a:pt x="2860998" y="12780433"/>
                    <a:pt x="0" y="9919436"/>
                    <a:pt x="0" y="6390217"/>
                  </a:cubicBezTo>
                  <a:cubicBezTo>
                    <a:pt x="0" y="2860998"/>
                    <a:pt x="2860998" y="0"/>
                    <a:pt x="6390217" y="0"/>
                  </a:cubicBezTo>
                  <a:cubicBezTo>
                    <a:pt x="9919435" y="0"/>
                    <a:pt x="12780432" y="2860998"/>
                    <a:pt x="12780432" y="6390217"/>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dirty="0"/>
            </a:p>
          </p:txBody>
        </p:sp>
      </p:grpSp>
      <p:sp>
        <p:nvSpPr>
          <p:cNvPr id="2" name="Holder 2"/>
          <p:cNvSpPr>
            <a:spLocks noGrp="1"/>
          </p:cNvSpPr>
          <p:nvPr userDrawn="1">
            <p:ph type="ctrTitle" hasCustomPrompt="1"/>
          </p:nvPr>
        </p:nvSpPr>
        <p:spPr>
          <a:xfrm>
            <a:off x="4894514" y="2309208"/>
            <a:ext cx="6700594" cy="2239587"/>
          </a:xfrm>
          <a:prstGeom prst="rect">
            <a:avLst/>
          </a:prstGeom>
        </p:spPr>
        <p:txBody>
          <a:bodyPr wrap="square" lIns="0" tIns="0" rIns="0" bIns="0">
            <a:spAutoFit/>
          </a:bodyPr>
          <a:lstStyle>
            <a:lvl1pPr algn="r">
              <a:lnSpc>
                <a:spcPct val="80000"/>
              </a:lnSpc>
              <a:defRPr sz="9096" b="0" i="0" spc="-91">
                <a:solidFill>
                  <a:srgbClr val="363A92"/>
                </a:solidFill>
                <a:latin typeface="+mj-lt"/>
                <a:cs typeface="Arial" panose="020B0604020202020204" pitchFamily="34" charset="0"/>
              </a:defRPr>
            </a:lvl1pPr>
          </a:lstStyle>
          <a:p>
            <a:r>
              <a:rPr lang="en-IE" dirty="0"/>
              <a:t>Add Thank you</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p:ph type="body" sz="quarter" idx="10" hasCustomPrompt="1"/>
          </p:nvPr>
        </p:nvSpPr>
        <p:spPr>
          <a:xfrm>
            <a:off x="4894515" y="5924219"/>
            <a:ext cx="3188558" cy="646908"/>
          </a:xfrm>
          <a:prstGeom prst="rect">
            <a:avLst/>
          </a:prstGeom>
        </p:spPr>
        <p:txBody>
          <a:bodyPr>
            <a:normAutofit/>
          </a:bodyPr>
          <a:lstStyle>
            <a:lvl1pPr>
              <a:defRPr sz="1600" b="1">
                <a:solidFill>
                  <a:srgbClr val="363A92"/>
                </a:solidFill>
                <a:latin typeface="+mn-lt"/>
                <a:cs typeface="Arial" panose="020B0604020202020204" pitchFamily="34" charset="0"/>
              </a:defRPr>
            </a:lvl1pPr>
            <a:lvl2pPr algn="r">
              <a:defRPr sz="1698" b="1">
                <a:solidFill>
                  <a:schemeClr val="accent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1"/>
            <a:r>
              <a:rPr lang="en-GB" dirty="0"/>
              <a:t>Contact:</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normAutofit/>
          </a:bodyPr>
          <a:lstStyle>
            <a:lvl1pPr>
              <a:defRPr sz="1600" b="0">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E: info@sdublincoco.ie</a:t>
            </a:r>
            <a:br>
              <a:rPr lang="en-GB" dirty="0"/>
            </a:br>
            <a:r>
              <a:rPr lang="en-GB" dirty="0"/>
              <a:t>T: 01 4149000</a:t>
            </a:r>
            <a:endParaRPr lang="en-US" dirty="0"/>
          </a:p>
        </p:txBody>
      </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cxnSp>
        <p:nvCxnSpPr>
          <p:cNvPr id="3" name="Straight Connector 2">
            <a:extLst>
              <a:ext uri="{FF2B5EF4-FFF2-40B4-BE49-F238E27FC236}">
                <a16:creationId xmlns:a16="http://schemas.microsoft.com/office/drawing/2014/main" id="{D421483C-EE89-1843-5326-8390D4EAF8D2}"/>
              </a:ext>
            </a:extLst>
          </p:cNvPr>
          <p:cNvCxnSpPr>
            <a:cxnSpLocks/>
          </p:cNvCxnSpPr>
          <p:nvPr userDrawn="1"/>
        </p:nvCxnSpPr>
        <p:spPr>
          <a:xfrm>
            <a:off x="354000" y="5645152"/>
            <a:ext cx="11484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7255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hank you Blue and Light Blu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139F142-BF45-C464-ADCF-FAB928B1A7DC}"/>
              </a:ext>
            </a:extLst>
          </p:cNvPr>
          <p:cNvGrpSpPr/>
          <p:nvPr userDrawn="1"/>
        </p:nvGrpSpPr>
        <p:grpSpPr>
          <a:xfrm flipH="1" flipV="1">
            <a:off x="-1752600" y="-2264867"/>
            <a:ext cx="11676754" cy="11341608"/>
            <a:chOff x="3750647" y="-3589043"/>
            <a:chExt cx="19254481" cy="18703151"/>
          </a:xfrm>
        </p:grpSpPr>
        <p:sp>
          <p:nvSpPr>
            <p:cNvPr id="5" name="Freeform: Shape 4">
              <a:extLst>
                <a:ext uri="{FF2B5EF4-FFF2-40B4-BE49-F238E27FC236}">
                  <a16:creationId xmlns:a16="http://schemas.microsoft.com/office/drawing/2014/main" id="{05A4C88A-F42F-0ACD-6216-F8F17744AC03}"/>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5"/>
            </a:solidFill>
            <a:ln w="10468" cap="flat">
              <a:noFill/>
              <a:prstDash val="solid"/>
              <a:miter/>
            </a:ln>
          </p:spPr>
          <p:txBody>
            <a:bodyPr rtlCol="0" anchor="ctr"/>
            <a:lstStyle/>
            <a:p>
              <a:endParaRPr lang="en-GB" dirty="0">
                <a:solidFill>
                  <a:schemeClr val="bg1"/>
                </a:solidFill>
              </a:endParaRPr>
            </a:p>
          </p:txBody>
        </p:sp>
        <p:sp>
          <p:nvSpPr>
            <p:cNvPr id="6" name="Oval 5">
              <a:extLst>
                <a:ext uri="{FF2B5EF4-FFF2-40B4-BE49-F238E27FC236}">
                  <a16:creationId xmlns:a16="http://schemas.microsoft.com/office/drawing/2014/main" id="{406C1C32-DE94-B853-CA4D-F30811BF0EB7}"/>
                </a:ext>
              </a:extLst>
            </p:cNvPr>
            <p:cNvSpPr/>
            <p:nvPr/>
          </p:nvSpPr>
          <p:spPr>
            <a:xfrm>
              <a:off x="3750647" y="-3589043"/>
              <a:ext cx="17266235" cy="17266235"/>
            </a:xfrm>
            <a:prstGeom prst="ellipse">
              <a:avLst/>
            </a:prstGeom>
            <a:gradFill flip="none" rotWithShape="1">
              <a:gsLst>
                <a:gs pos="10000">
                  <a:schemeClr val="accent5"/>
                </a:gs>
                <a:gs pos="70000">
                  <a:schemeClr val="accent5">
                    <a:alpha val="0"/>
                  </a:schemeClr>
                </a:gs>
              </a:gsLst>
              <a:path path="circle">
                <a:fillToRect l="50000" t="50000" r="50000" b="50000"/>
              </a:path>
              <a:tileRect/>
            </a:gradFill>
            <a:ln w="10468" cap="flat">
              <a:noFill/>
              <a:prstDash val="solid"/>
              <a:miter/>
            </a:ln>
          </p:spPr>
          <p:txBody>
            <a:bodyPr rtlCol="0" anchor="ctr"/>
            <a:lstStyle/>
            <a:p>
              <a:endParaRPr lang="en-GB" dirty="0">
                <a:solidFill>
                  <a:schemeClr val="bg1"/>
                </a:solidFill>
              </a:endParaRPr>
            </a:p>
          </p:txBody>
        </p:sp>
        <p:sp>
          <p:nvSpPr>
            <p:cNvPr id="7" name="Freeform: Shape 6">
              <a:extLst>
                <a:ext uri="{FF2B5EF4-FFF2-40B4-BE49-F238E27FC236}">
                  <a16:creationId xmlns:a16="http://schemas.microsoft.com/office/drawing/2014/main" id="{0A48BA1A-BB24-4134-639F-401BC91ACA22}"/>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5"/>
                </a:gs>
                <a:gs pos="70000">
                  <a:schemeClr val="accent5">
                    <a:alpha val="0"/>
                  </a:schemeClr>
                </a:gs>
              </a:gsLst>
              <a:path path="circle">
                <a:fillToRect l="50000" t="50000" r="50000" b="50000"/>
              </a:path>
            </a:gradFill>
            <a:ln w="10468" cap="flat">
              <a:noFill/>
              <a:prstDash val="solid"/>
              <a:miter/>
            </a:ln>
          </p:spPr>
          <p:txBody>
            <a:bodyPr rtlCol="0" anchor="ctr"/>
            <a:lstStyle/>
            <a:p>
              <a:endParaRPr lang="en-GB" dirty="0">
                <a:solidFill>
                  <a:schemeClr val="bg1"/>
                </a:solidFill>
              </a:endParaRPr>
            </a:p>
          </p:txBody>
        </p:sp>
      </p:gr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8" name="Holder 2">
            <a:extLst>
              <a:ext uri="{FF2B5EF4-FFF2-40B4-BE49-F238E27FC236}">
                <a16:creationId xmlns:a16="http://schemas.microsoft.com/office/drawing/2014/main" id="{068E738F-966F-43B9-728F-5EC0F6B0D637}"/>
              </a:ext>
            </a:extLst>
          </p:cNvPr>
          <p:cNvSpPr>
            <a:spLocks noGrp="1"/>
          </p:cNvSpPr>
          <p:nvPr>
            <p:ph type="ctrTitle" hasCustomPrompt="1"/>
          </p:nvPr>
        </p:nvSpPr>
        <p:spPr>
          <a:xfrm>
            <a:off x="4894514" y="2309208"/>
            <a:ext cx="6700594" cy="2239587"/>
          </a:xfrm>
          <a:prstGeom prst="rect">
            <a:avLst/>
          </a:prstGeom>
        </p:spPr>
        <p:txBody>
          <a:bodyPr wrap="square" lIns="0" tIns="0" rIns="0" bIns="0">
            <a:spAutoFit/>
          </a:bodyPr>
          <a:lstStyle>
            <a:lvl1pPr algn="r">
              <a:lnSpc>
                <a:spcPct val="80000"/>
              </a:lnSpc>
              <a:defRPr sz="9096" b="0" i="0" spc="-91">
                <a:solidFill>
                  <a:schemeClr val="bg1"/>
                </a:solidFill>
                <a:latin typeface="+mj-lt"/>
                <a:cs typeface="Arial" panose="020B0604020202020204" pitchFamily="34" charset="0"/>
              </a:defRPr>
            </a:lvl1pPr>
          </a:lstStyle>
          <a:p>
            <a:r>
              <a:rPr lang="en-IE" dirty="0"/>
              <a:t>Add Thank you</a:t>
            </a:r>
            <a:endParaRPr dirty="0"/>
          </a:p>
        </p:txBody>
      </p:sp>
      <p:sp>
        <p:nvSpPr>
          <p:cNvPr id="10" name="Text Placeholder 12">
            <a:extLst>
              <a:ext uri="{FF2B5EF4-FFF2-40B4-BE49-F238E27FC236}">
                <a16:creationId xmlns:a16="http://schemas.microsoft.com/office/drawing/2014/main" id="{AD909019-4856-C466-9E20-562D2B97E4C1}"/>
              </a:ext>
            </a:extLst>
          </p:cNvPr>
          <p:cNvSpPr>
            <a:spLocks noGrp="1"/>
          </p:cNvSpPr>
          <p:nvPr>
            <p:ph type="body" sz="quarter" idx="11" hasCustomPrompt="1"/>
          </p:nvPr>
        </p:nvSpPr>
        <p:spPr>
          <a:xfrm>
            <a:off x="8406550" y="5924219"/>
            <a:ext cx="3188558" cy="646908"/>
          </a:xfrm>
          <a:prstGeom prst="rect">
            <a:avLst/>
          </a:prstGeom>
        </p:spPr>
        <p:txBody>
          <a:bodyPr>
            <a:normAutofit/>
          </a:bodyPr>
          <a:lstStyle>
            <a:lvl1pPr>
              <a:defRPr sz="1600" b="0">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E: info@sdublincoco.ie</a:t>
            </a:r>
            <a:br>
              <a:rPr lang="en-GB" dirty="0"/>
            </a:br>
            <a:r>
              <a:rPr lang="en-GB" dirty="0"/>
              <a:t>T: 01 4149000</a:t>
            </a:r>
            <a:endParaRPr lang="en-US" dirty="0"/>
          </a:p>
        </p:txBody>
      </p:sp>
      <p:cxnSp>
        <p:nvCxnSpPr>
          <p:cNvPr id="11" name="Straight Connector 10">
            <a:extLst>
              <a:ext uri="{FF2B5EF4-FFF2-40B4-BE49-F238E27FC236}">
                <a16:creationId xmlns:a16="http://schemas.microsoft.com/office/drawing/2014/main" id="{A598353F-8262-4727-F52E-A93073D03E18}"/>
              </a:ext>
            </a:extLst>
          </p:cNvPr>
          <p:cNvCxnSpPr>
            <a:cxnSpLocks/>
          </p:cNvCxnSpPr>
          <p:nvPr userDrawn="1"/>
        </p:nvCxnSpPr>
        <p:spPr>
          <a:xfrm>
            <a:off x="354000" y="5645152"/>
            <a:ext cx="11484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6259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1 image)">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8903897" cy="856798"/>
          </a:xfrm>
          <a:prstGeom prst="rect">
            <a:avLst/>
          </a:prstGeom>
        </p:spPr>
        <p:txBody>
          <a:bodyPr lIns="0" tIns="0" rIns="0" bIns="0"/>
          <a:lstStyle>
            <a:lvl1pPr>
              <a:defRPr sz="3275" b="0" i="0">
                <a:solidFill>
                  <a:srgbClr val="363A92"/>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141"/>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p>
            <a:pPr algn="ctr"/>
            <a:r>
              <a:rPr lang="en-GB" dirty="0"/>
              <a:t>May 2025</a:t>
            </a:r>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27503307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2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9020529"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p>
            <a:pPr algn="ctr"/>
            <a:r>
              <a:rPr lang="en-GB" dirty="0"/>
              <a:t>May 2025</a:t>
            </a:r>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17123511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4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9047913"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878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0270"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0270"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Tree>
    <p:extLst>
      <p:ext uri="{BB962C8B-B14F-4D97-AF65-F5344CB8AC3E}">
        <p14:creationId xmlns:p14="http://schemas.microsoft.com/office/powerpoint/2010/main" val="835824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0667"/>
            <a:ext cx="3974145" cy="2143502"/>
          </a:xfrm>
          <a:prstGeom prst="rect">
            <a:avLst/>
          </a:prstGeom>
        </p:spPr>
        <p:txBody>
          <a:bodyPr lIns="0" tIns="0" rIns="0" bIns="0" anchor="t" anchorCtr="0"/>
          <a:lstStyle>
            <a:lvl1pPr>
              <a:defRPr sz="4609" b="0" i="0">
                <a:solidFill>
                  <a:srgbClr val="363A92"/>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rgbClr val="363A92"/>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Tree>
    <p:extLst>
      <p:ext uri="{BB962C8B-B14F-4D97-AF65-F5344CB8AC3E}">
        <p14:creationId xmlns:p14="http://schemas.microsoft.com/office/powerpoint/2010/main" val="5802607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am page">
    <p:bg>
      <p:bgPr>
        <a:solidFill>
          <a:srgbClr val="E6F5FD"/>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442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9676"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9676"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4883"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4883"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60090"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60090"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5298"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5298"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9676"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4883"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60090"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5298"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20647"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n>
                <a:noFill/>
              </a:ln>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82436"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7015"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n>
                <a:noFill/>
              </a:ln>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585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n>
                <a:noFill/>
              </a:ln>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68288"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2867"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9106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n>
                <a:noFill/>
              </a:ln>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54140"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871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6269"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n>
                <a:noFill/>
              </a:ln>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239990"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456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8759883" cy="856798"/>
          </a:xfrm>
        </p:spPr>
        <p:txBody>
          <a:bodyPr/>
          <a:lstStyle>
            <a:lvl1pPr>
              <a:defRPr/>
            </a:lvl1pPr>
          </a:lstStyle>
          <a:p>
            <a:r>
              <a:rPr lang="en-US" dirty="0"/>
              <a:t>Meet the team</a:t>
            </a:r>
            <a:endParaRPr lang="en-GB" dirty="0"/>
          </a:p>
        </p:txBody>
      </p:sp>
    </p:spTree>
    <p:extLst>
      <p:ext uri="{BB962C8B-B14F-4D97-AF65-F5344CB8AC3E}">
        <p14:creationId xmlns:p14="http://schemas.microsoft.com/office/powerpoint/2010/main" val="3487049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Orang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9C1F08-80E3-AE64-EBD1-75DD96482E8A}"/>
              </a:ext>
            </a:extLst>
          </p:cNvPr>
          <p:cNvGrpSpPr/>
          <p:nvPr userDrawn="1"/>
        </p:nvGrpSpPr>
        <p:grpSpPr>
          <a:xfrm>
            <a:off x="2280953" y="-2165350"/>
            <a:ext cx="11676754" cy="11341608"/>
            <a:chOff x="3750647" y="-3589043"/>
            <a:chExt cx="19254481" cy="18703151"/>
          </a:xfrm>
        </p:grpSpPr>
        <p:sp>
          <p:nvSpPr>
            <p:cNvPr id="5" name="Oval 4">
              <a:extLst>
                <a:ext uri="{FF2B5EF4-FFF2-40B4-BE49-F238E27FC236}">
                  <a16:creationId xmlns:a16="http://schemas.microsoft.com/office/drawing/2014/main" id="{477A4BCC-A4FE-4541-7B87-7A303B529BA9}"/>
                </a:ext>
              </a:extLst>
            </p:cNvPr>
            <p:cNvSpPr/>
            <p:nvPr/>
          </p:nvSpPr>
          <p:spPr>
            <a:xfrm>
              <a:off x="3750647" y="-3589043"/>
              <a:ext cx="17266235" cy="17266235"/>
            </a:xfrm>
            <a:prstGeom prst="ellipse">
              <a:avLst/>
            </a:prstGeom>
            <a:gradFill flip="none" rotWithShape="1">
              <a:gsLst>
                <a:gs pos="10000">
                  <a:schemeClr val="accent2"/>
                </a:gs>
                <a:gs pos="70000">
                  <a:schemeClr val="accent2">
                    <a:alpha val="0"/>
                  </a:schemeClr>
                </a:gs>
              </a:gsLst>
              <a:path path="circle">
                <a:fillToRect l="50000" t="50000" r="50000" b="50000"/>
              </a:path>
              <a:tileRect/>
            </a:gradFill>
            <a:ln w="10468" cap="flat">
              <a:noFill/>
              <a:prstDash val="solid"/>
              <a:miter/>
            </a:ln>
          </p:spPr>
          <p:txBody>
            <a:bodyPr rtlCol="0" anchor="ctr"/>
            <a:lstStyle/>
            <a:p>
              <a:endParaRPr lang="en-GB" dirty="0"/>
            </a:p>
          </p:txBody>
        </p:sp>
        <p:sp>
          <p:nvSpPr>
            <p:cNvPr id="7" name="Freeform: Shape 6">
              <a:extLst>
                <a:ext uri="{FF2B5EF4-FFF2-40B4-BE49-F238E27FC236}">
                  <a16:creationId xmlns:a16="http://schemas.microsoft.com/office/drawing/2014/main" id="{C99459E3-C0CA-C463-4734-7BFAADBE922A}"/>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2"/>
            </a:solidFill>
            <a:ln w="10468" cap="flat">
              <a:noFill/>
              <a:prstDash val="solid"/>
              <a:miter/>
            </a:ln>
          </p:spPr>
          <p:txBody>
            <a:bodyPr rtlCol="0" anchor="ctr"/>
            <a:lstStyle/>
            <a:p>
              <a:endParaRPr lang="en-GB" dirty="0"/>
            </a:p>
          </p:txBody>
        </p:sp>
        <p:sp>
          <p:nvSpPr>
            <p:cNvPr id="8" name="Freeform: Shape 7">
              <a:extLst>
                <a:ext uri="{FF2B5EF4-FFF2-40B4-BE49-F238E27FC236}">
                  <a16:creationId xmlns:a16="http://schemas.microsoft.com/office/drawing/2014/main" id="{C8C9BF77-CC40-D956-6619-09F72B287008}"/>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dirty="0"/>
            </a:p>
          </p:txBody>
        </p:sp>
      </p:grpSp>
      <p:sp>
        <p:nvSpPr>
          <p:cNvPr id="2" name="Holder 2"/>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sp>
        <p:nvSpPr>
          <p:cNvPr id="6" name="Holder 6"/>
          <p:cNvSpPr>
            <a:spLocks noGrp="1"/>
          </p:cNvSpPr>
          <p:nvPr>
            <p:ph type="sldNum" sz="quarter" idx="7"/>
          </p:nvPr>
        </p:nvSpPr>
        <p:spPr>
          <a:xfrm>
            <a:off x="8857262"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stretch>
            <a:fillRect/>
          </a:stretch>
        </p:blipFill>
        <p:spPr>
          <a:xfrm>
            <a:off x="504470" y="6261375"/>
            <a:ext cx="985498" cy="263545"/>
          </a:xfrm>
          <a:prstGeom prst="rect">
            <a:avLst/>
          </a:prstGeom>
        </p:spPr>
      </p:pic>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12" name="Freeform: Shape 11">
            <a:extLst>
              <a:ext uri="{FF2B5EF4-FFF2-40B4-BE49-F238E27FC236}">
                <a16:creationId xmlns:a16="http://schemas.microsoft.com/office/drawing/2014/main" id="{9C67C992-11E7-E0EC-BF3D-DC37C902564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32579394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eam page (no LinkedIn)">
    <p:bg>
      <p:bgPr>
        <a:solidFill>
          <a:srgbClr val="E6F5FD"/>
        </a:solidFill>
        <a:effectLst/>
      </p:bgPr>
    </p:bg>
    <p:spTree>
      <p:nvGrpSpPr>
        <p:cNvPr id="1" name=""/>
        <p:cNvGrpSpPr/>
        <p:nvPr/>
      </p:nvGrpSpPr>
      <p:grpSpPr>
        <a:xfrm>
          <a:off x="0" y="0"/>
          <a:ext cx="0" cy="0"/>
          <a:chOff x="0" y="0"/>
          <a:chExt cx="0" cy="0"/>
        </a:xfrm>
      </p:grpSpPr>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9676"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4883"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60090"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5298"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442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9676"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9676"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4883"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4883"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60090"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60090"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5298"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5298"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8369953" cy="856798"/>
          </a:xfrm>
        </p:spPr>
        <p:txBody>
          <a:bodyPr/>
          <a:lstStyle>
            <a:lvl1pPr>
              <a:defRPr/>
            </a:lvl1pPr>
          </a:lstStyle>
          <a:p>
            <a:r>
              <a:rPr lang="en-US" dirty="0"/>
              <a:t>Meet the team</a:t>
            </a:r>
            <a:endParaRPr lang="en-GB" dirty="0"/>
          </a:p>
        </p:txBody>
      </p:sp>
    </p:spTree>
    <p:extLst>
      <p:ext uri="{BB962C8B-B14F-4D97-AF65-F5344CB8AC3E}">
        <p14:creationId xmlns:p14="http://schemas.microsoft.com/office/powerpoint/2010/main" val="22359626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chart/graph)">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a:xfrm>
            <a:off x="504469" y="471704"/>
            <a:ext cx="9119923" cy="856798"/>
          </a:xfrm>
        </p:spPr>
        <p:txBody>
          <a:bodyPr/>
          <a:lstStyle>
            <a:lvl1pPr>
              <a:defRPr/>
            </a:lvl1pPr>
          </a:lstStyle>
          <a:p>
            <a:r>
              <a:rPr lang="en-US" dirty="0"/>
              <a:t>Page title goes here</a:t>
            </a:r>
            <a:endParaRPr lang="en-GB" dirty="0"/>
          </a:p>
        </p:txBody>
      </p:sp>
    </p:spTree>
    <p:extLst>
      <p:ext uri="{BB962C8B-B14F-4D97-AF65-F5344CB8AC3E}">
        <p14:creationId xmlns:p14="http://schemas.microsoft.com/office/powerpoint/2010/main" val="22750985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logo and title only">
    <p:bg>
      <p:bgPr>
        <a:solidFill>
          <a:schemeClr val="bg1"/>
        </a:solidFill>
        <a:effectLst/>
      </p:bgPr>
    </p:bg>
    <p:spTree>
      <p:nvGrpSpPr>
        <p:cNvPr id="1" name=""/>
        <p:cNvGrpSpPr/>
        <p:nvPr/>
      </p:nvGrpSpPr>
      <p:grpSpPr>
        <a:xfrm>
          <a:off x="0" y="0"/>
          <a:ext cx="0" cy="0"/>
          <a:chOff x="0" y="0"/>
          <a:chExt cx="0" cy="0"/>
        </a:xfrm>
      </p:grpSpPr>
      <p:sp>
        <p:nvSpPr>
          <p:cNvPr id="6" name="Holder 2">
            <a:extLst>
              <a:ext uri="{FF2B5EF4-FFF2-40B4-BE49-F238E27FC236}">
                <a16:creationId xmlns:a16="http://schemas.microsoft.com/office/drawing/2014/main" id="{53A96A89-88E7-336C-E549-9D337CBC6017}"/>
              </a:ext>
            </a:extLst>
          </p:cNvPr>
          <p:cNvSpPr>
            <a:spLocks noGrp="1"/>
          </p:cNvSpPr>
          <p:nvPr>
            <p:ph type="title" hasCustomPrompt="1"/>
          </p:nvPr>
        </p:nvSpPr>
        <p:spPr>
          <a:xfrm>
            <a:off x="504471" y="471704"/>
            <a:ext cx="9191929"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pic>
        <p:nvPicPr>
          <p:cNvPr id="10" name="Picture 287">
            <a:extLst>
              <a:ext uri="{FF2B5EF4-FFF2-40B4-BE49-F238E27FC236}">
                <a16:creationId xmlns:a16="http://schemas.microsoft.com/office/drawing/2014/main" id="{177899CC-70D7-C7F1-E56D-52625DF0E9C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2654850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1 image)">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9119921" cy="856798"/>
          </a:xfrm>
          <a:prstGeom prst="rect">
            <a:avLst/>
          </a:prstGeom>
        </p:spPr>
        <p:txBody>
          <a:bodyPr lIns="0" tIns="0" rIns="0" bIns="0"/>
          <a:lstStyle>
            <a:lvl1pPr>
              <a:defRPr sz="3275" b="0" i="0">
                <a:solidFill>
                  <a:schemeClr val="bg1"/>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628"/>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lvl1pPr>
              <a:defRPr>
                <a:solidFill>
                  <a:schemeClr val="bg1"/>
                </a:solidFill>
              </a:defRPr>
            </a:lvl1pPr>
          </a:lstStyle>
          <a:p>
            <a:pPr algn="ctr"/>
            <a:r>
              <a:rPr lang="en-GB" dirty="0"/>
              <a:t>May 2025</a:t>
            </a:r>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6C76B594-542C-67F1-F354-78EAA3BC3B7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0181440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8903897"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lvl1pPr>
              <a:defRPr>
                <a:solidFill>
                  <a:schemeClr val="bg1"/>
                </a:solidFill>
              </a:defRPr>
            </a:lvl1pPr>
          </a:lstStyle>
          <a:p>
            <a:pPr algn="ctr"/>
            <a:r>
              <a:rPr lang="en-GB" dirty="0"/>
              <a:t>May 2025</a:t>
            </a:r>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F9338E08-1F94-61DB-4B9B-CAE9DFE4227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24970280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4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861586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4858"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4858"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pic>
        <p:nvPicPr>
          <p:cNvPr id="5" name="Picture 287">
            <a:extLst>
              <a:ext uri="{FF2B5EF4-FFF2-40B4-BE49-F238E27FC236}">
                <a16:creationId xmlns:a16="http://schemas.microsoft.com/office/drawing/2014/main" id="{01D2843D-9561-7F5C-2BDC-AE788D5EAE9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13962648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column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4900"/>
            <a:ext cx="3974145" cy="2139269"/>
          </a:xfrm>
          <a:prstGeom prst="rect">
            <a:avLst/>
          </a:prstGeom>
        </p:spPr>
        <p:txBody>
          <a:bodyPr lIns="0" tIns="0" rIns="0" bIns="0" anchor="t" anchorCtr="0"/>
          <a:lstStyle>
            <a:lvl1pPr>
              <a:defRPr sz="4609" b="0" i="0">
                <a:solidFill>
                  <a:schemeClr val="bg1"/>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chemeClr val="bg1"/>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pic>
        <p:nvPicPr>
          <p:cNvPr id="6" name="Picture 287">
            <a:extLst>
              <a:ext uri="{FF2B5EF4-FFF2-40B4-BE49-F238E27FC236}">
                <a16:creationId xmlns:a16="http://schemas.microsoft.com/office/drawing/2014/main" id="{2434586A-F002-EA2E-B9B4-907E950234D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1562629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Team page">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6471"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8747"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8747"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3025"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3025"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57303"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57303"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1580"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1580"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8747"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3025"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57303"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1580"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19718"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n>
                <a:noFill/>
              </a:ln>
              <a:solidFill>
                <a:schemeClr val="bg1"/>
              </a:solidFill>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70165"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6085"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n>
                <a:noFill/>
              </a:ln>
              <a:solidFill>
                <a:schemeClr val="bg1"/>
              </a:solidFill>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3996"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n>
                <a:noFill/>
              </a:ln>
              <a:solidFill>
                <a:schemeClr val="bg1"/>
              </a:solidFill>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43746"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1007"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8827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n>
                <a:noFill/>
              </a:ln>
              <a:solidFill>
                <a:schemeClr val="bg1"/>
              </a:solidFill>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17327"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5929"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255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n>
                <a:noFill/>
              </a:ln>
              <a:solidFill>
                <a:schemeClr val="bg1"/>
              </a:solidFill>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190907"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0851"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9168082" cy="856798"/>
          </a:xfrm>
        </p:spPr>
        <p:txBody>
          <a:bodyPr/>
          <a:lstStyle>
            <a:lvl1pPr>
              <a:defRPr>
                <a:solidFill>
                  <a:schemeClr val="bg1"/>
                </a:solidFill>
              </a:defRPr>
            </a:lvl1pPr>
          </a:lstStyle>
          <a:p>
            <a:r>
              <a:rPr lang="en-US" dirty="0"/>
              <a:t>Meet the team</a:t>
            </a:r>
            <a:endParaRPr lang="en-GB" dirty="0"/>
          </a:p>
        </p:txBody>
      </p:sp>
      <p:pic>
        <p:nvPicPr>
          <p:cNvPr id="2" name="Picture 287">
            <a:extLst>
              <a:ext uri="{FF2B5EF4-FFF2-40B4-BE49-F238E27FC236}">
                <a16:creationId xmlns:a16="http://schemas.microsoft.com/office/drawing/2014/main" id="{95FB4A01-4184-0AA4-23AB-92F3A76DABF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6310494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chart/graph)">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a:xfrm>
            <a:off x="504469" y="471704"/>
            <a:ext cx="9119923" cy="856798"/>
          </a:xfrm>
        </p:spPr>
        <p:txBody>
          <a:bodyPr/>
          <a:lstStyle>
            <a:lvl1pPr>
              <a:defRPr>
                <a:solidFill>
                  <a:schemeClr val="bg1"/>
                </a:solidFill>
              </a:defRPr>
            </a:lvl1pPr>
          </a:lstStyle>
          <a:p>
            <a:r>
              <a:rPr lang="en-US" dirty="0"/>
              <a:t>Page title goes here</a:t>
            </a:r>
            <a:endParaRPr lang="en-GB" dirty="0"/>
          </a:p>
        </p:txBody>
      </p:sp>
      <p:pic>
        <p:nvPicPr>
          <p:cNvPr id="2" name="Picture 287">
            <a:extLst>
              <a:ext uri="{FF2B5EF4-FFF2-40B4-BE49-F238E27FC236}">
                <a16:creationId xmlns:a16="http://schemas.microsoft.com/office/drawing/2014/main" id="{82A2B3FA-EEE2-F7C1-379F-66EF350C4B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9134995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chart/graph)">
    <p:bg>
      <p:bgPr>
        <a:solidFill>
          <a:schemeClr val="accent1"/>
        </a:solidFill>
        <a:effectLst/>
      </p:bgPr>
    </p:bg>
    <p:spTree>
      <p:nvGrpSpPr>
        <p:cNvPr id="1" name=""/>
        <p:cNvGrpSpPr/>
        <p:nvPr/>
      </p:nvGrpSpPr>
      <p:grpSpPr>
        <a:xfrm>
          <a:off x="0" y="0"/>
          <a:ext cx="0" cy="0"/>
          <a:chOff x="0" y="0"/>
          <a:chExt cx="0" cy="0"/>
        </a:xfrm>
      </p:grpSpPr>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a:xfrm>
            <a:off x="504469" y="471704"/>
            <a:ext cx="9551971" cy="856798"/>
          </a:xfrm>
        </p:spPr>
        <p:txBody>
          <a:bodyPr/>
          <a:lstStyle>
            <a:lvl1pPr>
              <a:defRPr>
                <a:solidFill>
                  <a:schemeClr val="bg1"/>
                </a:solidFill>
              </a:defRPr>
            </a:lvl1pPr>
          </a:lstStyle>
          <a:p>
            <a:r>
              <a:rPr lang="en-US" dirty="0"/>
              <a:t>Page title goes here</a:t>
            </a:r>
            <a:endParaRPr lang="en-GB" dirty="0"/>
          </a:p>
        </p:txBody>
      </p:sp>
      <p:pic>
        <p:nvPicPr>
          <p:cNvPr id="2" name="Picture 287">
            <a:extLst>
              <a:ext uri="{FF2B5EF4-FFF2-40B4-BE49-F238E27FC236}">
                <a16:creationId xmlns:a16="http://schemas.microsoft.com/office/drawing/2014/main" id="{82A2B3FA-EEE2-F7C1-379F-66EF350C4B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02801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Light Blue">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3B4B51-43E4-6836-77BC-9C2E35378B61}"/>
              </a:ext>
            </a:extLst>
          </p:cNvPr>
          <p:cNvGrpSpPr/>
          <p:nvPr userDrawn="1"/>
        </p:nvGrpSpPr>
        <p:grpSpPr>
          <a:xfrm>
            <a:off x="2280953" y="-2165350"/>
            <a:ext cx="11676754" cy="11341608"/>
            <a:chOff x="3750647" y="-3589043"/>
            <a:chExt cx="19254481" cy="18703151"/>
          </a:xfrm>
        </p:grpSpPr>
        <p:sp>
          <p:nvSpPr>
            <p:cNvPr id="8" name="Freeform: Shape 7">
              <a:extLst>
                <a:ext uri="{FF2B5EF4-FFF2-40B4-BE49-F238E27FC236}">
                  <a16:creationId xmlns:a16="http://schemas.microsoft.com/office/drawing/2014/main" id="{8B6AF04B-BCAB-CC6E-7725-02DCE0AE7DE8}"/>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5"/>
            </a:solidFill>
            <a:ln w="10468" cap="flat">
              <a:noFill/>
              <a:prstDash val="solid"/>
              <a:miter/>
            </a:ln>
          </p:spPr>
          <p:txBody>
            <a:bodyPr rtlCol="0" anchor="ctr"/>
            <a:lstStyle/>
            <a:p>
              <a:endParaRPr lang="en-GB" dirty="0"/>
            </a:p>
          </p:txBody>
        </p:sp>
        <p:sp>
          <p:nvSpPr>
            <p:cNvPr id="6" name="Oval 5">
              <a:extLst>
                <a:ext uri="{FF2B5EF4-FFF2-40B4-BE49-F238E27FC236}">
                  <a16:creationId xmlns:a16="http://schemas.microsoft.com/office/drawing/2014/main" id="{B619595A-D422-0475-7B4F-A7622FD6FEE2}"/>
                </a:ext>
              </a:extLst>
            </p:cNvPr>
            <p:cNvSpPr/>
            <p:nvPr/>
          </p:nvSpPr>
          <p:spPr>
            <a:xfrm>
              <a:off x="3750647" y="-3589043"/>
              <a:ext cx="17266235" cy="17266235"/>
            </a:xfrm>
            <a:prstGeom prst="ellipse">
              <a:avLst/>
            </a:prstGeom>
            <a:gradFill flip="none" rotWithShape="1">
              <a:gsLst>
                <a:gs pos="10000">
                  <a:schemeClr val="accent5"/>
                </a:gs>
                <a:gs pos="70000">
                  <a:schemeClr val="accent5">
                    <a:alpha val="0"/>
                  </a:schemeClr>
                </a:gs>
              </a:gsLst>
              <a:path path="circle">
                <a:fillToRect l="50000" t="50000" r="50000" b="50000"/>
              </a:path>
              <a:tileRect/>
            </a:gradFill>
            <a:ln w="10468" cap="flat">
              <a:noFill/>
              <a:prstDash val="solid"/>
              <a:miter/>
            </a:ln>
          </p:spPr>
          <p:txBody>
            <a:bodyPr rtlCol="0" anchor="ctr"/>
            <a:lstStyle/>
            <a:p>
              <a:endParaRPr lang="en-GB" dirty="0"/>
            </a:p>
          </p:txBody>
        </p:sp>
        <p:sp>
          <p:nvSpPr>
            <p:cNvPr id="9" name="Freeform: Shape 8">
              <a:extLst>
                <a:ext uri="{FF2B5EF4-FFF2-40B4-BE49-F238E27FC236}">
                  <a16:creationId xmlns:a16="http://schemas.microsoft.com/office/drawing/2014/main" id="{55EFB5AB-7E95-DBD0-7310-556679B39DCC}"/>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5"/>
                </a:gs>
                <a:gs pos="70000">
                  <a:schemeClr val="accent5">
                    <a:alpha val="0"/>
                  </a:schemeClr>
                </a:gs>
              </a:gsLst>
              <a:path path="circle">
                <a:fillToRect l="50000" t="50000" r="50000" b="50000"/>
              </a:path>
            </a:gradFill>
            <a:ln w="10468" cap="flat">
              <a:noFill/>
              <a:prstDash val="solid"/>
              <a:miter/>
            </a:ln>
          </p:spPr>
          <p:txBody>
            <a:bodyPr rtlCol="0" anchor="ctr"/>
            <a:lstStyle/>
            <a:p>
              <a:endParaRPr lang="en-GB" dirty="0"/>
            </a:p>
          </p:txBody>
        </p:sp>
      </p:grpSp>
      <p:sp>
        <p:nvSpPr>
          <p:cNvPr id="13" name="Freeform: Shape 12">
            <a:extLst>
              <a:ext uri="{FF2B5EF4-FFF2-40B4-BE49-F238E27FC236}">
                <a16:creationId xmlns:a16="http://schemas.microsoft.com/office/drawing/2014/main" id="{E9323F44-3B9D-0D87-3F54-3CAA45D74BFB}"/>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B47020B3-BFF4-4871-0BCD-6AA394021CCA}"/>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5" name="Holder 2">
            <a:extLst>
              <a:ext uri="{FF2B5EF4-FFF2-40B4-BE49-F238E27FC236}">
                <a16:creationId xmlns:a16="http://schemas.microsoft.com/office/drawing/2014/main" id="{92456CCE-692B-2393-BE13-10332DDA04AE}"/>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pic>
        <p:nvPicPr>
          <p:cNvPr id="7" name="Picture 6">
            <a:extLst>
              <a:ext uri="{FF2B5EF4-FFF2-40B4-BE49-F238E27FC236}">
                <a16:creationId xmlns:a16="http://schemas.microsoft.com/office/drawing/2014/main" id="{E8109DF4-2779-F112-1FDB-16EBDB58F8A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585044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Light Blue &amp; Green">
    <p:bg>
      <p:bgPr>
        <a:solidFill>
          <a:schemeClr val="accent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DB7AFF-01D2-6118-484B-C039048C55B8}"/>
              </a:ext>
            </a:extLst>
          </p:cNvPr>
          <p:cNvGrpSpPr/>
          <p:nvPr userDrawn="1"/>
        </p:nvGrpSpPr>
        <p:grpSpPr>
          <a:xfrm>
            <a:off x="2274398" y="-2171300"/>
            <a:ext cx="11689007" cy="11353509"/>
            <a:chOff x="3744035" y="-3598743"/>
            <a:chExt cx="19274686" cy="18722777"/>
          </a:xfrm>
        </p:grpSpPr>
        <p:sp>
          <p:nvSpPr>
            <p:cNvPr id="6" name="Freeform: Shape 5">
              <a:extLst>
                <a:ext uri="{FF2B5EF4-FFF2-40B4-BE49-F238E27FC236}">
                  <a16:creationId xmlns:a16="http://schemas.microsoft.com/office/drawing/2014/main" id="{F4762376-BD92-415F-0811-D7D48A2D63DE}"/>
                </a:ext>
              </a:extLst>
            </p:cNvPr>
            <p:cNvSpPr/>
            <p:nvPr/>
          </p:nvSpPr>
          <p:spPr>
            <a:xfrm>
              <a:off x="3744035" y="-3598743"/>
              <a:ext cx="17284353" cy="17284355"/>
            </a:xfrm>
            <a:custGeom>
              <a:avLst/>
              <a:gdLst>
                <a:gd name="connsiteX0" fmla="*/ 17284354 w 17284353"/>
                <a:gd name="connsiteY0" fmla="*/ 8642178 h 17284355"/>
                <a:gd name="connsiteX1" fmla="*/ 8642176 w 17284353"/>
                <a:gd name="connsiteY1" fmla="*/ 17284356 h 17284355"/>
                <a:gd name="connsiteX2" fmla="*/ -1 w 17284353"/>
                <a:gd name="connsiteY2" fmla="*/ 8642178 h 17284355"/>
                <a:gd name="connsiteX3" fmla="*/ 8642176 w 17284353"/>
                <a:gd name="connsiteY3" fmla="*/ 0 h 17284355"/>
                <a:gd name="connsiteX4" fmla="*/ 17284354 w 17284353"/>
                <a:gd name="connsiteY4" fmla="*/ 8642178 h 1728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4353" h="17284355">
                  <a:moveTo>
                    <a:pt x="17284354" y="8642178"/>
                  </a:moveTo>
                  <a:cubicBezTo>
                    <a:pt x="17284354" y="13415121"/>
                    <a:pt x="13415119" y="17284356"/>
                    <a:pt x="8642176" y="17284356"/>
                  </a:cubicBezTo>
                  <a:cubicBezTo>
                    <a:pt x="3869234" y="17284356"/>
                    <a:pt x="-1" y="13415121"/>
                    <a:pt x="-1" y="8642178"/>
                  </a:cubicBezTo>
                  <a:cubicBezTo>
                    <a:pt x="-1" y="3869235"/>
                    <a:pt x="3869234" y="0"/>
                    <a:pt x="8642176" y="0"/>
                  </a:cubicBezTo>
                  <a:cubicBezTo>
                    <a:pt x="13415118" y="0"/>
                    <a:pt x="17284354" y="3869235"/>
                    <a:pt x="17284354" y="8642178"/>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dirty="0"/>
            </a:p>
          </p:txBody>
        </p:sp>
        <p:sp>
          <p:nvSpPr>
            <p:cNvPr id="7" name="Freeform: Shape 6">
              <a:extLst>
                <a:ext uri="{FF2B5EF4-FFF2-40B4-BE49-F238E27FC236}">
                  <a16:creationId xmlns:a16="http://schemas.microsoft.com/office/drawing/2014/main" id="{5D50729D-7816-EB05-7127-C00355CC3B30}"/>
                </a:ext>
              </a:extLst>
            </p:cNvPr>
            <p:cNvSpPr/>
            <p:nvPr/>
          </p:nvSpPr>
          <p:spPr>
            <a:xfrm>
              <a:off x="10265371" y="1517818"/>
              <a:ext cx="12753350" cy="12753352"/>
            </a:xfrm>
            <a:custGeom>
              <a:avLst/>
              <a:gdLst>
                <a:gd name="connsiteX0" fmla="*/ 12753351 w 12753350"/>
                <a:gd name="connsiteY0" fmla="*/ 6376676 h 12753352"/>
                <a:gd name="connsiteX1" fmla="*/ 6376675 w 12753350"/>
                <a:gd name="connsiteY1" fmla="*/ 12753352 h 12753352"/>
                <a:gd name="connsiteX2" fmla="*/ -1 w 12753350"/>
                <a:gd name="connsiteY2" fmla="*/ 6376676 h 12753352"/>
                <a:gd name="connsiteX3" fmla="*/ 6376675 w 12753350"/>
                <a:gd name="connsiteY3" fmla="*/ 0 h 12753352"/>
                <a:gd name="connsiteX4" fmla="*/ 12753351 w 12753350"/>
                <a:gd name="connsiteY4" fmla="*/ 6376676 h 1275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3350" h="12753352">
                  <a:moveTo>
                    <a:pt x="12753351" y="6376676"/>
                  </a:moveTo>
                  <a:cubicBezTo>
                    <a:pt x="12753351" y="9898417"/>
                    <a:pt x="9898416" y="12753352"/>
                    <a:pt x="6376675" y="12753352"/>
                  </a:cubicBezTo>
                  <a:cubicBezTo>
                    <a:pt x="2854934" y="12753352"/>
                    <a:pt x="-1" y="9898417"/>
                    <a:pt x="-1" y="6376676"/>
                  </a:cubicBezTo>
                  <a:cubicBezTo>
                    <a:pt x="-1" y="2854935"/>
                    <a:pt x="2854934" y="0"/>
                    <a:pt x="6376675" y="0"/>
                  </a:cubicBezTo>
                  <a:cubicBezTo>
                    <a:pt x="9898415" y="0"/>
                    <a:pt x="12753351" y="2854935"/>
                    <a:pt x="12753351" y="6376676"/>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dirty="0"/>
            </a:p>
          </p:txBody>
        </p:sp>
        <p:sp>
          <p:nvSpPr>
            <p:cNvPr id="9" name="Freeform: Shape 8">
              <a:extLst>
                <a:ext uri="{FF2B5EF4-FFF2-40B4-BE49-F238E27FC236}">
                  <a16:creationId xmlns:a16="http://schemas.microsoft.com/office/drawing/2014/main" id="{179BF91C-4C2D-9FFC-FDFC-60EC080613E8}"/>
                </a:ext>
              </a:extLst>
            </p:cNvPr>
            <p:cNvSpPr/>
            <p:nvPr/>
          </p:nvSpPr>
          <p:spPr>
            <a:xfrm>
              <a:off x="10249542" y="3988359"/>
              <a:ext cx="11135674" cy="11135675"/>
            </a:xfrm>
            <a:custGeom>
              <a:avLst/>
              <a:gdLst>
                <a:gd name="connsiteX0" fmla="*/ 11135675 w 11135674"/>
                <a:gd name="connsiteY0" fmla="*/ 5567838 h 11135675"/>
                <a:gd name="connsiteX1" fmla="*/ 5567838 w 11135674"/>
                <a:gd name="connsiteY1" fmla="*/ 11135675 h 11135675"/>
                <a:gd name="connsiteX2" fmla="*/ 0 w 11135674"/>
                <a:gd name="connsiteY2" fmla="*/ 5567838 h 11135675"/>
                <a:gd name="connsiteX3" fmla="*/ 5567838 w 11135674"/>
                <a:gd name="connsiteY3" fmla="*/ -1 h 11135675"/>
                <a:gd name="connsiteX4" fmla="*/ 11135675 w 11135674"/>
                <a:gd name="connsiteY4" fmla="*/ 5567838 h 11135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5674" h="11135675">
                  <a:moveTo>
                    <a:pt x="11135675" y="5567838"/>
                  </a:moveTo>
                  <a:cubicBezTo>
                    <a:pt x="11135675" y="8642870"/>
                    <a:pt x="8642869" y="11135675"/>
                    <a:pt x="5567838" y="11135675"/>
                  </a:cubicBezTo>
                  <a:cubicBezTo>
                    <a:pt x="2492805" y="11135675"/>
                    <a:pt x="0" y="8642870"/>
                    <a:pt x="0" y="5567838"/>
                  </a:cubicBezTo>
                  <a:cubicBezTo>
                    <a:pt x="0" y="2492805"/>
                    <a:pt x="2492805" y="-1"/>
                    <a:pt x="5567838" y="-1"/>
                  </a:cubicBezTo>
                  <a:cubicBezTo>
                    <a:pt x="8642869" y="-1"/>
                    <a:pt x="11135675" y="2492806"/>
                    <a:pt x="11135675" y="5567838"/>
                  </a:cubicBezTo>
                  <a:close/>
                </a:path>
              </a:pathLst>
            </a:custGeom>
            <a:solidFill>
              <a:srgbClr val="7AD750"/>
            </a:solidFill>
            <a:ln w="10482" cap="flat">
              <a:noFill/>
              <a:prstDash val="solid"/>
              <a:miter/>
            </a:ln>
          </p:spPr>
          <p:txBody>
            <a:bodyPr rtlCol="0" anchor="ctr"/>
            <a:lstStyle/>
            <a:p>
              <a:endParaRPr lang="en-GB" dirty="0"/>
            </a:p>
          </p:txBody>
        </p:sp>
      </p:gr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rgbClr val="363A92"/>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E9A10D50-2D74-BC33-7E02-EB1C77D63567}"/>
              </a:ext>
            </a:extLst>
          </p:cNvPr>
          <p:cNvSpPr>
            <a:spLocks noGrp="1"/>
          </p:cNvSpPr>
          <p:nvPr>
            <p:ph type="sldNum" sz="quarter" idx="7"/>
          </p:nvPr>
        </p:nvSpPr>
        <p:spPr>
          <a:xfrm>
            <a:off x="887473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8" name="Picture 7">
            <a:extLst>
              <a:ext uri="{FF2B5EF4-FFF2-40B4-BE49-F238E27FC236}">
                <a16:creationId xmlns:a16="http://schemas.microsoft.com/office/drawing/2014/main" id="{2EE2D94B-28A4-D766-3E2A-469CB7FE38E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6" name="Holder 2">
            <a:extLst>
              <a:ext uri="{FF2B5EF4-FFF2-40B4-BE49-F238E27FC236}">
                <a16:creationId xmlns:a16="http://schemas.microsoft.com/office/drawing/2014/main" id="{61402B10-AEA1-A31D-67A0-06E5987C874F}"/>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rgbClr val="363A92"/>
                </a:solidFill>
                <a:latin typeface="+mj-lt"/>
                <a:cs typeface="Arial" panose="020B0604020202020204" pitchFamily="34" charset="0"/>
              </a:defRPr>
            </a:lvl1pPr>
          </a:lstStyle>
          <a:p>
            <a:r>
              <a:rPr lang="en-IE" dirty="0"/>
              <a:t>Section Divider Title Goes Here</a:t>
            </a:r>
            <a:endParaRPr dirty="0"/>
          </a:p>
        </p:txBody>
      </p:sp>
      <p:sp>
        <p:nvSpPr>
          <p:cNvPr id="12" name="Freeform: Shape 11">
            <a:extLst>
              <a:ext uri="{FF2B5EF4-FFF2-40B4-BE49-F238E27FC236}">
                <a16:creationId xmlns:a16="http://schemas.microsoft.com/office/drawing/2014/main" id="{0117FB28-8996-1B43-57DB-BF9AE3632DAC}"/>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1420621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ull quote Blue">
    <p:bg>
      <p:bgPr>
        <a:solidFill>
          <a:schemeClr val="accent1"/>
        </a:solidFill>
        <a:effectLst/>
      </p:bgPr>
    </p:bg>
    <p:spTree>
      <p:nvGrpSpPr>
        <p:cNvPr id="1" name=""/>
        <p:cNvGrpSpPr/>
        <p:nvPr/>
      </p:nvGrpSpPr>
      <p:grpSpPr>
        <a:xfrm>
          <a:off x="0" y="0"/>
          <a:ext cx="0" cy="0"/>
          <a:chOff x="0" y="0"/>
          <a:chExt cx="0" cy="0"/>
        </a:xfrm>
      </p:grpSpPr>
      <p:sp>
        <p:nvSpPr>
          <p:cNvPr id="286" name="Freeform: Shape 285">
            <a:extLst>
              <a:ext uri="{FF2B5EF4-FFF2-40B4-BE49-F238E27FC236}">
                <a16:creationId xmlns:a16="http://schemas.microsoft.com/office/drawing/2014/main" id="{78709986-16DE-CBBE-EB88-DE01F826BDAC}"/>
              </a:ext>
            </a:extLst>
          </p:cNvPr>
          <p:cNvSpPr/>
          <p:nvPr userDrawn="1"/>
        </p:nvSpPr>
        <p:spPr>
          <a:xfrm>
            <a:off x="-9437244" y="2971800"/>
            <a:ext cx="23426795" cy="13187276"/>
          </a:xfrm>
          <a:custGeom>
            <a:avLst/>
            <a:gdLst>
              <a:gd name="connsiteX0" fmla="*/ 14393799 w 14393798"/>
              <a:gd name="connsiteY0" fmla="*/ 4051237 h 8102473"/>
              <a:gd name="connsiteX1" fmla="*/ 7196900 w 14393798"/>
              <a:gd name="connsiteY1" fmla="*/ 8102473 h 8102473"/>
              <a:gd name="connsiteX2" fmla="*/ 0 w 14393798"/>
              <a:gd name="connsiteY2" fmla="*/ 4051237 h 8102473"/>
              <a:gd name="connsiteX3" fmla="*/ 7196900 w 14393798"/>
              <a:gd name="connsiteY3" fmla="*/ 0 h 8102473"/>
              <a:gd name="connsiteX4" fmla="*/ 14393799 w 14393798"/>
              <a:gd name="connsiteY4" fmla="*/ 4051237 h 8102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3798" h="8102473">
                <a:moveTo>
                  <a:pt x="14393799" y="4051237"/>
                </a:moveTo>
                <a:cubicBezTo>
                  <a:pt x="14393799" y="6288673"/>
                  <a:pt x="11171637" y="8102473"/>
                  <a:pt x="7196900" y="8102473"/>
                </a:cubicBezTo>
                <a:cubicBezTo>
                  <a:pt x="3222162" y="8102473"/>
                  <a:pt x="0" y="6288673"/>
                  <a:pt x="0" y="4051237"/>
                </a:cubicBezTo>
                <a:cubicBezTo>
                  <a:pt x="0" y="1813801"/>
                  <a:pt x="3222162" y="0"/>
                  <a:pt x="7196900" y="0"/>
                </a:cubicBezTo>
                <a:cubicBezTo>
                  <a:pt x="11171638" y="0"/>
                  <a:pt x="14393799" y="1813801"/>
                  <a:pt x="14393799" y="4051237"/>
                </a:cubicBezTo>
                <a:close/>
              </a:path>
            </a:pathLst>
          </a:custGeom>
          <a:gradFill>
            <a:gsLst>
              <a:gs pos="19000">
                <a:schemeClr val="accent2"/>
              </a:gs>
              <a:gs pos="51000">
                <a:schemeClr val="accent2">
                  <a:alpha val="0"/>
                </a:schemeClr>
              </a:gs>
            </a:gsLst>
            <a:path path="circle">
              <a:fillToRect l="50000" t="50000" r="50000" b="50000"/>
            </a:path>
          </a:gradFill>
          <a:ln w="6350" cap="flat">
            <a:noFill/>
            <a:prstDash val="solid"/>
            <a:miter/>
          </a:ln>
        </p:spPr>
        <p:txBody>
          <a:bodyPr rtlCol="0" anchor="ctr"/>
          <a:lstStyle/>
          <a:p>
            <a:endParaRPr lang="en-GB" dirty="0"/>
          </a:p>
        </p:txBody>
      </p:sp>
      <p:sp>
        <p:nvSpPr>
          <p:cNvPr id="2" name="Holder 2"/>
          <p:cNvSpPr>
            <a:spLocks noGrp="1"/>
          </p:cNvSpPr>
          <p:nvPr>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chemeClr val="bg1"/>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p:ph type="sldNum" sz="quarter" idx="7"/>
          </p:nvPr>
        </p:nvSpPr>
        <p:spPr>
          <a:xfrm>
            <a:off x="886396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p:ph type="body" sz="quarter" idx="12" hasCustomPrompt="1"/>
          </p:nvPr>
        </p:nvSpPr>
        <p:spPr>
          <a:xfrm>
            <a:off x="504470" y="609601"/>
            <a:ext cx="1012791" cy="352060"/>
          </a:xfrm>
          <a:prstGeom prst="roundRect">
            <a:avLst>
              <a:gd name="adj" fmla="val 50000"/>
            </a:avLst>
          </a:prstGeom>
          <a:solidFill>
            <a:schemeClr val="accent2"/>
          </a:solidFill>
        </p:spPr>
        <p:txBody>
          <a:bodyPr anchor="ctr"/>
          <a:lstStyle>
            <a:lvl1pPr algn="ctr">
              <a:defRPr sz="1273">
                <a:solidFill>
                  <a:srgbClr val="363A92"/>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p:ph type="body" sz="quarter" idx="13" hasCustomPrompt="1"/>
          </p:nvPr>
        </p:nvSpPr>
        <p:spPr>
          <a:xfrm>
            <a:off x="504918" y="4665359"/>
            <a:ext cx="4438181" cy="343670"/>
          </a:xfrm>
          <a:prstGeom prst="rect">
            <a:avLst/>
          </a:prstGeom>
        </p:spPr>
        <p:txBody>
          <a:bodyPr anchor="b"/>
          <a:lstStyle>
            <a:lvl1pPr algn="l">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sp>
        <p:nvSpPr>
          <p:cNvPr id="287" name="Freeform: Shape 286">
            <a:extLst>
              <a:ext uri="{FF2B5EF4-FFF2-40B4-BE49-F238E27FC236}">
                <a16:creationId xmlns:a16="http://schemas.microsoft.com/office/drawing/2014/main" id="{4F1B1314-1146-6AAC-0B3E-19921E6AD93B}"/>
              </a:ext>
            </a:extLst>
          </p:cNvPr>
          <p:cNvSpPr/>
          <p:nvPr userDrawn="1"/>
        </p:nvSpPr>
        <p:spPr>
          <a:xfrm>
            <a:off x="2674344" y="4189618"/>
            <a:ext cx="19278600" cy="10852173"/>
          </a:xfrm>
          <a:custGeom>
            <a:avLst/>
            <a:gdLst>
              <a:gd name="connsiteX0" fmla="*/ 13648182 w 13648182"/>
              <a:gd name="connsiteY0" fmla="*/ 3841369 h 7682738"/>
              <a:gd name="connsiteX1" fmla="*/ 6824091 w 13648182"/>
              <a:gd name="connsiteY1" fmla="*/ 7682738 h 7682738"/>
              <a:gd name="connsiteX2" fmla="*/ 0 w 13648182"/>
              <a:gd name="connsiteY2" fmla="*/ 3841369 h 7682738"/>
              <a:gd name="connsiteX3" fmla="*/ 6824091 w 13648182"/>
              <a:gd name="connsiteY3" fmla="*/ 0 h 7682738"/>
              <a:gd name="connsiteX4" fmla="*/ 13648182 w 13648182"/>
              <a:gd name="connsiteY4" fmla="*/ 3841369 h 768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8182" h="7682738">
                <a:moveTo>
                  <a:pt x="13648182" y="3841369"/>
                </a:moveTo>
                <a:cubicBezTo>
                  <a:pt x="13648182" y="5962898"/>
                  <a:pt x="10592932" y="7682738"/>
                  <a:pt x="6824091" y="7682738"/>
                </a:cubicBezTo>
                <a:cubicBezTo>
                  <a:pt x="3055249" y="7682738"/>
                  <a:pt x="0" y="5962898"/>
                  <a:pt x="0" y="3841369"/>
                </a:cubicBezTo>
                <a:cubicBezTo>
                  <a:pt x="0" y="1719839"/>
                  <a:pt x="3055249" y="0"/>
                  <a:pt x="6824091" y="0"/>
                </a:cubicBezTo>
                <a:cubicBezTo>
                  <a:pt x="10592932" y="0"/>
                  <a:pt x="13648182" y="1719839"/>
                  <a:pt x="13648182" y="3841369"/>
                </a:cubicBezTo>
                <a:close/>
              </a:path>
            </a:pathLst>
          </a:custGeom>
          <a:gradFill>
            <a:gsLst>
              <a:gs pos="10000">
                <a:srgbClr val="8AD6F7"/>
              </a:gs>
              <a:gs pos="49000">
                <a:srgbClr val="8AD6F7">
                  <a:alpha val="0"/>
                </a:srgbClr>
              </a:gs>
            </a:gsLst>
            <a:path path="circle">
              <a:fillToRect l="50000" t="50000" r="50000" b="50000"/>
            </a:path>
          </a:gradFill>
          <a:ln w="6350" cap="flat">
            <a:noFill/>
            <a:prstDash val="solid"/>
            <a:miter/>
          </a:ln>
        </p:spPr>
        <p:txBody>
          <a:bodyPr rtlCol="0" anchor="ctr"/>
          <a:lstStyle/>
          <a:p>
            <a:endParaRPr lang="en-GB" dirty="0"/>
          </a:p>
        </p:txBody>
      </p:sp>
      <p:sp>
        <p:nvSpPr>
          <p:cNvPr id="5" name="Freeform: Shape 4">
            <a:extLst>
              <a:ext uri="{FF2B5EF4-FFF2-40B4-BE49-F238E27FC236}">
                <a16:creationId xmlns:a16="http://schemas.microsoft.com/office/drawing/2014/main" id="{C0352751-1872-1CD1-5081-FF4012D3C9B5}"/>
              </a:ext>
            </a:extLst>
          </p:cNvPr>
          <p:cNvSpPr/>
          <p:nvPr userDrawn="1"/>
        </p:nvSpPr>
        <p:spPr>
          <a:xfrm>
            <a:off x="-9708648" y="-9144000"/>
            <a:ext cx="31632408" cy="25146000"/>
          </a:xfrm>
          <a:custGeom>
            <a:avLst/>
            <a:gdLst>
              <a:gd name="connsiteX0" fmla="*/ 9708048 w 31632408"/>
              <a:gd name="connsiteY0" fmla="*/ 9144000 h 25146000"/>
              <a:gd name="connsiteX1" fmla="*/ 9708048 w 31632408"/>
              <a:gd name="connsiteY1" fmla="*/ 16002000 h 25146000"/>
              <a:gd name="connsiteX2" fmla="*/ 21901248 w 31632408"/>
              <a:gd name="connsiteY2" fmla="*/ 16002000 h 25146000"/>
              <a:gd name="connsiteX3" fmla="*/ 21901248 w 31632408"/>
              <a:gd name="connsiteY3" fmla="*/ 9144000 h 25146000"/>
              <a:gd name="connsiteX4" fmla="*/ 0 w 31632408"/>
              <a:gd name="connsiteY4" fmla="*/ 0 h 25146000"/>
              <a:gd name="connsiteX5" fmla="*/ 31632408 w 31632408"/>
              <a:gd name="connsiteY5" fmla="*/ 0 h 25146000"/>
              <a:gd name="connsiteX6" fmla="*/ 31632408 w 31632408"/>
              <a:gd name="connsiteY6" fmla="*/ 25146000 h 25146000"/>
              <a:gd name="connsiteX7" fmla="*/ 0 w 31632408"/>
              <a:gd name="connsiteY7" fmla="*/ 25146000 h 251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32408" h="25146000">
                <a:moveTo>
                  <a:pt x="9708048" y="9144000"/>
                </a:moveTo>
                <a:lnTo>
                  <a:pt x="9708048" y="16002000"/>
                </a:lnTo>
                <a:lnTo>
                  <a:pt x="21901248" y="16002000"/>
                </a:lnTo>
                <a:lnTo>
                  <a:pt x="21901248" y="9144000"/>
                </a:lnTo>
                <a:close/>
                <a:moveTo>
                  <a:pt x="0" y="0"/>
                </a:moveTo>
                <a:lnTo>
                  <a:pt x="31632408" y="0"/>
                </a:lnTo>
                <a:lnTo>
                  <a:pt x="31632408" y="25146000"/>
                </a:lnTo>
                <a:lnTo>
                  <a:pt x="0" y="251460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26399407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ull Quote Light Blue &amp; Green">
    <p:bg>
      <p:bgPr>
        <a:solidFill>
          <a:schemeClr val="accent5"/>
        </a:solidFill>
        <a:effectLst/>
      </p:bgPr>
    </p:bg>
    <p:spTree>
      <p:nvGrpSpPr>
        <p:cNvPr id="1" name=""/>
        <p:cNvGrpSpPr/>
        <p:nvPr/>
      </p:nvGrpSpPr>
      <p:grpSpPr>
        <a:xfrm>
          <a:off x="0" y="0"/>
          <a:ext cx="0" cy="0"/>
          <a:chOff x="0" y="0"/>
          <a:chExt cx="0" cy="0"/>
        </a:xfrm>
      </p:grpSpPr>
      <p:grpSp>
        <p:nvGrpSpPr>
          <p:cNvPr id="8" name="Graphic 38">
            <a:extLst>
              <a:ext uri="{FF2B5EF4-FFF2-40B4-BE49-F238E27FC236}">
                <a16:creationId xmlns:a16="http://schemas.microsoft.com/office/drawing/2014/main" id="{1F104258-7732-4A9E-98DF-F0AE92DF029C}"/>
              </a:ext>
            </a:extLst>
          </p:cNvPr>
          <p:cNvGrpSpPr/>
          <p:nvPr userDrawn="1"/>
        </p:nvGrpSpPr>
        <p:grpSpPr>
          <a:xfrm>
            <a:off x="2363971" y="-4800600"/>
            <a:ext cx="11569023" cy="12755546"/>
            <a:chOff x="3898089" y="-7927802"/>
            <a:chExt cx="19076837" cy="21034840"/>
          </a:xfrm>
        </p:grpSpPr>
        <p:sp>
          <p:nvSpPr>
            <p:cNvPr id="10" name="Freeform: Shape 9">
              <a:extLst>
                <a:ext uri="{FF2B5EF4-FFF2-40B4-BE49-F238E27FC236}">
                  <a16:creationId xmlns:a16="http://schemas.microsoft.com/office/drawing/2014/main" id="{53013346-83B1-8747-4E9B-78A45E3F9B72}"/>
                </a:ext>
              </a:extLst>
            </p:cNvPr>
            <p:cNvSpPr/>
            <p:nvPr/>
          </p:nvSpPr>
          <p:spPr>
            <a:xfrm>
              <a:off x="3898089" y="-265867"/>
              <a:ext cx="13372905" cy="13372905"/>
            </a:xfrm>
            <a:custGeom>
              <a:avLst/>
              <a:gdLst>
                <a:gd name="connsiteX0" fmla="*/ 13372905 w 13372905"/>
                <a:gd name="connsiteY0" fmla="*/ 6686453 h 13372905"/>
                <a:gd name="connsiteX1" fmla="*/ 6686452 w 13372905"/>
                <a:gd name="connsiteY1" fmla="*/ 13372905 h 13372905"/>
                <a:gd name="connsiteX2" fmla="*/ -1 w 13372905"/>
                <a:gd name="connsiteY2" fmla="*/ 6686452 h 13372905"/>
                <a:gd name="connsiteX3" fmla="*/ 6686452 w 13372905"/>
                <a:gd name="connsiteY3" fmla="*/ -1 h 13372905"/>
                <a:gd name="connsiteX4" fmla="*/ 13372905 w 13372905"/>
                <a:gd name="connsiteY4" fmla="*/ 6686453 h 1337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2905" h="13372905">
                  <a:moveTo>
                    <a:pt x="13372905" y="6686453"/>
                  </a:moveTo>
                  <a:cubicBezTo>
                    <a:pt x="13372905" y="10379278"/>
                    <a:pt x="10379278" y="13372905"/>
                    <a:pt x="6686452" y="13372905"/>
                  </a:cubicBezTo>
                  <a:cubicBezTo>
                    <a:pt x="2993626" y="13372905"/>
                    <a:pt x="-1" y="10379278"/>
                    <a:pt x="-1" y="6686452"/>
                  </a:cubicBezTo>
                  <a:cubicBezTo>
                    <a:pt x="-1" y="2993626"/>
                    <a:pt x="2993626" y="-1"/>
                    <a:pt x="6686452" y="-1"/>
                  </a:cubicBezTo>
                  <a:cubicBezTo>
                    <a:pt x="10379278" y="-1"/>
                    <a:pt x="13372905" y="2993626"/>
                    <a:pt x="13372905" y="6686453"/>
                  </a:cubicBezTo>
                  <a:close/>
                </a:path>
              </a:pathLst>
            </a:custGeom>
            <a:gradFill flip="none" rotWithShape="1">
              <a:gsLst>
                <a:gs pos="22000">
                  <a:schemeClr val="accent3"/>
                </a:gs>
                <a:gs pos="88000">
                  <a:srgbClr val="C7E634"/>
                </a:gs>
              </a:gsLst>
              <a:lin ang="8400000" scaled="0"/>
              <a:tileRect/>
            </a:gradFill>
            <a:ln w="10502" cap="flat">
              <a:noFill/>
              <a:prstDash val="solid"/>
              <a:miter/>
            </a:ln>
          </p:spPr>
          <p:txBody>
            <a:bodyPr rtlCol="0" anchor="ctr"/>
            <a:lstStyle/>
            <a:p>
              <a:endParaRPr lang="en-GB" dirty="0"/>
            </a:p>
          </p:txBody>
        </p:sp>
        <p:sp>
          <p:nvSpPr>
            <p:cNvPr id="11" name="Freeform: Shape 10">
              <a:extLst>
                <a:ext uri="{FF2B5EF4-FFF2-40B4-BE49-F238E27FC236}">
                  <a16:creationId xmlns:a16="http://schemas.microsoft.com/office/drawing/2014/main" id="{2F5CD514-47A9-83AD-F9A5-E62C1B578B4B}"/>
                </a:ext>
              </a:extLst>
            </p:cNvPr>
            <p:cNvSpPr/>
            <p:nvPr/>
          </p:nvSpPr>
          <p:spPr>
            <a:xfrm>
              <a:off x="5117073" y="-7927802"/>
              <a:ext cx="17857853" cy="17857853"/>
            </a:xfrm>
            <a:custGeom>
              <a:avLst/>
              <a:gdLst>
                <a:gd name="connsiteX0" fmla="*/ 17857852 w 17857853"/>
                <a:gd name="connsiteY0" fmla="*/ 8928927 h 17857853"/>
                <a:gd name="connsiteX1" fmla="*/ 8928926 w 17857853"/>
                <a:gd name="connsiteY1" fmla="*/ 17857854 h 17857853"/>
                <a:gd name="connsiteX2" fmla="*/ -1 w 17857853"/>
                <a:gd name="connsiteY2" fmla="*/ 8928926 h 17857853"/>
                <a:gd name="connsiteX3" fmla="*/ 8928926 w 17857853"/>
                <a:gd name="connsiteY3" fmla="*/ 0 h 17857853"/>
                <a:gd name="connsiteX4" fmla="*/ 17857852 w 17857853"/>
                <a:gd name="connsiteY4" fmla="*/ 8928927 h 1785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7853" h="17857853">
                  <a:moveTo>
                    <a:pt x="17857852" y="8928927"/>
                  </a:moveTo>
                  <a:cubicBezTo>
                    <a:pt x="17857852" y="13860236"/>
                    <a:pt x="13860236" y="17857854"/>
                    <a:pt x="8928926" y="17857854"/>
                  </a:cubicBezTo>
                  <a:cubicBezTo>
                    <a:pt x="3997616" y="17857854"/>
                    <a:pt x="-1" y="13860236"/>
                    <a:pt x="-1" y="8928926"/>
                  </a:cubicBezTo>
                  <a:cubicBezTo>
                    <a:pt x="-1" y="3997617"/>
                    <a:pt x="3997616" y="0"/>
                    <a:pt x="8928926" y="0"/>
                  </a:cubicBezTo>
                  <a:cubicBezTo>
                    <a:pt x="13860236" y="0"/>
                    <a:pt x="17857852" y="3997616"/>
                    <a:pt x="17857852" y="8928927"/>
                  </a:cubicBezTo>
                  <a:close/>
                </a:path>
              </a:pathLst>
            </a:custGeom>
            <a:gradFill>
              <a:gsLst>
                <a:gs pos="10000">
                  <a:schemeClr val="accent3"/>
                </a:gs>
                <a:gs pos="72000">
                  <a:schemeClr val="accent3">
                    <a:alpha val="0"/>
                  </a:schemeClr>
                </a:gs>
              </a:gsLst>
              <a:path path="circle">
                <a:fillToRect l="50000" t="50000" r="50000" b="50000"/>
              </a:path>
            </a:gradFill>
            <a:ln w="10502"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E67C9612-7BDD-0778-AF69-DCBD70396E61}"/>
                </a:ext>
              </a:extLst>
            </p:cNvPr>
            <p:cNvSpPr/>
            <p:nvPr/>
          </p:nvSpPr>
          <p:spPr>
            <a:xfrm>
              <a:off x="5864600" y="-4939903"/>
              <a:ext cx="11882054" cy="11882054"/>
            </a:xfrm>
            <a:custGeom>
              <a:avLst/>
              <a:gdLst>
                <a:gd name="connsiteX0" fmla="*/ 11882054 w 11882054"/>
                <a:gd name="connsiteY0" fmla="*/ 5941028 h 11882054"/>
                <a:gd name="connsiteX1" fmla="*/ 5941027 w 11882054"/>
                <a:gd name="connsiteY1" fmla="*/ 11882055 h 11882054"/>
                <a:gd name="connsiteX2" fmla="*/ -1 w 11882054"/>
                <a:gd name="connsiteY2" fmla="*/ 5941028 h 11882054"/>
                <a:gd name="connsiteX3" fmla="*/ 5941027 w 11882054"/>
                <a:gd name="connsiteY3" fmla="*/ 0 h 11882054"/>
                <a:gd name="connsiteX4" fmla="*/ 11882054 w 11882054"/>
                <a:gd name="connsiteY4" fmla="*/ 5941028 h 1188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2054" h="11882054">
                  <a:moveTo>
                    <a:pt x="11882054" y="5941028"/>
                  </a:moveTo>
                  <a:cubicBezTo>
                    <a:pt x="11882054" y="9222166"/>
                    <a:pt x="9222166" y="11882055"/>
                    <a:pt x="5941027" y="11882055"/>
                  </a:cubicBezTo>
                  <a:cubicBezTo>
                    <a:pt x="2659888" y="11882055"/>
                    <a:pt x="-1" y="9222166"/>
                    <a:pt x="-1" y="5941028"/>
                  </a:cubicBezTo>
                  <a:cubicBezTo>
                    <a:pt x="-1" y="2659889"/>
                    <a:pt x="2659888" y="0"/>
                    <a:pt x="5941027" y="0"/>
                  </a:cubicBezTo>
                  <a:cubicBezTo>
                    <a:pt x="9222165" y="0"/>
                    <a:pt x="11882054" y="2659889"/>
                    <a:pt x="11882054" y="5941028"/>
                  </a:cubicBezTo>
                  <a:close/>
                </a:path>
              </a:pathLst>
            </a:custGeom>
            <a:gradFill>
              <a:gsLst>
                <a:gs pos="10000">
                  <a:schemeClr val="accent3"/>
                </a:gs>
                <a:gs pos="67000">
                  <a:schemeClr val="accent3">
                    <a:alpha val="0"/>
                  </a:schemeClr>
                </a:gs>
              </a:gsLst>
              <a:path path="circle">
                <a:fillToRect l="50000" t="50000" r="50000" b="50000"/>
              </a:path>
            </a:gradFill>
            <a:ln w="10502" cap="flat">
              <a:noFill/>
              <a:prstDash val="solid"/>
              <a:miter/>
            </a:ln>
          </p:spPr>
          <p:txBody>
            <a:bodyPr rtlCol="0" anchor="ctr"/>
            <a:lstStyle/>
            <a:p>
              <a:endParaRPr lang="en-GB" dirty="0"/>
            </a:p>
          </p:txBody>
        </p:sp>
      </p:grpSp>
      <p:sp>
        <p:nvSpPr>
          <p:cNvPr id="9" name="Freeform: Shape 8">
            <a:extLst>
              <a:ext uri="{FF2B5EF4-FFF2-40B4-BE49-F238E27FC236}">
                <a16:creationId xmlns:a16="http://schemas.microsoft.com/office/drawing/2014/main" id="{B6571B33-5BE8-79B6-9FEC-38933B1A7C57}"/>
              </a:ext>
            </a:extLst>
          </p:cNvPr>
          <p:cNvSpPr/>
          <p:nvPr userDrawn="1"/>
        </p:nvSpPr>
        <p:spPr>
          <a:xfrm>
            <a:off x="-4256423" y="-4800600"/>
            <a:ext cx="20704849" cy="16459200"/>
          </a:xfrm>
          <a:custGeom>
            <a:avLst/>
            <a:gdLst>
              <a:gd name="connsiteX0" fmla="*/ 4255824 w 20704849"/>
              <a:gd name="connsiteY0" fmla="*/ 4800600 h 16459200"/>
              <a:gd name="connsiteX1" fmla="*/ 4255824 w 20704849"/>
              <a:gd name="connsiteY1" fmla="*/ 11658600 h 16459200"/>
              <a:gd name="connsiteX2" fmla="*/ 16449024 w 20704849"/>
              <a:gd name="connsiteY2" fmla="*/ 11658600 h 16459200"/>
              <a:gd name="connsiteX3" fmla="*/ 16449024 w 20704849"/>
              <a:gd name="connsiteY3" fmla="*/ 4800600 h 16459200"/>
              <a:gd name="connsiteX4" fmla="*/ 0 w 20704849"/>
              <a:gd name="connsiteY4" fmla="*/ 0 h 16459200"/>
              <a:gd name="connsiteX5" fmla="*/ 20704849 w 20704849"/>
              <a:gd name="connsiteY5" fmla="*/ 0 h 16459200"/>
              <a:gd name="connsiteX6" fmla="*/ 20704849 w 20704849"/>
              <a:gd name="connsiteY6" fmla="*/ 16459200 h 16459200"/>
              <a:gd name="connsiteX7" fmla="*/ 0 w 20704849"/>
              <a:gd name="connsiteY7" fmla="*/ 16459200 h 1645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04849" h="16459200">
                <a:moveTo>
                  <a:pt x="4255824" y="4800600"/>
                </a:moveTo>
                <a:lnTo>
                  <a:pt x="4255824" y="11658600"/>
                </a:lnTo>
                <a:lnTo>
                  <a:pt x="16449024" y="11658600"/>
                </a:lnTo>
                <a:lnTo>
                  <a:pt x="16449024" y="4800600"/>
                </a:lnTo>
                <a:close/>
                <a:moveTo>
                  <a:pt x="0" y="0"/>
                </a:moveTo>
                <a:lnTo>
                  <a:pt x="20704849" y="0"/>
                </a:lnTo>
                <a:lnTo>
                  <a:pt x="20704849" y="16459200"/>
                </a:lnTo>
                <a:lnTo>
                  <a:pt x="0" y="164592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Holder 2"/>
          <p:cNvSpPr>
            <a:spLocks noGrp="1"/>
          </p:cNvSpPr>
          <p:nvPr userDrawn="1">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rgbClr val="363A92"/>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userDrawn="1">
            <p:ph type="sldNum" sz="quarter" idx="7"/>
          </p:nvPr>
        </p:nvSpPr>
        <p:spPr>
          <a:xfrm>
            <a:off x="886432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userDrawn="1">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userDrawn="1">
            <p:ph type="body" sz="quarter" idx="12" hasCustomPrompt="1"/>
          </p:nvPr>
        </p:nvSpPr>
        <p:spPr>
          <a:xfrm>
            <a:off x="504470" y="609601"/>
            <a:ext cx="1012791" cy="352060"/>
          </a:xfrm>
          <a:prstGeom prst="roundRect">
            <a:avLst>
              <a:gd name="adj" fmla="val 50000"/>
            </a:avLst>
          </a:prstGeom>
          <a:solidFill>
            <a:schemeClr val="accent1"/>
          </a:solidFill>
        </p:spPr>
        <p:txBody>
          <a:bodyPr anchor="ctr"/>
          <a:lstStyle>
            <a:lvl1pPr algn="ctr">
              <a:defRPr sz="1273">
                <a:solidFill>
                  <a:schemeClr val="bg1"/>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userDrawn="1">
            <p:ph type="body" sz="quarter" idx="13" hasCustomPrompt="1"/>
          </p:nvPr>
        </p:nvSpPr>
        <p:spPr>
          <a:xfrm>
            <a:off x="504918" y="4665359"/>
            <a:ext cx="4438181" cy="343670"/>
          </a:xfrm>
          <a:prstGeom prst="rect">
            <a:avLst/>
          </a:prstGeom>
        </p:spPr>
        <p:txBody>
          <a:bodyPr anchor="b"/>
          <a:lstStyle>
            <a:lvl1pPr algn="l">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pic>
        <p:nvPicPr>
          <p:cNvPr id="4" name="Picture 3">
            <a:extLst>
              <a:ext uri="{FF2B5EF4-FFF2-40B4-BE49-F238E27FC236}">
                <a16:creationId xmlns:a16="http://schemas.microsoft.com/office/drawing/2014/main" id="{17EF8FB9-E4B7-3102-A32E-22B30CCEE20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2989467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dirty="0"/>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dirty="0"/>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dirty="0"/>
            </a:p>
          </p:txBody>
        </p:sp>
      </p:grpSp>
      <p:sp>
        <p:nvSpPr>
          <p:cNvPr id="2" name="Holder 2"/>
          <p:cNvSpPr>
            <a:spLocks noGrp="1"/>
          </p:cNvSpPr>
          <p:nvPr userDrawn="1">
            <p:ph type="ctrTitle" hasCustomPrompt="1"/>
          </p:nvPr>
        </p:nvSpPr>
        <p:spPr>
          <a:xfrm>
            <a:off x="6096000" y="2309208"/>
            <a:ext cx="5499108" cy="2239587"/>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Add Thank you</a:t>
            </a:r>
            <a:endParaRPr dirty="0"/>
          </a:p>
        </p:txBody>
      </p:sp>
      <p:sp>
        <p:nvSpPr>
          <p:cNvPr id="4" name="Freeform: Shape 3">
            <a:extLst>
              <a:ext uri="{FF2B5EF4-FFF2-40B4-BE49-F238E27FC236}">
                <a16:creationId xmlns:a16="http://schemas.microsoft.com/office/drawing/2014/main" id="{E1D18C04-5041-4FEA-59C4-023CD8DAE662}"/>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cxnSp>
        <p:nvCxnSpPr>
          <p:cNvPr id="6" name="Straight Connector 5">
            <a:extLst>
              <a:ext uri="{FF2B5EF4-FFF2-40B4-BE49-F238E27FC236}">
                <a16:creationId xmlns:a16="http://schemas.microsoft.com/office/drawing/2014/main" id="{4A7440D5-3706-5929-23B4-CE4A8D125E7B}"/>
              </a:ext>
            </a:extLst>
          </p:cNvPr>
          <p:cNvCxnSpPr>
            <a:cxnSpLocks/>
          </p:cNvCxnSpPr>
          <p:nvPr userDrawn="1"/>
        </p:nvCxnSpPr>
        <p:spPr>
          <a:xfrm>
            <a:off x="354000" y="5645152"/>
            <a:ext cx="11484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95178EF9-D910-FA63-3C55-FAD978D478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931383"/>
            <a:ext cx="12192000" cy="926617"/>
          </a:xfrm>
          <a:prstGeom prst="rect">
            <a:avLst/>
          </a:prstGeom>
        </p:spPr>
      </p:pic>
    </p:spTree>
    <p:extLst>
      <p:ext uri="{BB962C8B-B14F-4D97-AF65-F5344CB8AC3E}">
        <p14:creationId xmlns:p14="http://schemas.microsoft.com/office/powerpoint/2010/main" val="10989077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theme" Target="../theme/theme2.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image" Target="../media/image2.svg"/><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8" name="Picture 287">
            <a:extLst>
              <a:ext uri="{FF2B5EF4-FFF2-40B4-BE49-F238E27FC236}">
                <a16:creationId xmlns:a16="http://schemas.microsoft.com/office/drawing/2014/main" id="{332B9E3F-BC93-25A0-C1FD-3DFA3E4687CD}"/>
              </a:ext>
            </a:extLst>
          </p:cNvPr>
          <p:cNvPicPr>
            <a:picLocks noChangeAspect="1"/>
          </p:cNvPicPr>
          <p:nvPr userDrawn="1"/>
        </p:nvPicPr>
        <p:blipFill>
          <a:blip r:embed="rId23">
            <a:extLst>
              <a:ext uri="{96DAC541-7B7A-43D3-8B79-37D633B846F1}">
                <asvg:svgBlip xmlns:asvg="http://schemas.microsoft.com/office/drawing/2016/SVG/main" r:embed="rId24"/>
              </a:ext>
            </a:extLst>
          </a:blip>
          <a:srcRect/>
          <a:stretch/>
        </p:blipFill>
        <p:spPr>
          <a:xfrm>
            <a:off x="10702032" y="333080"/>
            <a:ext cx="985498" cy="262039"/>
          </a:xfrm>
          <a:prstGeom prst="rect">
            <a:avLst/>
          </a:prstGeom>
        </p:spPr>
      </p:pic>
      <p:sp>
        <p:nvSpPr>
          <p:cNvPr id="289" name="Title Placeholder 288">
            <a:extLst>
              <a:ext uri="{FF2B5EF4-FFF2-40B4-BE49-F238E27FC236}">
                <a16:creationId xmlns:a16="http://schemas.microsoft.com/office/drawing/2014/main" id="{D580A401-53F8-EF6C-DB1D-326643A22652}"/>
              </a:ext>
            </a:extLst>
          </p:cNvPr>
          <p:cNvSpPr>
            <a:spLocks noGrp="1"/>
          </p:cNvSpPr>
          <p:nvPr userDrawn="1">
            <p:ph type="title"/>
          </p:nvPr>
        </p:nvSpPr>
        <p:spPr>
          <a:xfrm>
            <a:off x="504469" y="471704"/>
            <a:ext cx="5591531" cy="856798"/>
          </a:xfrm>
          <a:prstGeom prst="rect">
            <a:avLst/>
          </a:prstGeom>
        </p:spPr>
        <p:txBody>
          <a:bodyPr vert="horz" lIns="0" tIns="0" rIns="0" bIns="0" rtlCol="0" anchor="ctr">
            <a:normAutofit/>
          </a:bodyPr>
          <a:lstStyle/>
          <a:p>
            <a:r>
              <a:rPr lang="en-US" dirty="0"/>
              <a:t>Page title goes here</a:t>
            </a:r>
            <a:endParaRPr lang="en-GB" dirty="0"/>
          </a:p>
        </p:txBody>
      </p:sp>
      <p:sp>
        <p:nvSpPr>
          <p:cNvPr id="290" name="Text Placeholder 289">
            <a:extLst>
              <a:ext uri="{FF2B5EF4-FFF2-40B4-BE49-F238E27FC236}">
                <a16:creationId xmlns:a16="http://schemas.microsoft.com/office/drawing/2014/main" id="{FE9BEEC8-3359-A4E6-D164-0797EBC22DAF}"/>
              </a:ext>
            </a:extLst>
          </p:cNvPr>
          <p:cNvSpPr>
            <a:spLocks noGrp="1"/>
          </p:cNvSpPr>
          <p:nvPr userDrawn="1">
            <p:ph type="body" idx="1"/>
          </p:nvPr>
        </p:nvSpPr>
        <p:spPr>
          <a:xfrm>
            <a:off x="504469" y="1572261"/>
            <a:ext cx="11182705" cy="434641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1" name="Date Placeholder 290">
            <a:extLst>
              <a:ext uri="{FF2B5EF4-FFF2-40B4-BE49-F238E27FC236}">
                <a16:creationId xmlns:a16="http://schemas.microsoft.com/office/drawing/2014/main" id="{10F94D1C-992C-8E20-F272-7F8747032356}"/>
              </a:ext>
            </a:extLst>
          </p:cNvPr>
          <p:cNvSpPr>
            <a:spLocks noGrp="1"/>
          </p:cNvSpPr>
          <p:nvPr userDrawn="1">
            <p:ph type="dt" sz="half" idx="2"/>
          </p:nvPr>
        </p:nvSpPr>
        <p:spPr>
          <a:xfrm>
            <a:off x="9753600" y="6206296"/>
            <a:ext cx="1219200" cy="360000"/>
          </a:xfrm>
          <a:prstGeom prst="rect">
            <a:avLst/>
          </a:prstGeom>
        </p:spPr>
        <p:txBody>
          <a:bodyPr vert="horz" lIns="0" tIns="0" rIns="0" bIns="0" rtlCol="0" anchor="b" anchorCtr="0"/>
          <a:lstStyle>
            <a:lvl1pPr algn="l">
              <a:defRPr sz="1200">
                <a:solidFill>
                  <a:schemeClr val="accent1"/>
                </a:solidFill>
              </a:defRPr>
            </a:lvl1pPr>
          </a:lstStyle>
          <a:p>
            <a:pPr algn="ctr"/>
            <a:r>
              <a:rPr lang="en-GB" dirty="0"/>
              <a:t>May 2025</a:t>
            </a:r>
          </a:p>
        </p:txBody>
      </p:sp>
      <p:sp>
        <p:nvSpPr>
          <p:cNvPr id="292" name="Footer Placeholder 291">
            <a:extLst>
              <a:ext uri="{FF2B5EF4-FFF2-40B4-BE49-F238E27FC236}">
                <a16:creationId xmlns:a16="http://schemas.microsoft.com/office/drawing/2014/main" id="{975D1B8B-0D5D-F878-48DB-90B36F1B457E}"/>
              </a:ext>
            </a:extLst>
          </p:cNvPr>
          <p:cNvSpPr>
            <a:spLocks noGrp="1"/>
          </p:cNvSpPr>
          <p:nvPr userDrawn="1">
            <p:ph type="ftr" sz="quarter" idx="3"/>
          </p:nvPr>
        </p:nvSpPr>
        <p:spPr>
          <a:xfrm>
            <a:off x="6096000" y="6206296"/>
            <a:ext cx="3429000" cy="360000"/>
          </a:xfrm>
          <a:prstGeom prst="rect">
            <a:avLst/>
          </a:prstGeom>
        </p:spPr>
        <p:txBody>
          <a:bodyPr vert="horz" lIns="0" tIns="0" rIns="0" bIns="0" rtlCol="0" anchor="b" anchorCtr="0"/>
          <a:lstStyle>
            <a:lvl1pPr algn="r">
              <a:defRPr sz="1200">
                <a:solidFill>
                  <a:schemeClr val="accent1"/>
                </a:solidFill>
              </a:defRPr>
            </a:lvl1pPr>
          </a:lstStyle>
          <a:p>
            <a:endParaRPr lang="en-GB" dirty="0"/>
          </a:p>
        </p:txBody>
      </p:sp>
      <p:sp>
        <p:nvSpPr>
          <p:cNvPr id="293" name="Slide Number Placeholder 292">
            <a:extLst>
              <a:ext uri="{FF2B5EF4-FFF2-40B4-BE49-F238E27FC236}">
                <a16:creationId xmlns:a16="http://schemas.microsoft.com/office/drawing/2014/main" id="{7C800FF4-D93B-AF38-B311-4DFDA3EE5636}"/>
              </a:ext>
            </a:extLst>
          </p:cNvPr>
          <p:cNvSpPr>
            <a:spLocks noGrp="1"/>
          </p:cNvSpPr>
          <p:nvPr userDrawn="1">
            <p:ph type="sldNum" sz="quarter" idx="4"/>
          </p:nvPr>
        </p:nvSpPr>
        <p:spPr>
          <a:xfrm>
            <a:off x="11049000" y="6206296"/>
            <a:ext cx="638530" cy="360000"/>
          </a:xfrm>
          <a:prstGeom prst="rect">
            <a:avLst/>
          </a:prstGeom>
        </p:spPr>
        <p:txBody>
          <a:bodyPr vert="horz" lIns="0" tIns="0" rIns="0" bIns="0" rtlCol="0" anchor="b" anchorCtr="0"/>
          <a:lstStyle>
            <a:lvl1pPr algn="r">
              <a:defRPr sz="1200">
                <a:solidFill>
                  <a:schemeClr val="accent1"/>
                </a:solidFill>
              </a:defRPr>
            </a:lvl1p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18321557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eaLnBrk="1" hangingPunct="1">
        <a:defRPr sz="3300">
          <a:solidFill>
            <a:schemeClr val="accent1"/>
          </a:solidFill>
          <a:latin typeface="+mj-lt"/>
          <a:ea typeface="+mj-ea"/>
          <a:cs typeface="+mj-cs"/>
        </a:defRPr>
      </a:lvl1pPr>
    </p:titleStyle>
    <p:body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96">
          <p15:clr>
            <a:srgbClr val="F26B43"/>
          </p15:clr>
        </p15:guide>
        <p15:guide id="4" pos="2630">
          <p15:clr>
            <a:srgbClr val="F26B43"/>
          </p15:clr>
        </p15:guide>
        <p15:guide id="5" pos="3427">
          <p15:clr>
            <a:srgbClr val="F26B43"/>
          </p15:clr>
        </p15:guide>
        <p15:guide id="6" pos="318">
          <p15:clr>
            <a:srgbClr val="F26B43"/>
          </p15:clr>
        </p15:guide>
        <p15:guide id="7" pos="736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8" name="Picture 287">
            <a:extLst>
              <a:ext uri="{FF2B5EF4-FFF2-40B4-BE49-F238E27FC236}">
                <a16:creationId xmlns:a16="http://schemas.microsoft.com/office/drawing/2014/main" id="{332B9E3F-BC93-25A0-C1FD-3DFA3E4687CD}"/>
              </a:ext>
            </a:extLst>
          </p:cNvPr>
          <p:cNvPicPr>
            <a:picLocks noChangeAspect="1"/>
          </p:cNvPicPr>
          <p:nvPr userDrawn="1"/>
        </p:nvPicPr>
        <p:blipFill>
          <a:blip r:embed="rId30">
            <a:extLst>
              <a:ext uri="{96DAC541-7B7A-43D3-8B79-37D633B846F1}">
                <asvg:svgBlip xmlns:asvg="http://schemas.microsoft.com/office/drawing/2016/SVG/main" r:embed="rId31"/>
              </a:ext>
            </a:extLst>
          </a:blip>
          <a:srcRect/>
          <a:stretch/>
        </p:blipFill>
        <p:spPr>
          <a:xfrm>
            <a:off x="10702032" y="333080"/>
            <a:ext cx="985498" cy="262039"/>
          </a:xfrm>
          <a:prstGeom prst="rect">
            <a:avLst/>
          </a:prstGeom>
        </p:spPr>
      </p:pic>
      <p:sp>
        <p:nvSpPr>
          <p:cNvPr id="289" name="Title Placeholder 288">
            <a:extLst>
              <a:ext uri="{FF2B5EF4-FFF2-40B4-BE49-F238E27FC236}">
                <a16:creationId xmlns:a16="http://schemas.microsoft.com/office/drawing/2014/main" id="{D580A401-53F8-EF6C-DB1D-326643A22652}"/>
              </a:ext>
            </a:extLst>
          </p:cNvPr>
          <p:cNvSpPr>
            <a:spLocks noGrp="1"/>
          </p:cNvSpPr>
          <p:nvPr userDrawn="1">
            <p:ph type="title"/>
          </p:nvPr>
        </p:nvSpPr>
        <p:spPr>
          <a:xfrm>
            <a:off x="504469" y="471704"/>
            <a:ext cx="5591531" cy="856798"/>
          </a:xfrm>
          <a:prstGeom prst="rect">
            <a:avLst/>
          </a:prstGeom>
        </p:spPr>
        <p:txBody>
          <a:bodyPr vert="horz" lIns="0" tIns="0" rIns="0" bIns="0" rtlCol="0" anchor="ctr">
            <a:normAutofit/>
          </a:bodyPr>
          <a:lstStyle/>
          <a:p>
            <a:r>
              <a:rPr lang="en-US" dirty="0"/>
              <a:t>Page title goes here</a:t>
            </a:r>
            <a:endParaRPr lang="en-GB" dirty="0"/>
          </a:p>
        </p:txBody>
      </p:sp>
      <p:sp>
        <p:nvSpPr>
          <p:cNvPr id="290" name="Text Placeholder 289">
            <a:extLst>
              <a:ext uri="{FF2B5EF4-FFF2-40B4-BE49-F238E27FC236}">
                <a16:creationId xmlns:a16="http://schemas.microsoft.com/office/drawing/2014/main" id="{FE9BEEC8-3359-A4E6-D164-0797EBC22DAF}"/>
              </a:ext>
            </a:extLst>
          </p:cNvPr>
          <p:cNvSpPr>
            <a:spLocks noGrp="1"/>
          </p:cNvSpPr>
          <p:nvPr userDrawn="1">
            <p:ph type="body" idx="1"/>
          </p:nvPr>
        </p:nvSpPr>
        <p:spPr>
          <a:xfrm>
            <a:off x="504469" y="1572261"/>
            <a:ext cx="11182705" cy="434641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1" name="Date Placeholder 290">
            <a:extLst>
              <a:ext uri="{FF2B5EF4-FFF2-40B4-BE49-F238E27FC236}">
                <a16:creationId xmlns:a16="http://schemas.microsoft.com/office/drawing/2014/main" id="{10F94D1C-992C-8E20-F272-7F8747032356}"/>
              </a:ext>
            </a:extLst>
          </p:cNvPr>
          <p:cNvSpPr>
            <a:spLocks noGrp="1"/>
          </p:cNvSpPr>
          <p:nvPr userDrawn="1">
            <p:ph type="dt" sz="half" idx="2"/>
          </p:nvPr>
        </p:nvSpPr>
        <p:spPr>
          <a:xfrm>
            <a:off x="9753600" y="6206296"/>
            <a:ext cx="1219200" cy="360000"/>
          </a:xfrm>
          <a:prstGeom prst="rect">
            <a:avLst/>
          </a:prstGeom>
        </p:spPr>
        <p:txBody>
          <a:bodyPr vert="horz" lIns="0" tIns="0" rIns="0" bIns="0" rtlCol="0" anchor="b" anchorCtr="0"/>
          <a:lstStyle>
            <a:lvl1pPr algn="l">
              <a:defRPr sz="1200">
                <a:solidFill>
                  <a:schemeClr val="accent1"/>
                </a:solidFill>
              </a:defRPr>
            </a:lvl1pPr>
          </a:lstStyle>
          <a:p>
            <a:pPr algn="ctr"/>
            <a:r>
              <a:rPr lang="en-GB" dirty="0"/>
              <a:t>May 2025</a:t>
            </a:r>
          </a:p>
        </p:txBody>
      </p:sp>
      <p:sp>
        <p:nvSpPr>
          <p:cNvPr id="292" name="Footer Placeholder 291">
            <a:extLst>
              <a:ext uri="{FF2B5EF4-FFF2-40B4-BE49-F238E27FC236}">
                <a16:creationId xmlns:a16="http://schemas.microsoft.com/office/drawing/2014/main" id="{975D1B8B-0D5D-F878-48DB-90B36F1B457E}"/>
              </a:ext>
            </a:extLst>
          </p:cNvPr>
          <p:cNvSpPr>
            <a:spLocks noGrp="1"/>
          </p:cNvSpPr>
          <p:nvPr userDrawn="1">
            <p:ph type="ftr" sz="quarter" idx="3"/>
          </p:nvPr>
        </p:nvSpPr>
        <p:spPr>
          <a:xfrm>
            <a:off x="6096000" y="6206296"/>
            <a:ext cx="3429000" cy="360000"/>
          </a:xfrm>
          <a:prstGeom prst="rect">
            <a:avLst/>
          </a:prstGeom>
        </p:spPr>
        <p:txBody>
          <a:bodyPr vert="horz" lIns="0" tIns="0" rIns="0" bIns="0" rtlCol="0" anchor="b" anchorCtr="0"/>
          <a:lstStyle>
            <a:lvl1pPr algn="r">
              <a:defRPr sz="1200">
                <a:solidFill>
                  <a:schemeClr val="accent1"/>
                </a:solidFill>
              </a:defRPr>
            </a:lvl1pPr>
          </a:lstStyle>
          <a:p>
            <a:endParaRPr lang="en-GB" dirty="0"/>
          </a:p>
        </p:txBody>
      </p:sp>
      <p:sp>
        <p:nvSpPr>
          <p:cNvPr id="293" name="Slide Number Placeholder 292">
            <a:extLst>
              <a:ext uri="{FF2B5EF4-FFF2-40B4-BE49-F238E27FC236}">
                <a16:creationId xmlns:a16="http://schemas.microsoft.com/office/drawing/2014/main" id="{7C800FF4-D93B-AF38-B311-4DFDA3EE5636}"/>
              </a:ext>
            </a:extLst>
          </p:cNvPr>
          <p:cNvSpPr>
            <a:spLocks noGrp="1"/>
          </p:cNvSpPr>
          <p:nvPr userDrawn="1">
            <p:ph type="sldNum" sz="quarter" idx="4"/>
          </p:nvPr>
        </p:nvSpPr>
        <p:spPr>
          <a:xfrm>
            <a:off x="11049000" y="6206296"/>
            <a:ext cx="638530" cy="360000"/>
          </a:xfrm>
          <a:prstGeom prst="rect">
            <a:avLst/>
          </a:prstGeom>
        </p:spPr>
        <p:txBody>
          <a:bodyPr vert="horz" lIns="0" tIns="0" rIns="0" bIns="0" rtlCol="0" anchor="b" anchorCtr="0"/>
          <a:lstStyle>
            <a:lvl1pPr algn="r">
              <a:defRPr sz="1200">
                <a:solidFill>
                  <a:schemeClr val="accent1"/>
                </a:solidFill>
              </a:defRPr>
            </a:lvl1p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51410436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 id="2147483709" r:id="rId27"/>
    <p:sldLayoutId id="2147483710" r:id="rId28"/>
  </p:sldLayoutIdLst>
  <p:txStyles>
    <p:titleStyle>
      <a:lvl1pPr eaLnBrk="1" hangingPunct="1">
        <a:defRPr sz="3300">
          <a:solidFill>
            <a:schemeClr val="accent1"/>
          </a:solidFill>
          <a:latin typeface="+mj-lt"/>
          <a:ea typeface="+mj-ea"/>
          <a:cs typeface="+mj-cs"/>
        </a:defRPr>
      </a:lvl1pPr>
    </p:titleStyle>
    <p:body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96">
          <p15:clr>
            <a:srgbClr val="F26B43"/>
          </p15:clr>
        </p15:guide>
        <p15:guide id="4" pos="2630">
          <p15:clr>
            <a:srgbClr val="F26B43"/>
          </p15:clr>
        </p15:guide>
        <p15:guide id="5" pos="3427">
          <p15:clr>
            <a:srgbClr val="F26B43"/>
          </p15:clr>
        </p15:guide>
        <p15:guide id="6" pos="318">
          <p15:clr>
            <a:srgbClr val="F26B43"/>
          </p15:clr>
        </p15:guide>
        <p15:guide id="7" pos="736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60268-7064-FA8C-B844-474C5DF5E19B}"/>
              </a:ext>
            </a:extLst>
          </p:cNvPr>
          <p:cNvSpPr>
            <a:spLocks noGrp="1"/>
          </p:cNvSpPr>
          <p:nvPr>
            <p:ph type="ctrTitle"/>
          </p:nvPr>
        </p:nvSpPr>
        <p:spPr>
          <a:xfrm>
            <a:off x="4894609" y="1187490"/>
            <a:ext cx="6700065" cy="4483022"/>
          </a:xfrm>
        </p:spPr>
        <p:txBody>
          <a:bodyPr/>
          <a:lstStyle/>
          <a:p>
            <a:r>
              <a:rPr lang="en-US" dirty="0">
                <a:latin typeface="SDCC Display" pitchFamily="2" charset="0"/>
              </a:rPr>
              <a:t>Adamstown Mid-Term Review Phases 1-5</a:t>
            </a:r>
          </a:p>
        </p:txBody>
      </p:sp>
      <p:sp>
        <p:nvSpPr>
          <p:cNvPr id="3" name="Text Placeholder 2">
            <a:extLst>
              <a:ext uri="{FF2B5EF4-FFF2-40B4-BE49-F238E27FC236}">
                <a16:creationId xmlns:a16="http://schemas.microsoft.com/office/drawing/2014/main" id="{AFBAABFD-E502-365C-F192-2816348A7353}"/>
              </a:ext>
            </a:extLst>
          </p:cNvPr>
          <p:cNvSpPr>
            <a:spLocks noGrp="1"/>
          </p:cNvSpPr>
          <p:nvPr>
            <p:ph type="body" sz="quarter" idx="10"/>
          </p:nvPr>
        </p:nvSpPr>
        <p:spPr/>
        <p:txBody>
          <a:bodyPr>
            <a:normAutofit/>
          </a:bodyPr>
          <a:lstStyle/>
          <a:p>
            <a:r>
              <a:rPr lang="en-US" dirty="0"/>
              <a:t>Created by</a:t>
            </a:r>
            <a:br>
              <a:rPr lang="en-US" dirty="0"/>
            </a:br>
            <a:r>
              <a:rPr lang="en-US" dirty="0"/>
              <a:t>Danielle Cantwell</a:t>
            </a:r>
          </a:p>
        </p:txBody>
      </p:sp>
      <p:sp>
        <p:nvSpPr>
          <p:cNvPr id="4" name="Text Placeholder 3">
            <a:extLst>
              <a:ext uri="{FF2B5EF4-FFF2-40B4-BE49-F238E27FC236}">
                <a16:creationId xmlns:a16="http://schemas.microsoft.com/office/drawing/2014/main" id="{EEADA7C7-629B-3D5C-2910-75D5350E99DD}"/>
              </a:ext>
            </a:extLst>
          </p:cNvPr>
          <p:cNvSpPr>
            <a:spLocks noGrp="1"/>
          </p:cNvSpPr>
          <p:nvPr>
            <p:ph type="body" sz="quarter" idx="11"/>
          </p:nvPr>
        </p:nvSpPr>
        <p:spPr/>
        <p:txBody>
          <a:bodyPr>
            <a:normAutofit/>
          </a:bodyPr>
          <a:lstStyle/>
          <a:p>
            <a:r>
              <a:rPr lang="en-US" dirty="0"/>
              <a:t>Presented by</a:t>
            </a:r>
            <a:br>
              <a:rPr lang="en-US" dirty="0"/>
            </a:br>
            <a:r>
              <a:rPr lang="en-US" dirty="0"/>
              <a:t>Danielle Cantwell</a:t>
            </a:r>
          </a:p>
        </p:txBody>
      </p:sp>
    </p:spTree>
    <p:extLst>
      <p:ext uri="{BB962C8B-B14F-4D97-AF65-F5344CB8AC3E}">
        <p14:creationId xmlns:p14="http://schemas.microsoft.com/office/powerpoint/2010/main" val="697314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D8CD7-AFBB-A6CD-C334-2D7BD7E2344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CE0525D-9E24-1D6B-7D19-1035C60A3A08}"/>
              </a:ext>
            </a:extLst>
          </p:cNvPr>
          <p:cNvSpPr txBox="1"/>
          <p:nvPr/>
        </p:nvSpPr>
        <p:spPr>
          <a:xfrm>
            <a:off x="455232" y="274603"/>
            <a:ext cx="11736768"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0" cap="none" spc="0" normalizeH="0" baseline="0" noProof="0" dirty="0">
                <a:ln>
                  <a:noFill/>
                </a:ln>
                <a:solidFill>
                  <a:schemeClr val="accent1"/>
                </a:solidFill>
                <a:effectLst/>
                <a:uLnTx/>
                <a:uFillTx/>
                <a:latin typeface="SDCC Display" pitchFamily="2" charset="0"/>
              </a:rPr>
              <a:t>Adamstown Mid-Term Review  </a:t>
            </a:r>
            <a:endParaRPr kumimoji="0" lang="en-IE" sz="2000" b="1" i="0" u="sng" strike="noStrike" kern="0" cap="none" spc="0" normalizeH="0" baseline="0" noProof="0" dirty="0">
              <a:ln>
                <a:noFill/>
              </a:ln>
              <a:solidFill>
                <a:schemeClr val="accent1"/>
              </a:solidFill>
              <a:effectLst/>
              <a:uLnTx/>
              <a:uFillTx/>
              <a:latin typeface="SDCC Display" pitchFamily="2" charset="0"/>
            </a:endParaRPr>
          </a:p>
        </p:txBody>
      </p:sp>
      <p:sp>
        <p:nvSpPr>
          <p:cNvPr id="3" name="TextBox 2">
            <a:extLst>
              <a:ext uri="{FF2B5EF4-FFF2-40B4-BE49-F238E27FC236}">
                <a16:creationId xmlns:a16="http://schemas.microsoft.com/office/drawing/2014/main" id="{C81BB8BD-A24E-3673-D366-A8E762E48978}"/>
              </a:ext>
            </a:extLst>
          </p:cNvPr>
          <p:cNvSpPr txBox="1"/>
          <p:nvPr/>
        </p:nvSpPr>
        <p:spPr>
          <a:xfrm>
            <a:off x="455232" y="863167"/>
            <a:ext cx="11083899" cy="412420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sng" strike="noStrike" kern="1200" cap="none" spc="0" normalizeH="0" baseline="0" noProof="0" dirty="0">
                <a:ln>
                  <a:noFill/>
                </a:ln>
                <a:solidFill>
                  <a:schemeClr val="accent1"/>
                </a:solidFill>
                <a:effectLst/>
                <a:uLnTx/>
                <a:uFillTx/>
                <a:latin typeface="SDCC Display" pitchFamily="2" charset="0"/>
              </a:rPr>
              <a:t>Phase 6 Update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600" b="1" i="0" u="sng" strike="noStrike" kern="1200" cap="none" spc="0" normalizeH="0" baseline="0" noProof="0" dirty="0">
              <a:ln>
                <a:noFill/>
              </a:ln>
              <a:solidFill>
                <a:srgbClr val="000000"/>
              </a:solidFill>
              <a:effectLst/>
              <a:uLnTx/>
              <a:uFillTx/>
              <a:latin typeface="SDCC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600" b="0" i="0" u="none" strike="noStrike" kern="1200" cap="none" spc="0" normalizeH="0" baseline="0" noProof="0" dirty="0">
                <a:ln>
                  <a:noFill/>
                </a:ln>
                <a:solidFill>
                  <a:schemeClr val="accent1"/>
                </a:solidFill>
                <a:effectLst/>
                <a:uLnTx/>
                <a:uFillTx/>
                <a:latin typeface="SDCC Sans" pitchFamily="2" charset="0"/>
                <a:ea typeface="+mn-ea"/>
                <a:cs typeface="+mn-cs"/>
              </a:rPr>
              <a:t>c4950 homes occupied.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600" b="1" i="0" u="sng" strike="noStrike" kern="1200" cap="none" spc="0" normalizeH="0" baseline="0" noProof="0" dirty="0">
              <a:ln>
                <a:noFill/>
              </a:ln>
              <a:solidFill>
                <a:schemeClr val="accent1"/>
              </a:solidFill>
              <a:effectLst/>
              <a:uLnTx/>
              <a:uFillTx/>
              <a:latin typeface="SDCC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accent1"/>
                </a:solidFill>
                <a:effectLst/>
                <a:uLnTx/>
                <a:uFillTx/>
                <a:latin typeface="SDCC Sans" pitchFamily="2" charset="0"/>
                <a:ea typeface="+mn-ea"/>
                <a:cs typeface="+mn-cs"/>
              </a:rPr>
              <a:t>Outline permission granted for the construction of a Primary School (32 no. Classroom) at school site #4 (Aderrig).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sng" strike="noStrike" kern="1200" cap="none" spc="0" normalizeH="0" baseline="0" noProof="0" dirty="0">
              <a:ln>
                <a:noFill/>
              </a:ln>
              <a:solidFill>
                <a:schemeClr val="accent1"/>
              </a:solidFill>
              <a:effectLst/>
              <a:uLnTx/>
              <a:uFillTx/>
              <a:latin typeface="SDCC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accent1"/>
                </a:solidFill>
                <a:effectLst/>
                <a:uLnTx/>
                <a:uFillTx/>
                <a:latin typeface="SDCC Sans" pitchFamily="2" charset="0"/>
                <a:ea typeface="Calibri"/>
                <a:cs typeface="Calibri"/>
              </a:rPr>
              <a:t>Phasing transfer for library from Phase 6 to Phase 7 has been approved (late May 2025)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600" b="1" i="0" u="sng" strike="noStrike" kern="1200" cap="none" spc="0" normalizeH="0" baseline="0" noProof="0" dirty="0">
              <a:ln>
                <a:noFill/>
              </a:ln>
              <a:solidFill>
                <a:schemeClr val="accent1"/>
              </a:solidFill>
              <a:effectLst/>
              <a:uLnTx/>
              <a:uFillTx/>
              <a:latin typeface="SDCC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accent1"/>
                </a:solidFill>
                <a:effectLst/>
                <a:uLnTx/>
                <a:uFillTx/>
                <a:latin typeface="SDCC Sans" pitchFamily="2" charset="0"/>
                <a:ea typeface="+mn-ea"/>
                <a:cs typeface="+mn-cs"/>
              </a:rPr>
              <a:t>Retail (District Centre)-80% of units have been leased.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600" b="1" i="0" u="sng" strike="noStrike" kern="1200" cap="none" spc="0" normalizeH="0" baseline="0" noProof="0" dirty="0">
              <a:ln>
                <a:noFill/>
              </a:ln>
              <a:solidFill>
                <a:schemeClr val="accent1"/>
              </a:solidFill>
              <a:effectLst/>
              <a:uLnTx/>
              <a:uFillTx/>
              <a:latin typeface="SDCC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accent1"/>
                </a:solidFill>
                <a:effectLst/>
                <a:uLnTx/>
                <a:uFillTx/>
                <a:latin typeface="SDCC Sans" pitchFamily="2" charset="0"/>
                <a:ea typeface="+mn-ea"/>
                <a:cs typeface="+mn-cs"/>
              </a:rPr>
              <a:t>Railway Order approved by An Bord Pleanála (now known as An Coimisiún Pleanála).​ DART+ South-West – 12 trains to 23 trains per hour per direction planned. </a:t>
            </a:r>
            <a:endParaRPr kumimoji="0" lang="en-GB" sz="1600" b="0" i="0" u="none" strike="noStrike" kern="1200" cap="none" spc="0" normalizeH="0" baseline="0" noProof="0" dirty="0">
              <a:ln>
                <a:noFill/>
              </a:ln>
              <a:solidFill>
                <a:schemeClr val="accent1"/>
              </a:solidFill>
              <a:effectLst/>
              <a:uLnTx/>
              <a:uFillTx/>
              <a:latin typeface="SDCC Sans" pitchFamily="2" charset="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1" i="0" u="sng"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1" i="0" u="sng"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74518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259A9-0928-CAAD-3021-6BC1FD97708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EFC075B-E0B3-759E-A331-528F4037FC85}"/>
              </a:ext>
            </a:extLst>
          </p:cNvPr>
          <p:cNvSpPr txBox="1"/>
          <p:nvPr/>
        </p:nvSpPr>
        <p:spPr>
          <a:xfrm>
            <a:off x="455232" y="366043"/>
            <a:ext cx="11736768"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0" cap="none" spc="0" normalizeH="0" baseline="0" noProof="0" dirty="0">
                <a:ln>
                  <a:noFill/>
                </a:ln>
                <a:solidFill>
                  <a:schemeClr val="accent1"/>
                </a:solidFill>
                <a:effectLst/>
                <a:uLnTx/>
                <a:uFillTx/>
                <a:latin typeface="SDCC Display" pitchFamily="2" charset="0"/>
              </a:rPr>
              <a:t>What’s Next for Adamstown</a:t>
            </a:r>
            <a:endParaRPr kumimoji="0" lang="en-IE" sz="2000" b="1" i="0" u="sng" strike="noStrike" kern="0" cap="none" spc="0" normalizeH="0" baseline="0" noProof="0" dirty="0">
              <a:ln>
                <a:noFill/>
              </a:ln>
              <a:solidFill>
                <a:schemeClr val="accent1"/>
              </a:solidFill>
              <a:effectLst/>
              <a:uLnTx/>
              <a:uFillTx/>
              <a:latin typeface="SDCC Display" pitchFamily="2" charset="0"/>
            </a:endParaRPr>
          </a:p>
        </p:txBody>
      </p:sp>
      <p:sp>
        <p:nvSpPr>
          <p:cNvPr id="3" name="TextBox 2">
            <a:extLst>
              <a:ext uri="{FF2B5EF4-FFF2-40B4-BE49-F238E27FC236}">
                <a16:creationId xmlns:a16="http://schemas.microsoft.com/office/drawing/2014/main" id="{61081837-664C-D7D7-9E2D-2C888C1D9CD6}"/>
              </a:ext>
            </a:extLst>
          </p:cNvPr>
          <p:cNvSpPr txBox="1"/>
          <p:nvPr/>
        </p:nvSpPr>
        <p:spPr>
          <a:xfrm>
            <a:off x="554050" y="766153"/>
            <a:ext cx="11083899" cy="452431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600" b="1" i="0" u="sng" strike="noStrike" kern="1200" cap="none" spc="0" normalizeH="0" baseline="0" noProof="0" dirty="0">
              <a:ln>
                <a:noFill/>
              </a:ln>
              <a:solidFill>
                <a:srgbClr val="000000"/>
              </a:solidFill>
              <a:effectLst/>
              <a:uLnTx/>
              <a:uFillTx/>
              <a:latin typeface="SDCC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chemeClr val="accent1"/>
                </a:solidFill>
                <a:effectLst/>
                <a:uLnTx/>
                <a:uFillTx/>
                <a:latin typeface="SDCC Display" pitchFamily="2" charset="0"/>
              </a:rPr>
              <a:t>Phase 7 and beyond…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600" b="0" i="0" u="none" strike="noStrike" kern="1200" cap="none" spc="0" normalizeH="0" baseline="0" noProof="0" dirty="0">
              <a:ln>
                <a:noFill/>
              </a:ln>
              <a:solidFill>
                <a:schemeClr val="accent1"/>
              </a:solidFill>
              <a:effectLst/>
              <a:uLnTx/>
              <a:uFillTx/>
              <a:latin typeface="SDCC Display"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600" b="0" i="0" u="none" strike="noStrike" kern="1200" cap="none" spc="0" normalizeH="0" baseline="0" noProof="0" dirty="0">
                <a:ln>
                  <a:noFill/>
                </a:ln>
                <a:solidFill>
                  <a:schemeClr val="accent1"/>
                </a:solidFill>
                <a:effectLst/>
                <a:uLnTx/>
                <a:uFillTx/>
                <a:latin typeface="SDCC Sans" pitchFamily="2" charset="0"/>
                <a:ea typeface="+mn-ea"/>
                <a:cs typeface="+mn-cs"/>
              </a:rPr>
              <a:t>New home delivered in line with the Planning Scheme.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600" b="0" i="0" u="none" strike="noStrike" kern="1200" cap="none" spc="0" normalizeH="0" baseline="0" noProof="0" dirty="0">
              <a:ln>
                <a:noFill/>
              </a:ln>
              <a:solidFill>
                <a:schemeClr val="accent1"/>
              </a:solidFill>
              <a:effectLst/>
              <a:uLnTx/>
              <a:uFillTx/>
              <a:latin typeface="SDCC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600" b="0" i="0" u="none" strike="noStrike" kern="1200" cap="none" spc="0" normalizeH="0" baseline="0" noProof="0" dirty="0">
                <a:ln>
                  <a:noFill/>
                </a:ln>
                <a:solidFill>
                  <a:schemeClr val="accent1"/>
                </a:solidFill>
                <a:effectLst/>
                <a:uLnTx/>
                <a:uFillTx/>
                <a:latin typeface="SDCC Sans" pitchFamily="2" charset="0"/>
                <a:ea typeface="+mn-ea"/>
                <a:cs typeface="+mn-cs"/>
              </a:rPr>
              <a:t>Expansion of community facilities.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600" b="0" i="0" u="none" strike="noStrike" kern="1200" cap="none" spc="0" normalizeH="0" baseline="0" noProof="0" dirty="0">
              <a:ln>
                <a:noFill/>
              </a:ln>
              <a:solidFill>
                <a:schemeClr val="accent1"/>
              </a:solidFill>
              <a:effectLst/>
              <a:uLnTx/>
              <a:uFillTx/>
              <a:latin typeface="SDCC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600" b="0" i="0" u="none" strike="noStrike" kern="1200" cap="none" spc="0" normalizeH="0" baseline="0" noProof="0" dirty="0">
                <a:ln>
                  <a:noFill/>
                </a:ln>
                <a:solidFill>
                  <a:schemeClr val="accent1"/>
                </a:solidFill>
                <a:effectLst/>
                <a:uLnTx/>
                <a:uFillTx/>
                <a:latin typeface="SDCC Sans" pitchFamily="2" charset="0"/>
                <a:ea typeface="+mn-ea"/>
                <a:cs typeface="+mn-cs"/>
              </a:rPr>
              <a:t>Completion of further childcare facilities.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600" b="0" i="0" u="none" strike="noStrike" kern="1200" cap="none" spc="0" normalizeH="0" baseline="0" noProof="0" dirty="0">
              <a:ln>
                <a:noFill/>
              </a:ln>
              <a:solidFill>
                <a:schemeClr val="accent1"/>
              </a:solidFill>
              <a:effectLst/>
              <a:uLnTx/>
              <a:uFillTx/>
              <a:latin typeface="SDCC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600" b="0" i="0" u="none" strike="noStrike" kern="1200" cap="none" spc="0" normalizeH="0" baseline="0" noProof="0" dirty="0">
                <a:ln>
                  <a:noFill/>
                </a:ln>
                <a:solidFill>
                  <a:schemeClr val="accent1"/>
                </a:solidFill>
                <a:effectLst/>
                <a:uLnTx/>
                <a:uFillTx/>
                <a:latin typeface="SDCC Sans" pitchFamily="2" charset="0"/>
                <a:ea typeface="+mn-ea"/>
                <a:cs typeface="+mn-cs"/>
              </a:rPr>
              <a:t>Central Boulevard Park (URDF funded project) with construction hoped to commence Q4 2025/Q1 2026.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600" b="1" i="0" u="sng" strike="noStrike" kern="1200" cap="none" spc="0" normalizeH="0" baseline="0" noProof="0" dirty="0">
              <a:ln>
                <a:noFill/>
              </a:ln>
              <a:solidFill>
                <a:schemeClr val="accent1"/>
              </a:solidFill>
              <a:effectLst/>
              <a:uLnTx/>
              <a:uFillTx/>
              <a:latin typeface="SDCC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600" b="0" i="0" u="none" strike="noStrike" kern="1200" cap="none" spc="0" normalizeH="0" baseline="0" noProof="0" dirty="0">
                <a:ln>
                  <a:noFill/>
                </a:ln>
                <a:solidFill>
                  <a:schemeClr val="accent1"/>
                </a:solidFill>
                <a:effectLst/>
                <a:uLnTx/>
                <a:uFillTx/>
                <a:latin typeface="SDCC Sans" pitchFamily="2" charset="0"/>
                <a:ea typeface="+mn-ea"/>
                <a:cs typeface="+mn-cs"/>
              </a:rPr>
              <a:t>Adamstown Civic Building which will include a library and supplementary library facilities and an Enterprise Centre to be located in the town centre.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600" b="1" i="0" u="sng" strike="noStrike" kern="1200" cap="none" spc="0" normalizeH="0" baseline="0" noProof="0" dirty="0">
              <a:ln>
                <a:noFill/>
              </a:ln>
              <a:solidFill>
                <a:schemeClr val="accent1"/>
              </a:solidFill>
              <a:effectLst/>
              <a:uLnTx/>
              <a:uFillTx/>
              <a:latin typeface="SDCC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600" b="0" i="0" u="none" strike="noStrike" kern="1200" cap="none" spc="0" normalizeH="0" baseline="0" noProof="0" dirty="0">
                <a:ln>
                  <a:noFill/>
                </a:ln>
                <a:solidFill>
                  <a:schemeClr val="accent1"/>
                </a:solidFill>
                <a:effectLst/>
                <a:uLnTx/>
                <a:uFillTx/>
                <a:latin typeface="SDCC Sans" pitchFamily="2" charset="0"/>
                <a:ea typeface="+mn-ea"/>
                <a:cs typeface="+mn-cs"/>
              </a:rPr>
              <a:t>Improved bus and rail connectivity.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600" b="1" i="0" u="sng" strike="noStrike" kern="1200" cap="none" spc="0" normalizeH="0" baseline="0" noProof="0" dirty="0">
              <a:ln>
                <a:noFill/>
              </a:ln>
              <a:solidFill>
                <a:schemeClr val="accent1"/>
              </a:solidFill>
              <a:effectLst/>
              <a:uLnTx/>
              <a:uFillTx/>
              <a:latin typeface="SDCC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600" b="0" i="0" u="none" strike="noStrike" kern="1200" cap="none" spc="0" normalizeH="0" baseline="0" noProof="0" dirty="0">
                <a:ln>
                  <a:noFill/>
                </a:ln>
                <a:solidFill>
                  <a:schemeClr val="accent1"/>
                </a:solidFill>
                <a:effectLst/>
                <a:uLnTx/>
                <a:uFillTx/>
                <a:latin typeface="SDCC Sans" pitchFamily="2" charset="0"/>
                <a:ea typeface="+mn-ea"/>
                <a:cs typeface="+mn-cs"/>
              </a:rPr>
              <a:t>Tobermaclugg Park (</a:t>
            </a:r>
            <a:r>
              <a:rPr kumimoji="0" lang="en-GB" sz="1600" b="0" i="0" u="none" strike="noStrike" kern="1200" cap="none" spc="0" normalizeH="0" baseline="0" noProof="0" dirty="0">
                <a:ln>
                  <a:noFill/>
                </a:ln>
                <a:solidFill>
                  <a:schemeClr val="accent1"/>
                </a:solidFill>
                <a:effectLst/>
                <a:uLnTx/>
                <a:uFillTx/>
                <a:latin typeface="SDCC Sans" pitchFamily="2" charset="0"/>
                <a:ea typeface="+mn-ea"/>
                <a:cs typeface="+mn-cs"/>
              </a:rPr>
              <a:t>including pitches/courts, play facilities, landscaping and footpaths)</a:t>
            </a:r>
            <a:endParaRPr kumimoji="0" lang="en-IE" sz="1600" b="1" i="0" u="sng" strike="noStrike" kern="1200" cap="none" spc="0" normalizeH="0" baseline="0" noProof="0" dirty="0">
              <a:ln>
                <a:noFill/>
              </a:ln>
              <a:solidFill>
                <a:schemeClr val="accent1"/>
              </a:solidFill>
              <a:effectLst/>
              <a:uLnTx/>
              <a:uFillTx/>
              <a:latin typeface="SDCC Sans" pitchFamily="2" charset="0"/>
              <a:ea typeface="+mn-ea"/>
              <a:cs typeface="+mn-cs"/>
            </a:endParaRPr>
          </a:p>
        </p:txBody>
      </p:sp>
    </p:spTree>
    <p:extLst>
      <p:ext uri="{BB962C8B-B14F-4D97-AF65-F5344CB8AC3E}">
        <p14:creationId xmlns:p14="http://schemas.microsoft.com/office/powerpoint/2010/main" val="2981035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D5B3D094-8117-6794-67F7-3D54985F5ED1}"/>
              </a:ext>
            </a:extLst>
          </p:cNvPr>
          <p:cNvSpPr>
            <a:spLocks noGrp="1"/>
          </p:cNvSpPr>
          <p:nvPr>
            <p:ph type="title"/>
          </p:nvPr>
        </p:nvSpPr>
        <p:spPr>
          <a:xfrm>
            <a:off x="504471" y="471704"/>
            <a:ext cx="4944575" cy="856798"/>
          </a:xfrm>
        </p:spPr>
        <p:txBody>
          <a:bodyPr>
            <a:normAutofit/>
          </a:bodyPr>
          <a:lstStyle/>
          <a:p>
            <a:r>
              <a:rPr lang="en-US" sz="2000" b="1" dirty="0">
                <a:solidFill>
                  <a:schemeClr val="accent1"/>
                </a:solidFill>
                <a:latin typeface="SDCC Display" pitchFamily="2" charset="0"/>
              </a:rPr>
              <a:t>Adamstown 2006 &amp; 2025</a:t>
            </a:r>
          </a:p>
        </p:txBody>
      </p:sp>
      <p:pic>
        <p:nvPicPr>
          <p:cNvPr id="7" name="Picture 6">
            <a:extLst>
              <a:ext uri="{FF2B5EF4-FFF2-40B4-BE49-F238E27FC236}">
                <a16:creationId xmlns:a16="http://schemas.microsoft.com/office/drawing/2014/main" id="{0CF5073C-C757-DF3A-D53C-6965ADDE0338}"/>
              </a:ext>
            </a:extLst>
          </p:cNvPr>
          <p:cNvPicPr>
            <a:picLocks noChangeAspect="1"/>
          </p:cNvPicPr>
          <p:nvPr/>
        </p:nvPicPr>
        <p:blipFill>
          <a:blip r:embed="rId2"/>
          <a:stretch>
            <a:fillRect/>
          </a:stretch>
        </p:blipFill>
        <p:spPr>
          <a:xfrm>
            <a:off x="371033" y="1749613"/>
            <a:ext cx="5323756" cy="3444051"/>
          </a:xfrm>
          <a:prstGeom prst="rect">
            <a:avLst/>
          </a:prstGeom>
        </p:spPr>
      </p:pic>
      <p:pic>
        <p:nvPicPr>
          <p:cNvPr id="8" name="Picture 7" descr="An aerial view of a city&#10;&#10;AI-generated content may be incorrect.">
            <a:extLst>
              <a:ext uri="{FF2B5EF4-FFF2-40B4-BE49-F238E27FC236}">
                <a16:creationId xmlns:a16="http://schemas.microsoft.com/office/drawing/2014/main" id="{B0467F1A-518F-A2AE-616E-41786C247140}"/>
              </a:ext>
            </a:extLst>
          </p:cNvPr>
          <p:cNvPicPr>
            <a:picLocks noChangeAspect="1"/>
          </p:cNvPicPr>
          <p:nvPr/>
        </p:nvPicPr>
        <p:blipFill>
          <a:blip r:embed="rId3"/>
          <a:stretch>
            <a:fillRect/>
          </a:stretch>
        </p:blipFill>
        <p:spPr>
          <a:xfrm>
            <a:off x="6497209" y="1749613"/>
            <a:ext cx="5323757" cy="3444051"/>
          </a:xfrm>
          <a:prstGeom prst="rect">
            <a:avLst/>
          </a:prstGeom>
        </p:spPr>
      </p:pic>
    </p:spTree>
    <p:extLst>
      <p:ext uri="{BB962C8B-B14F-4D97-AF65-F5344CB8AC3E}">
        <p14:creationId xmlns:p14="http://schemas.microsoft.com/office/powerpoint/2010/main" val="4167114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D05B03-268B-14FE-4799-FDCC9237349F}"/>
              </a:ext>
            </a:extLst>
          </p:cNvPr>
          <p:cNvSpPr>
            <a:spLocks noGrp="1"/>
          </p:cNvSpPr>
          <p:nvPr>
            <p:ph type="ctrTitle"/>
          </p:nvPr>
        </p:nvSpPr>
        <p:spPr>
          <a:xfrm>
            <a:off x="4894514" y="2869104"/>
            <a:ext cx="6700594" cy="1119794"/>
          </a:xfrm>
        </p:spPr>
        <p:txBody>
          <a:bodyPr/>
          <a:lstStyle/>
          <a:p>
            <a:r>
              <a:rPr lang="en-GB" dirty="0">
                <a:latin typeface="SDCC Display" pitchFamily="2" charset="0"/>
              </a:rPr>
              <a:t>Thank you</a:t>
            </a:r>
            <a:endParaRPr lang="en-IE" dirty="0">
              <a:latin typeface="SDCC Display" pitchFamily="2" charset="0"/>
            </a:endParaRPr>
          </a:p>
        </p:txBody>
      </p:sp>
      <p:sp>
        <p:nvSpPr>
          <p:cNvPr id="5" name="Text Placeholder 4">
            <a:extLst>
              <a:ext uri="{FF2B5EF4-FFF2-40B4-BE49-F238E27FC236}">
                <a16:creationId xmlns:a16="http://schemas.microsoft.com/office/drawing/2014/main" id="{D04F2837-D4DD-3770-4F82-4D9A2171D13E}"/>
              </a:ext>
            </a:extLst>
          </p:cNvPr>
          <p:cNvSpPr>
            <a:spLocks noGrp="1"/>
          </p:cNvSpPr>
          <p:nvPr>
            <p:ph type="body" sz="quarter" idx="11"/>
          </p:nvPr>
        </p:nvSpPr>
        <p:spPr/>
        <p:txBody>
          <a:bodyPr/>
          <a:lstStyle/>
          <a:p>
            <a:pPr marL="900000"/>
            <a:r>
              <a:rPr lang="en-GB" b="1" dirty="0"/>
              <a:t>E</a:t>
            </a:r>
            <a:r>
              <a:rPr lang="en-GB" dirty="0"/>
              <a:t>: info@sdublincoco.ie</a:t>
            </a:r>
          </a:p>
          <a:p>
            <a:pPr marL="900000"/>
            <a:r>
              <a:rPr lang="en-GB" b="1" dirty="0"/>
              <a:t>T</a:t>
            </a:r>
            <a:r>
              <a:rPr lang="en-GB" dirty="0"/>
              <a:t>: 01 4149000</a:t>
            </a:r>
            <a:endParaRPr lang="en-IE" dirty="0"/>
          </a:p>
          <a:p>
            <a:endParaRPr lang="en-IE" dirty="0"/>
          </a:p>
        </p:txBody>
      </p:sp>
    </p:spTree>
    <p:extLst>
      <p:ext uri="{BB962C8B-B14F-4D97-AF65-F5344CB8AC3E}">
        <p14:creationId xmlns:p14="http://schemas.microsoft.com/office/powerpoint/2010/main" val="3906425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C26905-4F23-02BC-3DBE-E020B88AF0B7}"/>
              </a:ext>
            </a:extLst>
          </p:cNvPr>
          <p:cNvSpPr>
            <a:spLocks noGrp="1"/>
          </p:cNvSpPr>
          <p:nvPr>
            <p:ph type="body" sz="quarter" idx="11"/>
          </p:nvPr>
        </p:nvSpPr>
        <p:spPr>
          <a:xfrm>
            <a:off x="3876909" y="6261067"/>
            <a:ext cx="4438181" cy="343670"/>
          </a:xfrm>
        </p:spPr>
        <p:txBody>
          <a:bodyPr>
            <a:normAutofit/>
          </a:bodyPr>
          <a:lstStyle/>
          <a:p>
            <a:r>
              <a:rPr lang="en-US" dirty="0">
                <a:latin typeface="SDCC Display" pitchFamily="2" charset="0"/>
              </a:rPr>
              <a:t>Adamstown SDZ</a:t>
            </a:r>
          </a:p>
        </p:txBody>
      </p:sp>
      <p:sp>
        <p:nvSpPr>
          <p:cNvPr id="5" name="Title 1">
            <a:extLst>
              <a:ext uri="{FF2B5EF4-FFF2-40B4-BE49-F238E27FC236}">
                <a16:creationId xmlns:a16="http://schemas.microsoft.com/office/drawing/2014/main" id="{CD44026B-65C0-C048-F897-4B68E9F7AF25}"/>
              </a:ext>
            </a:extLst>
          </p:cNvPr>
          <p:cNvSpPr txBox="1">
            <a:spLocks/>
          </p:cNvSpPr>
          <p:nvPr/>
        </p:nvSpPr>
        <p:spPr>
          <a:xfrm>
            <a:off x="504918" y="139659"/>
            <a:ext cx="10044023" cy="877729"/>
          </a:xfrm>
          <a:prstGeom prst="rect">
            <a:avLst/>
          </a:prstGeom>
        </p:spPr>
        <p:txBody>
          <a:bodyPr vert="horz" lIns="0" tIns="0" rIns="0" bIns="0" rtlCol="0" anchor="ctr">
            <a:normAutofit/>
          </a:bodyPr>
          <a:lstStyle>
            <a:lvl1pPr eaLnBrk="1" hangingPunct="1">
              <a:lnSpc>
                <a:spcPct val="90000"/>
              </a:lnSpc>
              <a:defRPr sz="5821" b="1" i="0" spc="-91">
                <a:solidFill>
                  <a:srgbClr val="363A92"/>
                </a:solidFill>
                <a:latin typeface="+mj-lt"/>
                <a:ea typeface="+mj-ea"/>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4000" b="1" i="0" u="none" strike="noStrike" kern="0" cap="none" spc="-91" normalizeH="0" baseline="0" noProof="0" dirty="0">
                <a:ln>
                  <a:noFill/>
                </a:ln>
                <a:solidFill>
                  <a:srgbClr val="FFFFFF"/>
                </a:solidFill>
                <a:effectLst/>
                <a:uLnTx/>
                <a:uFillTx/>
                <a:latin typeface="SDCC Display Light" pitchFamily="2" charset="0"/>
                <a:ea typeface="+mj-ea"/>
                <a:cs typeface="Arial" panose="020B0604020202020204" pitchFamily="34" charset="0"/>
              </a:rPr>
              <a:t>Contents</a:t>
            </a:r>
            <a:endParaRPr kumimoji="0" lang="en-IE" sz="4000" b="1" i="0" u="none" strike="noStrike" kern="0" cap="none" spc="-91" normalizeH="0" baseline="0" noProof="0" dirty="0">
              <a:ln>
                <a:noFill/>
              </a:ln>
              <a:solidFill>
                <a:srgbClr val="FFFFFF"/>
              </a:solidFill>
              <a:effectLst/>
              <a:uLnTx/>
              <a:uFillTx/>
              <a:latin typeface="SDCC Display Light" pitchFamily="2" charset="0"/>
              <a:ea typeface="+mj-ea"/>
              <a:cs typeface="Arial" panose="020B0604020202020204" pitchFamily="34" charset="0"/>
            </a:endParaRPr>
          </a:p>
        </p:txBody>
      </p:sp>
      <p:sp>
        <p:nvSpPr>
          <p:cNvPr id="6" name="Title 5">
            <a:extLst>
              <a:ext uri="{FF2B5EF4-FFF2-40B4-BE49-F238E27FC236}">
                <a16:creationId xmlns:a16="http://schemas.microsoft.com/office/drawing/2014/main" id="{BC25458D-BD16-0E59-30CB-77BD7890B290}"/>
              </a:ext>
            </a:extLst>
          </p:cNvPr>
          <p:cNvSpPr txBox="1">
            <a:spLocks noGrp="1"/>
          </p:cNvSpPr>
          <p:nvPr>
            <p:ph type="title"/>
          </p:nvPr>
        </p:nvSpPr>
        <p:spPr>
          <a:xfrm>
            <a:off x="271339" y="1385126"/>
            <a:ext cx="6608763" cy="4736681"/>
          </a:xfrm>
          <a:prstGeom prst="rect">
            <a:avLst/>
          </a:prstGeom>
          <a:noFill/>
        </p:spPr>
        <p:txBody>
          <a:bodyPr wrap="square">
            <a:spAutoFit/>
          </a:bodyPr>
          <a:lstStyle/>
          <a:p>
            <a:endParaRPr lang="en-US" sz="1800" dirty="0">
              <a:solidFill>
                <a:schemeClr val="bg1"/>
              </a:solidFill>
              <a:latin typeface="SDCC Sans" pitchFamily="2" charset="0"/>
            </a:endParaRPr>
          </a:p>
          <a:p>
            <a:r>
              <a:rPr lang="en-US" sz="1800" dirty="0">
                <a:solidFill>
                  <a:schemeClr val="bg1"/>
                </a:solidFill>
                <a:latin typeface="SDCC Sans" pitchFamily="2" charset="0"/>
              </a:rPr>
              <a:t>Adamstown 2025-Aerial View</a:t>
            </a:r>
            <a:br>
              <a:rPr lang="en-US" sz="1800" dirty="0">
                <a:solidFill>
                  <a:schemeClr val="bg1"/>
                </a:solidFill>
                <a:latin typeface="SDCC Sans" pitchFamily="2" charset="0"/>
              </a:rPr>
            </a:br>
            <a:br>
              <a:rPr lang="en-US" sz="1800" dirty="0">
                <a:solidFill>
                  <a:schemeClr val="bg1"/>
                </a:solidFill>
                <a:latin typeface="SDCC Sans" pitchFamily="2" charset="0"/>
              </a:rPr>
            </a:br>
            <a:br>
              <a:rPr lang="en-US" sz="1800" dirty="0">
                <a:solidFill>
                  <a:schemeClr val="bg1"/>
                </a:solidFill>
                <a:latin typeface="SDCC Sans" pitchFamily="2" charset="0"/>
              </a:rPr>
            </a:br>
            <a:r>
              <a:rPr lang="en-US" sz="1800" dirty="0">
                <a:solidFill>
                  <a:schemeClr val="bg1"/>
                </a:solidFill>
                <a:latin typeface="SDCC Sans" pitchFamily="2" charset="0"/>
              </a:rPr>
              <a:t>Adamstown SDZ Background</a:t>
            </a:r>
            <a:br>
              <a:rPr lang="en-US" sz="1800" dirty="0">
                <a:solidFill>
                  <a:schemeClr val="bg1"/>
                </a:solidFill>
                <a:latin typeface="SDCC Sans" pitchFamily="2" charset="0"/>
              </a:rPr>
            </a:br>
            <a:br>
              <a:rPr lang="en-US" sz="1800" dirty="0">
                <a:solidFill>
                  <a:schemeClr val="bg1"/>
                </a:solidFill>
                <a:latin typeface="SDCC Sans" pitchFamily="2" charset="0"/>
              </a:rPr>
            </a:br>
            <a:br>
              <a:rPr lang="en-US" sz="1800" dirty="0">
                <a:solidFill>
                  <a:schemeClr val="bg1"/>
                </a:solidFill>
                <a:latin typeface="SDCC Sans" pitchFamily="2" charset="0"/>
              </a:rPr>
            </a:br>
            <a:r>
              <a:rPr lang="en-US" sz="1800" dirty="0">
                <a:solidFill>
                  <a:schemeClr val="bg1"/>
                </a:solidFill>
                <a:latin typeface="SDCC Sans" pitchFamily="2" charset="0"/>
              </a:rPr>
              <a:t>Mid-Term Review (Phases 1-5)</a:t>
            </a:r>
            <a:br>
              <a:rPr lang="en-US" sz="1800" dirty="0">
                <a:solidFill>
                  <a:schemeClr val="bg1"/>
                </a:solidFill>
                <a:latin typeface="SDCC Sans" pitchFamily="2" charset="0"/>
              </a:rPr>
            </a:br>
            <a:br>
              <a:rPr lang="en-US" sz="1800" dirty="0">
                <a:solidFill>
                  <a:schemeClr val="bg1"/>
                </a:solidFill>
                <a:latin typeface="SDCC Sans" pitchFamily="2" charset="0"/>
              </a:rPr>
            </a:br>
            <a:br>
              <a:rPr lang="en-US" sz="1800" dirty="0">
                <a:solidFill>
                  <a:schemeClr val="bg1"/>
                </a:solidFill>
                <a:latin typeface="SDCC Sans" pitchFamily="2" charset="0"/>
              </a:rPr>
            </a:br>
            <a:r>
              <a:rPr lang="en-US" sz="1800" dirty="0">
                <a:solidFill>
                  <a:schemeClr val="bg1"/>
                </a:solidFill>
                <a:latin typeface="SDCC Sans" pitchFamily="2" charset="0"/>
              </a:rPr>
              <a:t>Phase 6 Update</a:t>
            </a:r>
            <a:br>
              <a:rPr lang="en-US" sz="1800" dirty="0">
                <a:solidFill>
                  <a:schemeClr val="bg1"/>
                </a:solidFill>
                <a:latin typeface="SDCC Sans" pitchFamily="2" charset="0"/>
              </a:rPr>
            </a:br>
            <a:br>
              <a:rPr lang="en-US" sz="1800" dirty="0">
                <a:solidFill>
                  <a:schemeClr val="bg1"/>
                </a:solidFill>
                <a:latin typeface="SDCC Sans" pitchFamily="2" charset="0"/>
              </a:rPr>
            </a:br>
            <a:br>
              <a:rPr lang="en-US" sz="1800" dirty="0">
                <a:solidFill>
                  <a:schemeClr val="bg1"/>
                </a:solidFill>
                <a:latin typeface="SDCC Sans" pitchFamily="2" charset="0"/>
              </a:rPr>
            </a:br>
            <a:r>
              <a:rPr lang="en-US" sz="1800" dirty="0">
                <a:solidFill>
                  <a:schemeClr val="bg1"/>
                </a:solidFill>
                <a:latin typeface="SDCC Sans" pitchFamily="2" charset="0"/>
              </a:rPr>
              <a:t>What’s Next for Adamstown…..</a:t>
            </a:r>
            <a:br>
              <a:rPr lang="en-US" sz="1800" dirty="0">
                <a:solidFill>
                  <a:schemeClr val="bg1"/>
                </a:solidFill>
                <a:latin typeface="SDCC Sans" pitchFamily="2" charset="0"/>
              </a:rPr>
            </a:br>
            <a:endParaRPr lang="en-US" sz="1800" dirty="0">
              <a:solidFill>
                <a:schemeClr val="bg1"/>
              </a:solidFill>
              <a:latin typeface="SDCC Sans" pitchFamily="2" charset="0"/>
            </a:endParaRPr>
          </a:p>
          <a:p>
            <a:br>
              <a:rPr lang="en-US" sz="1800" dirty="0">
                <a:solidFill>
                  <a:schemeClr val="bg1"/>
                </a:solidFill>
                <a:latin typeface="SDCC Sans" pitchFamily="2" charset="0"/>
              </a:rPr>
            </a:br>
            <a:br>
              <a:rPr lang="en-US" sz="1800" dirty="0">
                <a:solidFill>
                  <a:schemeClr val="bg1"/>
                </a:solidFill>
                <a:latin typeface="SDCC Sans" pitchFamily="2" charset="0"/>
              </a:rPr>
            </a:br>
            <a:endParaRPr lang="en-US" sz="1800" dirty="0">
              <a:solidFill>
                <a:schemeClr val="bg1"/>
              </a:solidFill>
              <a:latin typeface="SDCC Sans" pitchFamily="2" charset="0"/>
            </a:endParaRPr>
          </a:p>
          <a:p>
            <a:endParaRPr lang="en-US" sz="1800" dirty="0">
              <a:solidFill>
                <a:schemeClr val="bg1"/>
              </a:solidFill>
              <a:latin typeface="SDCC Sans" pitchFamily="2" charset="0"/>
            </a:endParaRPr>
          </a:p>
        </p:txBody>
      </p:sp>
      <p:pic>
        <p:nvPicPr>
          <p:cNvPr id="12" name="Picture 2" descr="Quintain to invest €500m to create the heart of Adamstown | Irish Building  Magazine.ie | Ireland&amp;#39;s Leading Construction News &amp;amp; Information Portal">
            <a:extLst>
              <a:ext uri="{FF2B5EF4-FFF2-40B4-BE49-F238E27FC236}">
                <a16:creationId xmlns:a16="http://schemas.microsoft.com/office/drawing/2014/main" id="{5036306E-04A9-93F8-E027-CB2E4A6AD5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74" r="-2" b="-2"/>
          <a:stretch/>
        </p:blipFill>
        <p:spPr bwMode="auto">
          <a:xfrm>
            <a:off x="6687876" y="1706866"/>
            <a:ext cx="5066626" cy="2989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352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82228-6138-B09F-D927-0DCAE178257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E77EF8E-442B-E706-6AD7-00D2F668DC54}"/>
              </a:ext>
            </a:extLst>
          </p:cNvPr>
          <p:cNvSpPr>
            <a:spLocks noGrp="1"/>
          </p:cNvSpPr>
          <p:nvPr>
            <p:ph type="body" sz="quarter" idx="11"/>
          </p:nvPr>
        </p:nvSpPr>
        <p:spPr/>
        <p:txBody>
          <a:bodyPr>
            <a:normAutofit/>
          </a:bodyPr>
          <a:lstStyle/>
          <a:p>
            <a:r>
              <a:rPr lang="en-US" sz="1650" b="1" dirty="0">
                <a:solidFill>
                  <a:schemeClr val="accent1"/>
                </a:solidFill>
                <a:latin typeface="SDCC Display Light"/>
                <a:cs typeface="Arial"/>
              </a:rPr>
              <a:t>Adamstown SDZ 2025</a:t>
            </a:r>
          </a:p>
        </p:txBody>
      </p:sp>
      <p:pic>
        <p:nvPicPr>
          <p:cNvPr id="2" name="Picture 1">
            <a:extLst>
              <a:ext uri="{FF2B5EF4-FFF2-40B4-BE49-F238E27FC236}">
                <a16:creationId xmlns:a16="http://schemas.microsoft.com/office/drawing/2014/main" id="{B0467F1A-518F-A2AE-616E-41786C247140}"/>
              </a:ext>
            </a:extLst>
          </p:cNvPr>
          <p:cNvPicPr>
            <a:picLocks noChangeAspect="1"/>
          </p:cNvPicPr>
          <p:nvPr/>
        </p:nvPicPr>
        <p:blipFill>
          <a:blip r:embed="rId2"/>
          <a:stretch>
            <a:fillRect/>
          </a:stretch>
        </p:blipFill>
        <p:spPr>
          <a:xfrm>
            <a:off x="409649" y="224501"/>
            <a:ext cx="11372701" cy="5933583"/>
          </a:xfrm>
          <a:prstGeom prst="rect">
            <a:avLst/>
          </a:prstGeom>
        </p:spPr>
      </p:pic>
    </p:spTree>
    <p:extLst>
      <p:ext uri="{BB962C8B-B14F-4D97-AF65-F5344CB8AC3E}">
        <p14:creationId xmlns:p14="http://schemas.microsoft.com/office/powerpoint/2010/main" val="2423076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D7E2E-DE51-A830-AFEC-E53D386C304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3878C38-24F2-4290-FE77-C6EE0C3299B8}"/>
              </a:ext>
            </a:extLst>
          </p:cNvPr>
          <p:cNvSpPr txBox="1"/>
          <p:nvPr/>
        </p:nvSpPr>
        <p:spPr>
          <a:xfrm>
            <a:off x="449179" y="377473"/>
            <a:ext cx="11736768"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0" cap="none" spc="0" normalizeH="0" baseline="0" noProof="0" dirty="0">
                <a:ln>
                  <a:noFill/>
                </a:ln>
                <a:solidFill>
                  <a:schemeClr val="accent1"/>
                </a:solidFill>
                <a:effectLst/>
                <a:uLnTx/>
                <a:uFillTx/>
                <a:latin typeface="SDCC Display" pitchFamily="2" charset="0"/>
                <a:ea typeface="+mn-ea"/>
                <a:cs typeface="+mn-cs"/>
              </a:rPr>
              <a:t>Adamstown SDZ</a:t>
            </a:r>
            <a:endParaRPr kumimoji="0" lang="en-IE" sz="2000" b="1" i="0" u="sng" strike="noStrike" kern="0" cap="none" spc="0" normalizeH="0" baseline="0" noProof="0" dirty="0">
              <a:ln>
                <a:noFill/>
              </a:ln>
              <a:solidFill>
                <a:schemeClr val="accent1"/>
              </a:solidFill>
              <a:effectLst/>
              <a:uLnTx/>
              <a:uFillTx/>
              <a:latin typeface="SDCC Display" pitchFamily="2" charset="0"/>
              <a:ea typeface="+mn-ea"/>
              <a:cs typeface="+mn-cs"/>
            </a:endParaRPr>
          </a:p>
        </p:txBody>
      </p:sp>
      <p:sp>
        <p:nvSpPr>
          <p:cNvPr id="3" name="TextBox 2">
            <a:extLst>
              <a:ext uri="{FF2B5EF4-FFF2-40B4-BE49-F238E27FC236}">
                <a16:creationId xmlns:a16="http://schemas.microsoft.com/office/drawing/2014/main" id="{193E1CF5-701D-1C1D-7A88-B46309B57A90}"/>
              </a:ext>
            </a:extLst>
          </p:cNvPr>
          <p:cNvSpPr txBox="1"/>
          <p:nvPr/>
        </p:nvSpPr>
        <p:spPr>
          <a:xfrm>
            <a:off x="449179" y="1012552"/>
            <a:ext cx="11083899" cy="560153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accent1"/>
                </a:solidFill>
                <a:effectLst/>
                <a:uLnTx/>
                <a:uFillTx/>
                <a:latin typeface="SDCC Display" pitchFamily="2" charset="0"/>
              </a:rPr>
              <a:t>Background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chemeClr val="accent1"/>
              </a:solidFill>
              <a:effectLst/>
              <a:uLnTx/>
              <a:uFillTx/>
              <a:latin typeface="SDCC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600" b="0" i="0" u="none" strike="noStrike" kern="1200" cap="none" spc="0" normalizeH="0" baseline="0" noProof="0" dirty="0">
                <a:ln>
                  <a:noFill/>
                </a:ln>
                <a:solidFill>
                  <a:schemeClr val="accent1"/>
                </a:solidFill>
                <a:effectLst/>
                <a:uLnTx/>
                <a:uFillTx/>
                <a:latin typeface="SDCC Sans" pitchFamily="2" charset="0"/>
                <a:ea typeface="+mn-ea"/>
                <a:cs typeface="+mn-cs"/>
              </a:rPr>
              <a:t>1st of July 2001, the government ordered the designation of 223.5 ha of privately owned land at Adamstown, as an SDZ for the purpose of delivering residential development and associated infrastructure and facilities</a:t>
            </a:r>
            <a:endParaRPr kumimoji="0" lang="en-GB" sz="1600" b="1" i="0" u="none" strike="noStrike" kern="1200" cap="none" spc="0" normalizeH="0" baseline="0" noProof="0" dirty="0">
              <a:ln>
                <a:noFill/>
              </a:ln>
              <a:solidFill>
                <a:schemeClr val="accent1"/>
              </a:solidFill>
              <a:effectLst/>
              <a:uLnTx/>
              <a:uFillTx/>
              <a:latin typeface="SDCC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chemeClr val="accent1"/>
              </a:solidFill>
              <a:effectLst/>
              <a:uLnTx/>
              <a:uFillTx/>
              <a:latin typeface="SDCC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accent1"/>
                </a:solidFill>
                <a:effectLst/>
                <a:uLnTx/>
                <a:uFillTx/>
                <a:latin typeface="SDCC Sans" pitchFamily="2" charset="0"/>
                <a:ea typeface="+mn-ea"/>
                <a:cs typeface="+mn-cs"/>
              </a:rPr>
              <a:t>There are 13 sequential phases of development in the Scheme, with the critical first phase being split into phases 1A and 1B. Phase 1 comprises 1,000 units, evenly split between the two sub-phases. The remaining phases with the exception of the last phase, which allows for maximum roll out of the scheme, each have 800 units.</a:t>
            </a:r>
            <a:endParaRPr kumimoji="0" lang="en-GB" sz="1600" b="1" i="0" u="none" strike="noStrike" kern="1200" cap="none" spc="0" normalizeH="0" baseline="0" noProof="0" dirty="0">
              <a:ln>
                <a:noFill/>
              </a:ln>
              <a:solidFill>
                <a:schemeClr val="accent1"/>
              </a:solidFill>
              <a:effectLst/>
              <a:uLnTx/>
              <a:uFillTx/>
              <a:latin typeface="SDCC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chemeClr val="accent1"/>
              </a:solidFill>
              <a:effectLst/>
              <a:uLnTx/>
              <a:uFillTx/>
              <a:latin typeface="SDCC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accent1"/>
                </a:solidFill>
                <a:effectLst/>
                <a:uLnTx/>
                <a:uFillTx/>
                <a:latin typeface="SDCC Sans" pitchFamily="2" charset="0"/>
                <a:ea typeface="+mn-ea"/>
                <a:cs typeface="+mn-cs"/>
              </a:rPr>
              <a:t>The phases are sequential rather than time specific to ensure flexibility and allow for changing market conditions over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chemeClr val="accent1"/>
              </a:solidFill>
              <a:effectLst/>
              <a:uLnTx/>
              <a:uFillTx/>
              <a:latin typeface="SDCC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accent1"/>
                </a:solidFill>
                <a:effectLst/>
                <a:uLnTx/>
                <a:uFillTx/>
                <a:latin typeface="SDCC Sans" pitchFamily="2" charset="0"/>
                <a:ea typeface="+mn-ea"/>
                <a:cs typeface="+mn-cs"/>
              </a:rPr>
              <a:t>The phasing framework is linked to residential unit occupation. Ensuring that essential services are delivered in tandem with population growth.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chemeClr val="accent1"/>
              </a:solidFill>
              <a:effectLst/>
              <a:uLnTx/>
              <a:uFillTx/>
              <a:latin typeface="SDCC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accent1"/>
                </a:solidFill>
                <a:effectLst/>
                <a:uLnTx/>
                <a:uFillTx/>
                <a:latin typeface="SDCC Sans" pitchFamily="2" charset="0"/>
                <a:ea typeface="+mn-ea"/>
                <a:cs typeface="+mn-cs"/>
              </a:rPr>
              <a:t>Prior to any phase of development, a schedule detailing compliance with the requirements of the previous phase or phases of development, must be submitted to the Planning Authority.</a:t>
            </a:r>
            <a:endParaRPr kumimoji="0" lang="en-GB" sz="1600" b="1" i="0" u="none" strike="noStrike" kern="1200" cap="none" spc="0" normalizeH="0" baseline="0" noProof="0" dirty="0">
              <a:ln>
                <a:noFill/>
              </a:ln>
              <a:solidFill>
                <a:schemeClr val="accent1"/>
              </a:solidFill>
              <a:effectLst/>
              <a:uLnTx/>
              <a:uFillTx/>
              <a:latin typeface="SDCC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chemeClr val="accent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77233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6EA8B-A665-1325-E2E3-2D78350C2C2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BEE478A-B2BE-697C-486F-B4063C344A21}"/>
              </a:ext>
            </a:extLst>
          </p:cNvPr>
          <p:cNvSpPr txBox="1"/>
          <p:nvPr/>
        </p:nvSpPr>
        <p:spPr>
          <a:xfrm>
            <a:off x="455232" y="430543"/>
            <a:ext cx="11736768"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0" cap="none" spc="0" normalizeH="0" baseline="0" noProof="0" dirty="0">
                <a:ln>
                  <a:noFill/>
                </a:ln>
                <a:solidFill>
                  <a:schemeClr val="accent1"/>
                </a:solidFill>
                <a:effectLst/>
                <a:uLnTx/>
                <a:uFillTx/>
                <a:latin typeface="SDCC Display" pitchFamily="2" charset="0"/>
                <a:ea typeface="+mn-ea"/>
                <a:cs typeface="+mn-cs"/>
              </a:rPr>
              <a:t>Adamstown Mid-Term Review  </a:t>
            </a:r>
            <a:endParaRPr kumimoji="0" lang="en-IE" sz="2000" b="1" i="0" u="sng" strike="noStrike" kern="0" cap="none" spc="0" normalizeH="0" baseline="0" noProof="0" dirty="0">
              <a:ln>
                <a:noFill/>
              </a:ln>
              <a:solidFill>
                <a:schemeClr val="accent1"/>
              </a:solidFill>
              <a:effectLst/>
              <a:uLnTx/>
              <a:uFillTx/>
              <a:latin typeface="SDCC Display" pitchFamily="2" charset="0"/>
              <a:ea typeface="+mn-ea"/>
              <a:cs typeface="+mn-cs"/>
            </a:endParaRPr>
          </a:p>
        </p:txBody>
      </p:sp>
      <p:sp>
        <p:nvSpPr>
          <p:cNvPr id="3" name="TextBox 2">
            <a:extLst>
              <a:ext uri="{FF2B5EF4-FFF2-40B4-BE49-F238E27FC236}">
                <a16:creationId xmlns:a16="http://schemas.microsoft.com/office/drawing/2014/main" id="{9C96D1A1-FB48-93C0-A784-45F9A1769CC0}"/>
              </a:ext>
            </a:extLst>
          </p:cNvPr>
          <p:cNvSpPr txBox="1"/>
          <p:nvPr/>
        </p:nvSpPr>
        <p:spPr>
          <a:xfrm>
            <a:off x="455232" y="830653"/>
            <a:ext cx="11083899" cy="504753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000000"/>
              </a:solidFill>
              <a:effectLst/>
              <a:uLnTx/>
              <a:uFillTx/>
              <a:latin typeface="SDCC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accent1"/>
                </a:solidFill>
                <a:effectLst/>
                <a:uLnTx/>
                <a:uFillTx/>
                <a:latin typeface="SDCC Display" pitchFamily="2" charset="0"/>
              </a:rPr>
              <a:t>Requirement</a:t>
            </a:r>
            <a:r>
              <a:rPr kumimoji="0" lang="en-GB" sz="1600" b="0" i="0" u="none" strike="noStrike" kern="1200" cap="none" spc="0" normalizeH="0" baseline="0" noProof="0" dirty="0">
                <a:ln>
                  <a:noFill/>
                </a:ln>
                <a:solidFill>
                  <a:schemeClr val="accent1"/>
                </a:solidFill>
                <a:effectLst/>
                <a:uLnTx/>
                <a:uFillTx/>
                <a:latin typeface="SDCC Display"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accent1"/>
                </a:solidFill>
                <a:effectLst/>
                <a:uLnTx/>
                <a:uFillTx/>
                <a:latin typeface="SDCC Sans" pitchFamily="2" charset="0"/>
                <a:ea typeface="+mn-ea"/>
                <a:cs typeface="+mn-cs"/>
              </a:rPr>
              <a:t>To carry out a mid-term review as per Section 4.3.2 of the Planning Scheme.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accent1"/>
              </a:solidFill>
              <a:effectLst/>
              <a:uLnTx/>
              <a:uFillTx/>
              <a:latin typeface="SDCC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accent1"/>
                </a:solidFill>
                <a:effectLst/>
                <a:uLnTx/>
                <a:uFillTx/>
                <a:latin typeface="SDCC Sans" pitchFamily="2" charset="0"/>
                <a:ea typeface="+mn-ea"/>
                <a:cs typeface="+mn-cs"/>
              </a:rPr>
              <a:t>Ensure that the required infrastructure and facilities detailed in phases 1-5 have been provided and are operational, and to confirm that the Scheme is progressing in a satisfactory manner.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chemeClr val="accent1"/>
              </a:solidFill>
              <a:latin typeface="SDCC Sans" pitchFamily="2" charset="0"/>
            </a:endParaRPr>
          </a:p>
          <a:p>
            <a:pPr lvl="0">
              <a:defRPr/>
            </a:pPr>
            <a:r>
              <a:rPr kumimoji="0" lang="en-GB" sz="1600" b="0" i="0" u="none" strike="noStrike" kern="1200" cap="none" spc="0" normalizeH="0" baseline="0" noProof="0" dirty="0">
                <a:ln>
                  <a:noFill/>
                </a:ln>
                <a:solidFill>
                  <a:schemeClr val="accent1"/>
                </a:solidFill>
                <a:effectLst/>
                <a:uLnTx/>
                <a:uFillTx/>
                <a:latin typeface="SDCC Sans" pitchFamily="2" charset="0"/>
                <a:ea typeface="+mn-ea"/>
                <a:cs typeface="+mn-cs"/>
              </a:rPr>
              <a:t>While this official review is required by the Planning Scheme, SDCC, as the Development Agency, has provided for an iterative approach to the Planning Scheme through approvals from An Bord Pleanála (</a:t>
            </a:r>
            <a:r>
              <a:rPr lang="en-GB" sz="1600" dirty="0">
                <a:solidFill>
                  <a:schemeClr val="accent1"/>
                </a:solidFill>
                <a:latin typeface="SDCC Sans" pitchFamily="2" charset="0"/>
              </a:rPr>
              <a:t>now known as An Coimisiún Pleanála) </a:t>
            </a:r>
            <a:r>
              <a:rPr kumimoji="0" lang="en-GB" sz="1600" b="0" i="0" u="none" strike="noStrike" kern="1200" cap="none" spc="0" normalizeH="0" baseline="0" noProof="0" dirty="0">
                <a:ln>
                  <a:noFill/>
                </a:ln>
                <a:solidFill>
                  <a:schemeClr val="accent1"/>
                </a:solidFill>
                <a:effectLst/>
                <a:uLnTx/>
                <a:uFillTx/>
                <a:latin typeface="SDCC Sans" pitchFamily="2" charset="0"/>
                <a:ea typeface="+mn-ea"/>
                <a:cs typeface="+mn-cs"/>
              </a:rPr>
              <a:t>for Non-Material Amendments to the Scheme in 2014, 2017, 2020 and 2023. </a:t>
            </a:r>
            <a:endParaRPr kumimoji="0" lang="en-IE" sz="1600" b="0" i="0" u="none" strike="noStrike" kern="1200" cap="none" spc="0" normalizeH="0" baseline="0" noProof="0" dirty="0">
              <a:ln>
                <a:noFill/>
              </a:ln>
              <a:solidFill>
                <a:schemeClr val="accent1"/>
              </a:solidFill>
              <a:effectLst/>
              <a:uLnTx/>
              <a:uFillTx/>
              <a:latin typeface="SDCC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accent1"/>
              </a:solidFill>
              <a:effectLst/>
              <a:uLnTx/>
              <a:uFillTx/>
              <a:latin typeface="SDCC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accent1"/>
                </a:solidFill>
                <a:effectLst/>
                <a:uLnTx/>
                <a:uFillTx/>
                <a:latin typeface="SDCC Display" pitchFamily="2" charset="0"/>
              </a:rPr>
              <a:t>Scope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accent1"/>
                </a:solidFill>
                <a:effectLst/>
                <a:uLnTx/>
                <a:uFillTx/>
                <a:latin typeface="SDCC Sans" pitchFamily="2" charset="0"/>
                <a:ea typeface="+mn-ea"/>
                <a:cs typeface="+mn-cs"/>
              </a:rPr>
              <a:t>Assess the implementation and delivery of the Scheme with particular focus on the required infrastructure and facilities detailed in phases 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accent1"/>
              </a:solidFill>
              <a:effectLst/>
              <a:uLnTx/>
              <a:uFillTx/>
              <a:latin typeface="SDCC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accent1"/>
                </a:solidFill>
                <a:effectLst/>
                <a:uLnTx/>
                <a:uFillTx/>
                <a:latin typeface="SDCC Sans" pitchFamily="2" charset="0"/>
                <a:ea typeface="+mn-ea"/>
                <a:cs typeface="+mn-cs"/>
              </a:rPr>
              <a:t>The first 5 phases represent the formative stages of Adamstown’s development, when core housing and community facilities were first delivered and provides the key infrastructure that underpins the ongoing town centre and high-density development within the SDZ.</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18287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05F84-E9FE-8B18-FDEA-5898E9DF29D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DDF108F-552F-573D-9FE3-DA26643C9D5D}"/>
              </a:ext>
            </a:extLst>
          </p:cNvPr>
          <p:cNvSpPr txBox="1"/>
          <p:nvPr/>
        </p:nvSpPr>
        <p:spPr>
          <a:xfrm>
            <a:off x="449179" y="377473"/>
            <a:ext cx="11736768"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0" cap="none" spc="0" normalizeH="0" baseline="0" noProof="0" dirty="0">
                <a:ln>
                  <a:noFill/>
                </a:ln>
                <a:solidFill>
                  <a:schemeClr val="accent1"/>
                </a:solidFill>
                <a:effectLst/>
                <a:uLnTx/>
                <a:uFillTx/>
                <a:latin typeface="SDCC Display" pitchFamily="2" charset="0"/>
                <a:ea typeface="+mn-ea"/>
                <a:cs typeface="+mn-cs"/>
              </a:rPr>
              <a:t>Adamstown Mid-Term Review  </a:t>
            </a:r>
            <a:endParaRPr kumimoji="0" lang="en-IE" sz="2000" b="1" i="0" u="sng" strike="noStrike" kern="0" cap="none" spc="0" normalizeH="0" baseline="0" noProof="0" dirty="0">
              <a:ln>
                <a:noFill/>
              </a:ln>
              <a:solidFill>
                <a:schemeClr val="accent1"/>
              </a:solidFill>
              <a:effectLst/>
              <a:uLnTx/>
              <a:uFillTx/>
              <a:latin typeface="SDCC Display" pitchFamily="2" charset="0"/>
              <a:ea typeface="+mn-ea"/>
              <a:cs typeface="+mn-cs"/>
            </a:endParaRPr>
          </a:p>
        </p:txBody>
      </p:sp>
      <p:sp>
        <p:nvSpPr>
          <p:cNvPr id="3" name="TextBox 2">
            <a:extLst>
              <a:ext uri="{FF2B5EF4-FFF2-40B4-BE49-F238E27FC236}">
                <a16:creationId xmlns:a16="http://schemas.microsoft.com/office/drawing/2014/main" id="{2A2C4ECA-1479-314C-1C40-34E06EF0C719}"/>
              </a:ext>
            </a:extLst>
          </p:cNvPr>
          <p:cNvSpPr txBox="1"/>
          <p:nvPr/>
        </p:nvSpPr>
        <p:spPr>
          <a:xfrm>
            <a:off x="449179" y="933552"/>
            <a:ext cx="11083899" cy="815607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sng" strike="noStrike" kern="1200" cap="none" spc="0" normalizeH="0" baseline="0" noProof="0" dirty="0">
                <a:ln>
                  <a:noFill/>
                </a:ln>
                <a:solidFill>
                  <a:schemeClr val="accent1"/>
                </a:solidFill>
                <a:effectLst/>
                <a:uLnTx/>
                <a:uFillTx/>
                <a:latin typeface="SDCC Display" pitchFamily="2" charset="0"/>
                <a:ea typeface="+mn-ea"/>
                <a:cs typeface="+mn-cs"/>
              </a:rPr>
              <a:t>Key Facilities Delivered Phases 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600" b="0" i="0" u="none" strike="noStrike" kern="1200" cap="none" spc="0" normalizeH="0" baseline="0" noProof="0" dirty="0">
              <a:ln>
                <a:noFill/>
              </a:ln>
              <a:solidFill>
                <a:schemeClr val="accent1"/>
              </a:solidFill>
              <a:effectLst/>
              <a:uLnTx/>
              <a:uFillTx/>
              <a:latin typeface="SDCC Displ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strike="noStrike" kern="1200" cap="none" spc="0" normalizeH="0" baseline="0" noProof="0" dirty="0">
                <a:ln>
                  <a:noFill/>
                </a:ln>
                <a:solidFill>
                  <a:schemeClr val="accent1"/>
                </a:solidFill>
                <a:effectLst/>
                <a:uLnTx/>
                <a:uFillTx/>
                <a:latin typeface="SDCC Display" pitchFamily="2" charset="0"/>
              </a:rPr>
              <a:t>Housing</a:t>
            </a:r>
          </a:p>
          <a:p>
            <a:pPr marR="0" lvl="0" algn="l" defTabSz="914400" rtl="0" eaLnBrk="1" fontAlgn="auto" latinLnBrk="0" hangingPunct="1">
              <a:lnSpc>
                <a:spcPct val="100000"/>
              </a:lnSpc>
              <a:spcBef>
                <a:spcPts val="0"/>
              </a:spcBef>
              <a:spcAft>
                <a:spcPts val="0"/>
              </a:spcAft>
              <a:buClrTx/>
              <a:buSzTx/>
              <a:tabLst/>
              <a:defRPr/>
            </a:pPr>
            <a:endParaRPr kumimoji="0" lang="en-IE" sz="1600" b="0" i="0" u="none" strike="noStrike" kern="1200" cap="none" spc="0" normalizeH="0" baseline="0" noProof="0" dirty="0">
              <a:ln>
                <a:noFill/>
              </a:ln>
              <a:solidFill>
                <a:schemeClr val="accent1"/>
              </a:solidFill>
              <a:effectLst/>
              <a:uLnTx/>
              <a:uFillTx/>
              <a:latin typeface="SDCC Sans"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600" b="0" i="0" u="none" strike="noStrike" kern="1200" cap="none" spc="0" normalizeH="0" baseline="0" noProof="0" dirty="0">
                <a:ln>
                  <a:noFill/>
                </a:ln>
                <a:solidFill>
                  <a:schemeClr val="accent1"/>
                </a:solidFill>
                <a:effectLst/>
                <a:uLnTx/>
                <a:uFillTx/>
                <a:latin typeface="SDCC Sans" pitchFamily="2" charset="0"/>
              </a:rPr>
              <a:t>c4,200 homes occupied by the end of Phase 5, with a range of apartments, duplexes, and houses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600" b="0" i="0" u="none" strike="noStrike" kern="1200" cap="none" spc="0" normalizeH="0" baseline="0" noProof="0" dirty="0">
              <a:ln>
                <a:noFill/>
              </a:ln>
              <a:solidFill>
                <a:schemeClr val="accent1"/>
              </a:solidFill>
              <a:effectLst/>
              <a:uLnTx/>
              <a:uFillTx/>
              <a:latin typeface="SDCC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accent1"/>
              </a:solidFill>
              <a:effectLst/>
              <a:uLnTx/>
              <a:uFillTx/>
              <a:latin typeface="SDCC Displ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chemeClr val="accent1"/>
                </a:solidFill>
                <a:effectLst/>
                <a:uLnTx/>
                <a:uFillTx/>
                <a:latin typeface="SDCC Display" pitchFamily="2" charset="0"/>
              </a:rPr>
              <a:t>Transport &amp; Connectivity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600" b="1" i="0" u="none" strike="noStrike" kern="1200" cap="none" spc="0" normalizeH="0" baseline="0" noProof="0" dirty="0">
              <a:ln>
                <a:noFill/>
              </a:ln>
              <a:solidFill>
                <a:schemeClr val="accent1"/>
              </a:solidFill>
              <a:effectLst/>
              <a:uLnTx/>
              <a:uFillTx/>
              <a:latin typeface="SDCC Sans"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600" b="0" i="0" u="none" strike="noStrike" kern="1200" cap="none" spc="0" normalizeH="0" baseline="0" noProof="0" dirty="0">
                <a:ln>
                  <a:noFill/>
                </a:ln>
                <a:solidFill>
                  <a:schemeClr val="accent1"/>
                </a:solidFill>
                <a:effectLst/>
                <a:uLnTx/>
                <a:uFillTx/>
                <a:latin typeface="SDCC Sans" pitchFamily="2" charset="0"/>
              </a:rPr>
              <a:t>Adamstown Railway Station operational, with temporary park &amp; ride provided.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600" b="0" i="0" u="none" strike="noStrike" kern="1200" cap="none" spc="0" normalizeH="0" baseline="0" noProof="0" dirty="0">
              <a:ln>
                <a:noFill/>
              </a:ln>
              <a:solidFill>
                <a:schemeClr val="accent1"/>
              </a:solidFill>
              <a:effectLst/>
              <a:uLnTx/>
              <a:uFillTx/>
              <a:latin typeface="SDCC Sans"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600" b="0" i="0" u="none" strike="noStrike" kern="1200" cap="none" spc="0" normalizeH="0" baseline="0" noProof="0" dirty="0">
                <a:ln>
                  <a:noFill/>
                </a:ln>
                <a:solidFill>
                  <a:schemeClr val="accent1"/>
                </a:solidFill>
                <a:effectLst/>
                <a:uLnTx/>
                <a:uFillTx/>
                <a:latin typeface="SDCC Sans" pitchFamily="2" charset="0"/>
              </a:rPr>
              <a:t>Celbridge Link Road (a Phase 7 requirement) and Adamstown Link Road completed.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600" b="0" i="0" u="none" strike="noStrike" kern="1200" cap="none" spc="0" normalizeH="0" baseline="0" noProof="0" dirty="0">
              <a:ln>
                <a:noFill/>
              </a:ln>
              <a:solidFill>
                <a:schemeClr val="accent1"/>
              </a:solidFill>
              <a:effectLst/>
              <a:uLnTx/>
              <a:uFillTx/>
              <a:latin typeface="SDCC Sans"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600" b="0" i="0" u="none" strike="noStrike" kern="1200" cap="none" spc="0" normalizeH="0" baseline="0" noProof="0" dirty="0">
                <a:ln>
                  <a:noFill/>
                </a:ln>
                <a:solidFill>
                  <a:schemeClr val="accent1"/>
                </a:solidFill>
                <a:effectLst/>
                <a:uLnTx/>
                <a:uFillTx/>
                <a:latin typeface="SDCC Sans" pitchFamily="2" charset="0"/>
              </a:rPr>
              <a:t>Dedicated bus connections linking Adamstown to the Dublin city centre and the surrounding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600" b="0" i="0" u="none" strike="noStrike" kern="1200" cap="none" spc="0" normalizeH="0" baseline="0" noProof="0" dirty="0">
              <a:ln>
                <a:noFill/>
              </a:ln>
              <a:solidFill>
                <a:schemeClr val="accent1"/>
              </a:solidFill>
              <a:effectLst/>
              <a:uLnTx/>
              <a:uFillTx/>
              <a:latin typeface="SDCC Sans"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600" b="0" i="0" u="none" strike="noStrike" kern="1200" cap="none" spc="0" normalizeH="0" baseline="0" noProof="0" dirty="0">
                <a:ln>
                  <a:noFill/>
                </a:ln>
                <a:solidFill>
                  <a:schemeClr val="accent1"/>
                </a:solidFill>
                <a:effectLst/>
                <a:uLnTx/>
                <a:uFillTx/>
                <a:latin typeface="SDCC Sans" pitchFamily="2" charset="0"/>
              </a:rPr>
              <a:t>Upgraded road network.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F7318599-4014-C8E7-3FDF-4C6EA76A4927}"/>
              </a:ext>
            </a:extLst>
          </p:cNvPr>
          <p:cNvPicPr>
            <a:picLocks noChangeAspect="1"/>
          </p:cNvPicPr>
          <p:nvPr/>
        </p:nvPicPr>
        <p:blipFill>
          <a:blip r:embed="rId3"/>
          <a:stretch>
            <a:fillRect/>
          </a:stretch>
        </p:blipFill>
        <p:spPr>
          <a:xfrm>
            <a:off x="696324" y="5264216"/>
            <a:ext cx="2161120" cy="1400405"/>
          </a:xfrm>
          <a:prstGeom prst="rect">
            <a:avLst/>
          </a:prstGeom>
        </p:spPr>
      </p:pic>
      <p:pic>
        <p:nvPicPr>
          <p:cNvPr id="10" name="Picture 9">
            <a:extLst>
              <a:ext uri="{FF2B5EF4-FFF2-40B4-BE49-F238E27FC236}">
                <a16:creationId xmlns:a16="http://schemas.microsoft.com/office/drawing/2014/main" id="{8297E3BF-441D-582C-75E7-926FB60DBA0B}"/>
              </a:ext>
            </a:extLst>
          </p:cNvPr>
          <p:cNvPicPr>
            <a:picLocks noChangeAspect="1"/>
          </p:cNvPicPr>
          <p:nvPr/>
        </p:nvPicPr>
        <p:blipFill>
          <a:blip r:embed="rId4"/>
          <a:stretch>
            <a:fillRect/>
          </a:stretch>
        </p:blipFill>
        <p:spPr>
          <a:xfrm>
            <a:off x="9279412" y="5153243"/>
            <a:ext cx="2216264" cy="1511378"/>
          </a:xfrm>
          <a:prstGeom prst="rect">
            <a:avLst/>
          </a:prstGeom>
        </p:spPr>
      </p:pic>
      <p:pic>
        <p:nvPicPr>
          <p:cNvPr id="12" name="Picture 11">
            <a:extLst>
              <a:ext uri="{FF2B5EF4-FFF2-40B4-BE49-F238E27FC236}">
                <a16:creationId xmlns:a16="http://schemas.microsoft.com/office/drawing/2014/main" id="{FA8B9DF8-CA79-E16C-14FF-9EFCF93AFFDE}"/>
              </a:ext>
            </a:extLst>
          </p:cNvPr>
          <p:cNvPicPr>
            <a:picLocks noChangeAspect="1"/>
          </p:cNvPicPr>
          <p:nvPr/>
        </p:nvPicPr>
        <p:blipFill>
          <a:blip r:embed="rId5"/>
          <a:stretch>
            <a:fillRect/>
          </a:stretch>
        </p:blipFill>
        <p:spPr>
          <a:xfrm>
            <a:off x="5060776" y="5178523"/>
            <a:ext cx="2015303" cy="1491849"/>
          </a:xfrm>
          <a:prstGeom prst="rect">
            <a:avLst/>
          </a:prstGeom>
        </p:spPr>
      </p:pic>
    </p:spTree>
    <p:extLst>
      <p:ext uri="{BB962C8B-B14F-4D97-AF65-F5344CB8AC3E}">
        <p14:creationId xmlns:p14="http://schemas.microsoft.com/office/powerpoint/2010/main" val="2250700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BFEB0-8FA8-4E23-73F1-77D2A3EC05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16EC185-5811-54C4-F789-F1E58BA41840}"/>
              </a:ext>
            </a:extLst>
          </p:cNvPr>
          <p:cNvSpPr txBox="1"/>
          <p:nvPr/>
        </p:nvSpPr>
        <p:spPr>
          <a:xfrm>
            <a:off x="449179" y="377473"/>
            <a:ext cx="11736768"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0" cap="none" spc="0" normalizeH="0" baseline="0" noProof="0" dirty="0">
                <a:ln>
                  <a:noFill/>
                </a:ln>
                <a:solidFill>
                  <a:schemeClr val="accent1"/>
                </a:solidFill>
                <a:effectLst/>
                <a:uLnTx/>
                <a:uFillTx/>
                <a:latin typeface="SDCC Display" pitchFamily="2" charset="0"/>
              </a:rPr>
              <a:t>Adamstown Mid-Term Review  </a:t>
            </a:r>
            <a:endParaRPr kumimoji="0" lang="en-IE" sz="2000" b="1" i="0" u="sng" strike="noStrike" kern="0" cap="none" spc="0" normalizeH="0" baseline="0" noProof="0" dirty="0">
              <a:ln>
                <a:noFill/>
              </a:ln>
              <a:solidFill>
                <a:schemeClr val="accent1"/>
              </a:solidFill>
              <a:effectLst/>
              <a:uLnTx/>
              <a:uFillTx/>
              <a:latin typeface="SDCC Display" pitchFamily="2" charset="0"/>
            </a:endParaRPr>
          </a:p>
        </p:txBody>
      </p:sp>
      <p:sp>
        <p:nvSpPr>
          <p:cNvPr id="3" name="TextBox 2">
            <a:extLst>
              <a:ext uri="{FF2B5EF4-FFF2-40B4-BE49-F238E27FC236}">
                <a16:creationId xmlns:a16="http://schemas.microsoft.com/office/drawing/2014/main" id="{5A743634-92CB-C21D-79D4-92EF1FB7E66E}"/>
              </a:ext>
            </a:extLst>
          </p:cNvPr>
          <p:cNvSpPr txBox="1"/>
          <p:nvPr/>
        </p:nvSpPr>
        <p:spPr>
          <a:xfrm>
            <a:off x="449179" y="886027"/>
            <a:ext cx="11083899" cy="917174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accent1"/>
              </a:solidFill>
              <a:effectLst/>
              <a:uLnTx/>
              <a:uFillTx/>
              <a:latin typeface="SDCC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sng" strike="noStrike" kern="1200" cap="none" spc="0" normalizeH="0" baseline="0" noProof="0" dirty="0">
                <a:ln>
                  <a:noFill/>
                </a:ln>
                <a:solidFill>
                  <a:schemeClr val="accent1"/>
                </a:solidFill>
                <a:effectLst/>
                <a:uLnTx/>
                <a:uFillTx/>
                <a:latin typeface="SDCC Display" pitchFamily="2" charset="0"/>
              </a:rPr>
              <a:t>Key Facilities Delivered Phases 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600" b="0" i="0" u="none" strike="noStrike" kern="1200" cap="none" spc="0" normalizeH="0" baseline="0" noProof="0" dirty="0">
              <a:ln>
                <a:noFill/>
              </a:ln>
              <a:solidFill>
                <a:schemeClr val="accent1"/>
              </a:solidFill>
              <a:effectLst/>
              <a:uLnTx/>
              <a:uFillTx/>
              <a:latin typeface="SDCC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chemeClr val="accent1"/>
                </a:solidFill>
                <a:effectLst/>
                <a:uLnTx/>
                <a:uFillTx/>
                <a:latin typeface="SDCC Display" pitchFamily="2" charset="0"/>
              </a:rPr>
              <a:t>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600" b="0" i="0" u="none" strike="noStrike" kern="1200" cap="none" spc="0" normalizeH="0" baseline="0" noProof="0" dirty="0">
                <a:ln>
                  <a:noFill/>
                </a:ln>
                <a:solidFill>
                  <a:schemeClr val="accent1"/>
                </a:solidFill>
                <a:effectLst/>
                <a:uLnTx/>
                <a:uFillTx/>
                <a:latin typeface="SDCC Sans" pitchFamily="2" charset="0"/>
                <a:ea typeface="+mn-ea"/>
                <a:cs typeface="+mn-cs"/>
              </a:rPr>
              <a:t>Two 16-class primary schools completed as part of Phase 2 of the Scheme and one post-primary school completed (1,000 pupil capacity)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600" b="0" i="0" u="none" strike="noStrike" kern="1200" cap="none" spc="0" normalizeH="0" baseline="0" noProof="0" dirty="0">
                <a:ln>
                  <a:noFill/>
                </a:ln>
                <a:solidFill>
                  <a:schemeClr val="accent1"/>
                </a:solidFill>
                <a:effectLst/>
                <a:uLnTx/>
                <a:uFillTx/>
                <a:latin typeface="SDCC Sans" pitchFamily="2" charset="0"/>
                <a:ea typeface="+mn-ea"/>
                <a:cs typeface="+mn-cs"/>
              </a:rPr>
              <a:t>Additional primary school sites being progressed by the Department of Education &amp; Youth (School site #3 at Tandy’s Lane)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schemeClr val="accent1"/>
                </a:solidFill>
                <a:effectLst/>
                <a:uLnTx/>
                <a:uFillTx/>
                <a:latin typeface="SDCC Sans"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chemeClr val="accent1"/>
                </a:solidFill>
                <a:effectLst/>
                <a:uLnTx/>
                <a:uFillTx/>
                <a:latin typeface="SDCC Display" pitchFamily="2" charset="0"/>
              </a:rPr>
              <a:t>Childcare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600" b="0" i="0" u="none" strike="noStrike" kern="1200" cap="none" spc="0" normalizeH="0" baseline="0" noProof="0" dirty="0">
                <a:ln>
                  <a:noFill/>
                </a:ln>
                <a:solidFill>
                  <a:schemeClr val="accent1"/>
                </a:solidFill>
                <a:effectLst/>
                <a:uLnTx/>
                <a:uFillTx/>
                <a:latin typeface="SDCC Sans" pitchFamily="2" charset="0"/>
                <a:ea typeface="+mn-ea"/>
                <a:cs typeface="+mn-cs"/>
              </a:rPr>
              <a:t>2no childcare facilities delivered, with further permitted facilities underway in later phases.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600" b="0" i="0" u="none" strike="noStrike" kern="1200" cap="none" spc="0" normalizeH="0" baseline="0" noProof="0" dirty="0">
              <a:ln>
                <a:noFill/>
              </a:ln>
              <a:solidFill>
                <a:schemeClr val="accent1"/>
              </a:solidFill>
              <a:effectLst/>
              <a:uLnTx/>
              <a:uFillTx/>
              <a:latin typeface="SDCC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chemeClr val="accent1"/>
                </a:solidFill>
                <a:effectLst/>
                <a:uLnTx/>
                <a:uFillTx/>
                <a:latin typeface="SDCC Display" pitchFamily="2" charset="0"/>
              </a:rPr>
              <a:t>Health &amp; Community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600" b="0" i="0" u="none" strike="noStrike" kern="1200" cap="none" spc="0" normalizeH="0" baseline="0" noProof="0" dirty="0">
                <a:ln>
                  <a:noFill/>
                </a:ln>
                <a:solidFill>
                  <a:schemeClr val="accent1"/>
                </a:solidFill>
                <a:effectLst/>
                <a:uLnTx/>
                <a:uFillTx/>
                <a:latin typeface="SDCC Sans" pitchFamily="2" charset="0"/>
                <a:ea typeface="+mn-ea"/>
                <a:cs typeface="+mn-cs"/>
              </a:rPr>
              <a:t>A change of use planning permission was granted for the </a:t>
            </a:r>
          </a:p>
          <a:p>
            <a:pPr marL="271463"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schemeClr val="accent1"/>
                </a:solidFill>
                <a:effectLst/>
                <a:uLnTx/>
                <a:uFillTx/>
                <a:latin typeface="SDCC Sans" pitchFamily="2" charset="0"/>
                <a:ea typeface="+mn-ea"/>
                <a:cs typeface="+mn-cs"/>
              </a:rPr>
              <a:t>Conversion  of the former marketing suite to a</a:t>
            </a:r>
            <a:r>
              <a:rPr kumimoji="0" lang="en-IE" sz="1600" b="1" i="0" u="none" strike="noStrike" kern="1200" cap="none" spc="0" normalizeH="0" baseline="0" noProof="0" dirty="0">
                <a:ln>
                  <a:noFill/>
                </a:ln>
                <a:solidFill>
                  <a:schemeClr val="accent1"/>
                </a:solidFill>
                <a:effectLst/>
                <a:uLnTx/>
                <a:uFillTx/>
                <a:latin typeface="SDCC Sans" pitchFamily="2" charset="0"/>
                <a:ea typeface="+mn-ea"/>
                <a:cs typeface="+mn-cs"/>
              </a:rPr>
              <a:t> </a:t>
            </a:r>
            <a:r>
              <a:rPr kumimoji="0" lang="en-IE" sz="1600" b="0" i="0" u="none" strike="noStrike" kern="1200" cap="none" spc="0" normalizeH="0" baseline="0" noProof="0" dirty="0">
                <a:ln>
                  <a:noFill/>
                </a:ln>
                <a:solidFill>
                  <a:schemeClr val="accent1"/>
                </a:solidFill>
                <a:effectLst/>
                <a:uLnTx/>
                <a:uFillTx/>
                <a:latin typeface="SDCC Sans" pitchFamily="2" charset="0"/>
                <a:ea typeface="+mn-ea"/>
                <a:cs typeface="+mn-cs"/>
              </a:rPr>
              <a:t>Primary Care </a:t>
            </a:r>
          </a:p>
          <a:p>
            <a:pPr marL="271463"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schemeClr val="accent1"/>
                </a:solidFill>
                <a:effectLst/>
                <a:uLnTx/>
                <a:uFillTx/>
                <a:latin typeface="SDCC Sans" pitchFamily="2" charset="0"/>
                <a:ea typeface="+mn-ea"/>
                <a:cs typeface="+mn-cs"/>
              </a:rPr>
              <a:t>Centre at No. 1 Adamstown Boulevard, in the heart of the town </a:t>
            </a:r>
          </a:p>
          <a:p>
            <a:pPr marL="271463"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schemeClr val="accent1"/>
                </a:solidFill>
                <a:effectLst/>
                <a:uLnTx/>
                <a:uFillTx/>
                <a:latin typeface="SDCC Sans" pitchFamily="2" charset="0"/>
                <a:ea typeface="+mn-ea"/>
                <a:cs typeface="+mn-cs"/>
              </a:rPr>
              <a:t>centre. Work began in 2024 and has recently been completed </a:t>
            </a:r>
          </a:p>
          <a:p>
            <a:pPr marL="271463"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schemeClr val="accent1"/>
                </a:solidFill>
                <a:effectLst/>
                <a:uLnTx/>
                <a:uFillTx/>
                <a:latin typeface="SDCC Sans" pitchFamily="2" charset="0"/>
                <a:ea typeface="+mn-ea"/>
                <a:cs typeface="+mn-cs"/>
              </a:rPr>
              <a:t>and handed over to the HSE.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600" b="0" i="0" u="none" strike="noStrike" kern="1200" cap="none" spc="0" normalizeH="0" baseline="0" noProof="0" dirty="0">
                <a:ln>
                  <a:noFill/>
                </a:ln>
                <a:solidFill>
                  <a:schemeClr val="accent1"/>
                </a:solidFill>
                <a:effectLst/>
                <a:uLnTx/>
                <a:uFillTx/>
                <a:latin typeface="SDCC Sans" pitchFamily="2" charset="0"/>
                <a:ea typeface="+mn-ea"/>
                <a:cs typeface="+mn-cs"/>
              </a:rPr>
              <a:t>Community Centre with sports hall and multi-purpose rooms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schemeClr val="accent1"/>
                </a:solidFill>
                <a:effectLst/>
                <a:uLnTx/>
                <a:uFillTx/>
                <a:latin typeface="SDCC Sans" pitchFamily="2" charset="0"/>
                <a:ea typeface="+mn-ea"/>
                <a:cs typeface="+mn-cs"/>
              </a:rPr>
              <a:t>    delivered, in close proximity to the schools.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61262E1E-EEDE-2BB5-7AA5-E53B3D55706C}"/>
              </a:ext>
            </a:extLst>
          </p:cNvPr>
          <p:cNvPicPr>
            <a:picLocks noChangeAspect="1"/>
          </p:cNvPicPr>
          <p:nvPr/>
        </p:nvPicPr>
        <p:blipFill>
          <a:blip r:embed="rId3"/>
          <a:stretch>
            <a:fillRect/>
          </a:stretch>
        </p:blipFill>
        <p:spPr>
          <a:xfrm>
            <a:off x="7371207" y="3978498"/>
            <a:ext cx="4502381" cy="2502029"/>
          </a:xfrm>
          <a:prstGeom prst="rect">
            <a:avLst/>
          </a:prstGeom>
        </p:spPr>
      </p:pic>
    </p:spTree>
    <p:extLst>
      <p:ext uri="{BB962C8B-B14F-4D97-AF65-F5344CB8AC3E}">
        <p14:creationId xmlns:p14="http://schemas.microsoft.com/office/powerpoint/2010/main" val="1875012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56DB6-EFC2-3D52-A9F9-F764777B0F9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DB2428F-BDF6-8A70-DB6A-F404D1E79AE9}"/>
              </a:ext>
            </a:extLst>
          </p:cNvPr>
          <p:cNvSpPr txBox="1"/>
          <p:nvPr/>
        </p:nvSpPr>
        <p:spPr>
          <a:xfrm>
            <a:off x="449179" y="377473"/>
            <a:ext cx="11736768"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0" cap="none" spc="0" normalizeH="0" baseline="0" noProof="0" dirty="0">
                <a:ln>
                  <a:noFill/>
                </a:ln>
                <a:solidFill>
                  <a:schemeClr val="accent1"/>
                </a:solidFill>
                <a:effectLst/>
                <a:uLnTx/>
                <a:uFillTx/>
                <a:latin typeface="SDCC Display" pitchFamily="2" charset="0"/>
              </a:rPr>
              <a:t>Adamstown Mid-Term Review  </a:t>
            </a:r>
            <a:endParaRPr kumimoji="0" lang="en-IE" sz="2000" b="1" i="0" u="sng" strike="noStrike" kern="0" cap="none" spc="0" normalizeH="0" baseline="0" noProof="0" dirty="0">
              <a:ln>
                <a:noFill/>
              </a:ln>
              <a:solidFill>
                <a:schemeClr val="accent1"/>
              </a:solidFill>
              <a:effectLst/>
              <a:uLnTx/>
              <a:uFillTx/>
              <a:latin typeface="SDCC Display" pitchFamily="2" charset="0"/>
            </a:endParaRPr>
          </a:p>
        </p:txBody>
      </p:sp>
      <p:sp>
        <p:nvSpPr>
          <p:cNvPr id="3" name="TextBox 2">
            <a:extLst>
              <a:ext uri="{FF2B5EF4-FFF2-40B4-BE49-F238E27FC236}">
                <a16:creationId xmlns:a16="http://schemas.microsoft.com/office/drawing/2014/main" id="{53CE73EE-26CE-6B60-CC45-BA1F8F5D5BCD}"/>
              </a:ext>
            </a:extLst>
          </p:cNvPr>
          <p:cNvSpPr txBox="1"/>
          <p:nvPr/>
        </p:nvSpPr>
        <p:spPr>
          <a:xfrm>
            <a:off x="449179" y="897457"/>
            <a:ext cx="11083899" cy="58785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SDCC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sng" strike="noStrike" kern="1200" cap="none" spc="0" normalizeH="0" baseline="0" noProof="0" dirty="0">
                <a:ln>
                  <a:noFill/>
                </a:ln>
                <a:solidFill>
                  <a:schemeClr val="accent1"/>
                </a:solidFill>
                <a:effectLst/>
                <a:uLnTx/>
                <a:uFillTx/>
                <a:latin typeface="SDCC Display" pitchFamily="2" charset="0"/>
              </a:rPr>
              <a:t>Key Facilities Delivered Phases 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600" b="0" i="0" u="none" strike="noStrike" kern="1200" cap="none" spc="0" normalizeH="0" baseline="0" noProof="0" dirty="0">
              <a:ln>
                <a:noFill/>
              </a:ln>
              <a:solidFill>
                <a:schemeClr val="accent1"/>
              </a:solidFill>
              <a:effectLst/>
              <a:uLnTx/>
              <a:uFillTx/>
              <a:latin typeface="SDCC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chemeClr val="accent1"/>
                </a:solidFill>
                <a:effectLst/>
                <a:uLnTx/>
                <a:uFillTx/>
                <a:latin typeface="SDCC Display" pitchFamily="2" charset="0"/>
              </a:rPr>
              <a:t>Parks &amp; Recreational Facilities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600" b="0" i="0" u="none" strike="noStrike" kern="1200" cap="none" spc="0" normalizeH="0" baseline="0" noProof="0" dirty="0">
                <a:ln>
                  <a:noFill/>
                </a:ln>
                <a:solidFill>
                  <a:schemeClr val="accent1"/>
                </a:solidFill>
                <a:effectLst/>
                <a:uLnTx/>
                <a:uFillTx/>
                <a:latin typeface="SDCC Sans" pitchFamily="2" charset="0"/>
                <a:ea typeface="+mn-ea"/>
                <a:cs typeface="+mn-cs"/>
              </a:rPr>
              <a:t>Airlie Park (11ha) and Tandy’s Lane Park (7ha) completed, including playgrounds, sports pitches, MUGAs, and biodiversity enhancements.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600" b="0" i="0" u="none" strike="noStrike" kern="1200" cap="none" spc="0" normalizeH="0" baseline="0" noProof="0" dirty="0">
              <a:ln>
                <a:noFill/>
              </a:ln>
              <a:solidFill>
                <a:schemeClr val="accent1"/>
              </a:solidFill>
              <a:effectLst/>
              <a:uLnTx/>
              <a:uFillTx/>
              <a:latin typeface="SDCC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600" b="0" i="0" u="none" strike="noStrike" kern="1200" cap="none" spc="0" normalizeH="0" baseline="0" noProof="0" dirty="0">
                <a:ln>
                  <a:noFill/>
                </a:ln>
                <a:solidFill>
                  <a:schemeClr val="accent1"/>
                </a:solidFill>
                <a:effectLst/>
                <a:uLnTx/>
                <a:uFillTx/>
                <a:latin typeface="SDCC Sans" pitchFamily="2" charset="0"/>
                <a:ea typeface="+mn-ea"/>
                <a:cs typeface="+mn-cs"/>
              </a:rPr>
              <a:t>Through URDF funding, an additional public facility, Adamstown Plaza was constructed and open to the public.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0000"/>
              </a:solidFill>
              <a:effectLst/>
              <a:uLnTx/>
              <a:uFillTx/>
              <a:latin typeface="SDCC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86802324-2687-99A6-98FB-45A948ED3E58}"/>
              </a:ext>
            </a:extLst>
          </p:cNvPr>
          <p:cNvPicPr>
            <a:picLocks noChangeAspect="1"/>
          </p:cNvPicPr>
          <p:nvPr/>
        </p:nvPicPr>
        <p:blipFill>
          <a:blip r:embed="rId3"/>
          <a:stretch>
            <a:fillRect/>
          </a:stretch>
        </p:blipFill>
        <p:spPr>
          <a:xfrm>
            <a:off x="3225203" y="3107638"/>
            <a:ext cx="5531850" cy="3668351"/>
          </a:xfrm>
          <a:prstGeom prst="rect">
            <a:avLst/>
          </a:prstGeom>
        </p:spPr>
      </p:pic>
    </p:spTree>
    <p:extLst>
      <p:ext uri="{BB962C8B-B14F-4D97-AF65-F5344CB8AC3E}">
        <p14:creationId xmlns:p14="http://schemas.microsoft.com/office/powerpoint/2010/main" val="607749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B781F-EC12-A30A-E160-840CF23918A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10B040A-01F5-0BAC-5BB4-AD8FE958609B}"/>
              </a:ext>
            </a:extLst>
          </p:cNvPr>
          <p:cNvSpPr txBox="1"/>
          <p:nvPr/>
        </p:nvSpPr>
        <p:spPr>
          <a:xfrm>
            <a:off x="455232" y="240313"/>
            <a:ext cx="11736768"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0" cap="none" spc="0" normalizeH="0" baseline="0" noProof="0" dirty="0">
                <a:ln>
                  <a:noFill/>
                </a:ln>
                <a:solidFill>
                  <a:schemeClr val="accent1"/>
                </a:solidFill>
                <a:effectLst/>
                <a:uLnTx/>
                <a:uFillTx/>
                <a:latin typeface="SDCC Display" pitchFamily="2" charset="0"/>
                <a:ea typeface="+mn-ea"/>
                <a:cs typeface="+mn-cs"/>
              </a:rPr>
              <a:t>Adamstown Mid-Term Review  </a:t>
            </a:r>
            <a:endParaRPr kumimoji="0" lang="en-IE" sz="2000" b="1" i="0" u="sng" strike="noStrike" kern="0" cap="none" spc="0" normalizeH="0" baseline="0" noProof="0" dirty="0">
              <a:ln>
                <a:noFill/>
              </a:ln>
              <a:solidFill>
                <a:schemeClr val="accent1"/>
              </a:solidFill>
              <a:effectLst/>
              <a:uLnTx/>
              <a:uFillTx/>
              <a:latin typeface="SDCC Display" pitchFamily="2" charset="0"/>
              <a:ea typeface="+mn-ea"/>
              <a:cs typeface="+mn-cs"/>
            </a:endParaRPr>
          </a:p>
        </p:txBody>
      </p:sp>
      <p:sp>
        <p:nvSpPr>
          <p:cNvPr id="3" name="TextBox 2">
            <a:extLst>
              <a:ext uri="{FF2B5EF4-FFF2-40B4-BE49-F238E27FC236}">
                <a16:creationId xmlns:a16="http://schemas.microsoft.com/office/drawing/2014/main" id="{FB5EB180-3E5C-175E-6129-04C8CCB4FBF8}"/>
              </a:ext>
            </a:extLst>
          </p:cNvPr>
          <p:cNvSpPr txBox="1"/>
          <p:nvPr/>
        </p:nvSpPr>
        <p:spPr>
          <a:xfrm>
            <a:off x="554050" y="1034617"/>
            <a:ext cx="11083899" cy="357020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sng" strike="noStrike" kern="1200" cap="none" spc="0" normalizeH="0" baseline="0" noProof="0" dirty="0">
                <a:ln>
                  <a:noFill/>
                </a:ln>
                <a:solidFill>
                  <a:schemeClr val="accent1"/>
                </a:solidFill>
                <a:effectLst/>
                <a:uLnTx/>
                <a:uFillTx/>
                <a:latin typeface="SDCC Display" pitchFamily="2" charset="0"/>
              </a:rPr>
              <a:t>Key Achievements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600" b="1" i="0" u="sng" strike="noStrike" kern="1200" cap="none" spc="0" normalizeH="0" baseline="0" noProof="0" dirty="0">
              <a:ln>
                <a:noFill/>
              </a:ln>
              <a:solidFill>
                <a:srgbClr val="000000"/>
              </a:solidFill>
              <a:effectLst/>
              <a:uLnTx/>
              <a:uFillTx/>
              <a:latin typeface="SDCC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600" b="0" i="0" u="none" strike="noStrike" kern="1200" cap="none" spc="0" normalizeH="0" baseline="0" noProof="0" dirty="0">
                <a:ln>
                  <a:noFill/>
                </a:ln>
                <a:solidFill>
                  <a:schemeClr val="accent1"/>
                </a:solidFill>
                <a:effectLst/>
                <a:uLnTx/>
                <a:uFillTx/>
                <a:latin typeface="SDCC Sans" pitchFamily="2" charset="0"/>
                <a:ea typeface="+mn-ea"/>
                <a:cs typeface="+mn-cs"/>
              </a:rPr>
              <a:t>Delivery of critical infrastructure with certain infrastructure provided ahead of schedule such as the Celbridge Link Road.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600" b="0" i="0" u="none" strike="noStrike" kern="1200" cap="none" spc="0" normalizeH="0" baseline="0" noProof="0" dirty="0">
              <a:ln>
                <a:noFill/>
              </a:ln>
              <a:solidFill>
                <a:schemeClr val="accent1"/>
              </a:solidFill>
              <a:effectLst/>
              <a:uLnTx/>
              <a:uFillTx/>
              <a:latin typeface="SDCC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600" b="0" i="0" u="none" strike="noStrike" kern="1200" cap="none" spc="0" normalizeH="0" baseline="0" noProof="0" dirty="0">
                <a:ln>
                  <a:noFill/>
                </a:ln>
                <a:solidFill>
                  <a:schemeClr val="accent1"/>
                </a:solidFill>
                <a:effectLst/>
                <a:uLnTx/>
                <a:uFillTx/>
                <a:latin typeface="SDCC Sans" pitchFamily="2" charset="0"/>
                <a:ea typeface="+mn-ea"/>
                <a:cs typeface="+mn-cs"/>
              </a:rPr>
              <a:t>All phases to date successfully balanced housing growth with facilities and amenities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600" b="0" i="0" u="none" strike="noStrike" kern="1200" cap="none" spc="0" normalizeH="0" baseline="0" noProof="0" dirty="0">
              <a:ln>
                <a:noFill/>
              </a:ln>
              <a:solidFill>
                <a:schemeClr val="accent1"/>
              </a:solidFill>
              <a:effectLst/>
              <a:uLnTx/>
              <a:uFillTx/>
              <a:latin typeface="SDCC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600" b="0" i="0" u="none" strike="noStrike" kern="1200" cap="none" spc="0" normalizeH="0" baseline="0" noProof="0" dirty="0">
                <a:ln>
                  <a:noFill/>
                </a:ln>
                <a:solidFill>
                  <a:schemeClr val="accent1"/>
                </a:solidFill>
                <a:effectLst/>
                <a:uLnTx/>
                <a:uFillTx/>
                <a:latin typeface="SDCC Sans" pitchFamily="2" charset="0"/>
                <a:ea typeface="+mn-ea"/>
                <a:cs typeface="+mn-cs"/>
              </a:rPr>
              <a:t>Despite significant challenges such as the economic recession and the Covid-19 pandemic, the delivery of Adamstown has continued at pace.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600" b="0" i="0" u="none" strike="noStrike" kern="1200" cap="none" spc="0" normalizeH="0" baseline="0" noProof="0" dirty="0">
              <a:ln>
                <a:noFill/>
              </a:ln>
              <a:solidFill>
                <a:schemeClr val="accent1"/>
              </a:solidFill>
              <a:effectLst/>
              <a:uLnTx/>
              <a:uFillTx/>
              <a:latin typeface="SDCC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600" b="0" i="0" u="none" strike="noStrike" kern="1200" cap="none" spc="0" normalizeH="0" baseline="0" noProof="0" dirty="0">
                <a:ln>
                  <a:noFill/>
                </a:ln>
                <a:solidFill>
                  <a:schemeClr val="accent1"/>
                </a:solidFill>
                <a:effectLst/>
                <a:uLnTx/>
                <a:uFillTx/>
                <a:latin typeface="SDCC Sans" pitchFamily="2" charset="0"/>
                <a:ea typeface="+mn-ea"/>
                <a:cs typeface="+mn-cs"/>
              </a:rPr>
              <a:t>The mid-term review confirms that the SDZ remains firmly on track to achieve its long-term vision to deliver a well-connected, inclusive, and sustainable community alongside the timely provision of essential infrastructure and amenities.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27107026"/>
      </p:ext>
    </p:extLst>
  </p:cSld>
  <p:clrMapOvr>
    <a:masterClrMapping/>
  </p:clrMapOvr>
</p:sld>
</file>

<file path=ppt/theme/theme1.xml><?xml version="1.0" encoding="utf-8"?>
<a:theme xmlns:a="http://schemas.openxmlformats.org/drawingml/2006/main" name="SDCC Master">
  <a:themeElements>
    <a:clrScheme name="Custom 2">
      <a:dk1>
        <a:srgbClr val="000000"/>
      </a:dk1>
      <a:lt1>
        <a:srgbClr val="FFFFFF"/>
      </a:lt1>
      <a:dk2>
        <a:srgbClr val="271B5B"/>
      </a:dk2>
      <a:lt2>
        <a:srgbClr val="BFC2C7"/>
      </a:lt2>
      <a:accent1>
        <a:srgbClr val="363A92"/>
      </a:accent1>
      <a:accent2>
        <a:srgbClr val="F26959"/>
      </a:accent2>
      <a:accent3>
        <a:srgbClr val="79D750"/>
      </a:accent3>
      <a:accent4>
        <a:srgbClr val="9D7EB8"/>
      </a:accent4>
      <a:accent5>
        <a:srgbClr val="7DA6D7"/>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DCC_presentation_template Updated.potx" id="{809AE0C1-FB5C-4E8E-BCFD-4BFD462B0860}" vid="{0323FABC-5CF3-46D9-93D9-E0827CAEE192}"/>
    </a:ext>
  </a:extLst>
</a:theme>
</file>

<file path=ppt/theme/theme2.xml><?xml version="1.0" encoding="utf-8"?>
<a:theme xmlns:a="http://schemas.openxmlformats.org/drawingml/2006/main" name="1_SDCC Master">
  <a:themeElements>
    <a:clrScheme name="Custom 2">
      <a:dk1>
        <a:srgbClr val="000000"/>
      </a:dk1>
      <a:lt1>
        <a:srgbClr val="FFFFFF"/>
      </a:lt1>
      <a:dk2>
        <a:srgbClr val="271B5B"/>
      </a:dk2>
      <a:lt2>
        <a:srgbClr val="BFC2C7"/>
      </a:lt2>
      <a:accent1>
        <a:srgbClr val="363A92"/>
      </a:accent1>
      <a:accent2>
        <a:srgbClr val="F26959"/>
      </a:accent2>
      <a:accent3>
        <a:srgbClr val="79D750"/>
      </a:accent3>
      <a:accent4>
        <a:srgbClr val="9D7EB8"/>
      </a:accent4>
      <a:accent5>
        <a:srgbClr val="7DA6D7"/>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489ACE5C-52D2-4E9C-9ACE-3E72FCEE4D40}" vid="{FC377E05-5B4C-4C3A-9DA2-F51C3C2FEFD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279</TotalTime>
  <Words>985</Words>
  <Application>Microsoft Office PowerPoint</Application>
  <PresentationFormat>Widescreen</PresentationFormat>
  <Paragraphs>167</Paragraphs>
  <Slides>13</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Aptos</vt:lpstr>
      <vt:lpstr>Arial</vt:lpstr>
      <vt:lpstr>SDCC Display</vt:lpstr>
      <vt:lpstr>SDCC Display Light</vt:lpstr>
      <vt:lpstr>SDCC Sans</vt:lpstr>
      <vt:lpstr>SDCC Master</vt:lpstr>
      <vt:lpstr>1_SDCC Master</vt:lpstr>
      <vt:lpstr>Adamstown Mid-Term Review Phases 1-5</vt:lpstr>
      <vt:lpstr> Adamstown 2025-Aerial View   Adamstown SDZ Background   Mid-Term Review (Phases 1-5)   Phase 6 Update   What’s Next for Adamstown…..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Adamstown 2006 &amp; 2025</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Danielle Cantwell</dc:creator>
  <cp:lastModifiedBy>Susan Sinclair</cp:lastModifiedBy>
  <cp:revision>3</cp:revision>
  <dcterms:created xsi:type="dcterms:W3CDTF">2025-11-19T15:46:14Z</dcterms:created>
  <dcterms:modified xsi:type="dcterms:W3CDTF">2025-11-24T12:17:00Z</dcterms:modified>
</cp:coreProperties>
</file>