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6" r:id="rId3"/>
    <p:sldId id="286" r:id="rId4"/>
    <p:sldId id="285" r:id="rId5"/>
    <p:sldId id="288" r:id="rId6"/>
    <p:sldId id="296" r:id="rId7"/>
    <p:sldId id="289" r:id="rId8"/>
    <p:sldId id="279" r:id="rId9"/>
    <p:sldId id="264" r:id="rId10"/>
    <p:sldId id="269" r:id="rId11"/>
    <p:sldId id="256" r:id="rId12"/>
    <p:sldId id="294" r:id="rId13"/>
    <p:sldId id="295" r:id="rId14"/>
    <p:sldId id="259" r:id="rId15"/>
    <p:sldId id="274" r:id="rId16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C8B"/>
    <a:srgbClr val="EBE48A"/>
    <a:srgbClr val="FFF689"/>
    <a:srgbClr val="271B5B"/>
    <a:srgbClr val="52534D"/>
    <a:srgbClr val="C7E634"/>
    <a:srgbClr val="8AD6F7"/>
    <a:srgbClr val="52534C"/>
    <a:srgbClr val="535555"/>
    <a:srgbClr val="363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3" autoAdjust="0"/>
    <p:restoredTop sz="91041" autoAdjust="0"/>
  </p:normalViewPr>
  <p:slideViewPr>
    <p:cSldViewPr>
      <p:cViewPr varScale="1">
        <p:scale>
          <a:sx n="101" d="100"/>
          <a:sy n="101" d="100"/>
        </p:scale>
        <p:origin x="1014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6816A-2830-87A1-538F-38387A9C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54D01-03E6-068C-2DCD-CF07428E64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6F4B3-313F-DE94-6A82-038C54FFC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F851F-A645-36A2-1E23-9521AD9E6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9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CA20-4070-B2E5-F785-6016B5BBD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702A50-A182-63D5-BCC8-D8ADD386E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94400-F91C-7D9E-603C-874E1A1E3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31503-90D9-896C-4EA0-D5E5E7F55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6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sv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svg"/><Relationship Id="rId10" Type="http://schemas.openxmlformats.org/officeDocument/2006/relationships/image" Target="../media/image38.jpeg"/><Relationship Id="rId4" Type="http://schemas.openxmlformats.org/officeDocument/2006/relationships/image" Target="../media/image8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2.sv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jpeg"/><Relationship Id="rId5" Type="http://schemas.openxmlformats.org/officeDocument/2006/relationships/image" Target="../media/image33.svg"/><Relationship Id="rId10" Type="http://schemas.openxmlformats.org/officeDocument/2006/relationships/image" Target="../media/image43.jpeg"/><Relationship Id="rId4" Type="http://schemas.openxmlformats.org/officeDocument/2006/relationships/image" Target="../media/image8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2.sv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jpeg"/><Relationship Id="rId5" Type="http://schemas.openxmlformats.org/officeDocument/2006/relationships/image" Target="../media/image33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6.jpeg"/><Relationship Id="rId7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2.svg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2BDE-211B-E452-080B-DB5FC286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1984" y="339544"/>
            <a:ext cx="5832648" cy="5687711"/>
          </a:xfrm>
        </p:spPr>
        <p:txBody>
          <a:bodyPr/>
          <a:lstStyle/>
          <a:p>
            <a:r>
              <a:rPr lang="en-US" sz="6600" dirty="0"/>
              <a:t>Tallaght, </a:t>
            </a:r>
            <a:br>
              <a:rPr lang="en-US" sz="6600" dirty="0"/>
            </a:br>
            <a:r>
              <a:rPr lang="en-US" sz="6600" dirty="0" err="1"/>
              <a:t>Castletymon</a:t>
            </a:r>
            <a:r>
              <a:rPr lang="en-US" sz="6600" dirty="0"/>
              <a:t> and Mobile Libraries</a:t>
            </a:r>
            <a:br>
              <a:rPr lang="en-US" sz="6600" dirty="0"/>
            </a:br>
            <a:r>
              <a:rPr lang="en-US" sz="6600" dirty="0"/>
              <a:t>ACM </a:t>
            </a:r>
            <a:br>
              <a:rPr lang="en-US" sz="6600" dirty="0"/>
            </a:br>
            <a:r>
              <a:rPr lang="en-US" sz="6600" dirty="0"/>
              <a:t>November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GB" b="1" dirty="0"/>
              <a:t>Nov 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B0C05-AAE7-0A97-EB50-BA7DDF4A8C6F}"/>
              </a:ext>
            </a:extLst>
          </p:cNvPr>
          <p:cNvSpPr txBox="1"/>
          <p:nvPr/>
        </p:nvSpPr>
        <p:spPr>
          <a:xfrm>
            <a:off x="2711624" y="5744631"/>
            <a:ext cx="2391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Created by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{Library Events and Communications}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EE12C-DFD5-050E-0CE7-E7D3805E4602}"/>
              </a:ext>
            </a:extLst>
          </p:cNvPr>
          <p:cNvSpPr txBox="1"/>
          <p:nvPr/>
        </p:nvSpPr>
        <p:spPr>
          <a:xfrm>
            <a:off x="7392144" y="5872125"/>
            <a:ext cx="1599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Presented by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{Liz Corry}</a:t>
            </a:r>
          </a:p>
        </p:txBody>
      </p:sp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367-2FD8-2145-B3A2-E95D8C1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1F8D-6523-FFF2-29E0-87EA88CE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r>
              <a:rPr lang="en-US" dirty="0"/>
              <a:t>Mobiles in November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92AA5-C8F8-1CD6-5980-EE180336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208255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Mobile Libraries provided a quiet space at the </a:t>
            </a:r>
            <a:r>
              <a:rPr lang="en-GB" sz="1800" dirty="0" err="1"/>
              <a:t>Spookdalkin</a:t>
            </a:r>
            <a:r>
              <a:rPr lang="en-GB" sz="1800" dirty="0"/>
              <a:t> event at The Round Tower in Clondalkin on 2</a:t>
            </a:r>
            <a:r>
              <a:rPr lang="en-GB" sz="1800" baseline="30000" dirty="0"/>
              <a:t>nd</a:t>
            </a:r>
            <a:r>
              <a:rPr lang="en-GB" sz="1800" dirty="0"/>
              <a:t> November. It was a truly spectacular local event . Many young families used our space to take time out from this busy event  on a dry Sunday afternoon.</a:t>
            </a:r>
          </a:p>
          <a:p>
            <a:endParaRPr lang="en-GB" sz="1800" dirty="0"/>
          </a:p>
          <a:p>
            <a:r>
              <a:rPr lang="en-GB" sz="1800" dirty="0"/>
              <a:t>The second visit to </a:t>
            </a:r>
            <a:r>
              <a:rPr lang="en-GB" sz="1800" dirty="0" err="1"/>
              <a:t>Finnstown</a:t>
            </a:r>
            <a:r>
              <a:rPr lang="en-GB" sz="1800" dirty="0"/>
              <a:t> Homeless service in Lucan will take place on Sat 15</a:t>
            </a:r>
            <a:r>
              <a:rPr lang="en-GB" sz="1800" baseline="30000" dirty="0"/>
              <a:t>th</a:t>
            </a:r>
            <a:r>
              <a:rPr lang="en-GB" sz="1800" dirty="0"/>
              <a:t> at 2pm.</a:t>
            </a:r>
          </a:p>
          <a:p>
            <a:r>
              <a:rPr lang="en-GB" sz="1800" dirty="0"/>
              <a:t>All our usual visits to creches and homes will continue </a:t>
            </a:r>
            <a:r>
              <a:rPr lang="en-GB" sz="1800"/>
              <a:t>in November 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728A3E-C3B6-7FA0-0049-6BAC914844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49"/>
          <a:stretch>
            <a:fillRect/>
          </a:stretch>
        </p:blipFill>
        <p:spPr>
          <a:xfrm>
            <a:off x="4652807" y="1577802"/>
            <a:ext cx="3280980" cy="4346416"/>
          </a:xfrm>
          <a:noFill/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F3FEF572-0DA9-5FC5-20DB-1B57F1C08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649"/>
          <a:stretch>
            <a:fillRect/>
          </a:stretch>
        </p:blipFill>
        <p:spPr>
          <a:xfrm>
            <a:off x="8406550" y="1577802"/>
            <a:ext cx="3280980" cy="434641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69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02032" y="333080"/>
            <a:ext cx="985498" cy="262039"/>
          </a:xfrm>
          <a:custGeom>
            <a:avLst/>
            <a:gdLst/>
            <a:ahLst/>
            <a:cxnLst/>
            <a:rect l="l" t="t" r="r" b="b"/>
            <a:pathLst>
              <a:path w="1478247" h="393058">
                <a:moveTo>
                  <a:pt x="0" y="0"/>
                </a:moveTo>
                <a:lnTo>
                  <a:pt x="1478247" y="0"/>
                </a:lnTo>
                <a:lnTo>
                  <a:pt x="1478247" y="393058"/>
                </a:lnTo>
                <a:lnTo>
                  <a:pt x="0" y="39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665"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3" name="Freeform 3"/>
          <p:cNvSpPr/>
          <p:nvPr/>
        </p:nvSpPr>
        <p:spPr>
          <a:xfrm>
            <a:off x="10702032" y="333080"/>
            <a:ext cx="985498" cy="262039"/>
          </a:xfrm>
          <a:custGeom>
            <a:avLst/>
            <a:gdLst/>
            <a:ahLst/>
            <a:cxnLst/>
            <a:rect l="l" t="t" r="r" b="b"/>
            <a:pathLst>
              <a:path w="1478247" h="393058">
                <a:moveTo>
                  <a:pt x="0" y="0"/>
                </a:moveTo>
                <a:lnTo>
                  <a:pt x="1478247" y="0"/>
                </a:lnTo>
                <a:lnTo>
                  <a:pt x="1478247" y="393058"/>
                </a:lnTo>
                <a:lnTo>
                  <a:pt x="0" y="393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665"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5" name="Freeform 5"/>
          <p:cNvSpPr/>
          <p:nvPr/>
        </p:nvSpPr>
        <p:spPr>
          <a:xfrm>
            <a:off x="-68340" y="-38441"/>
            <a:ext cx="12260340" cy="6896441"/>
          </a:xfrm>
          <a:custGeom>
            <a:avLst/>
            <a:gdLst/>
            <a:ahLst/>
            <a:cxnLst/>
            <a:rect l="l" t="t" r="r" b="b"/>
            <a:pathLst>
              <a:path w="18390510" h="10344662">
                <a:moveTo>
                  <a:pt x="0" y="0"/>
                </a:moveTo>
                <a:lnTo>
                  <a:pt x="18390510" y="0"/>
                </a:lnTo>
                <a:lnTo>
                  <a:pt x="18390510" y="10344662"/>
                </a:lnTo>
                <a:lnTo>
                  <a:pt x="0" y="1034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grpSp>
        <p:nvGrpSpPr>
          <p:cNvPr id="6" name="Group 6"/>
          <p:cNvGrpSpPr/>
          <p:nvPr/>
        </p:nvGrpSpPr>
        <p:grpSpPr>
          <a:xfrm>
            <a:off x="4486977" y="97817"/>
            <a:ext cx="3390196" cy="3217063"/>
            <a:chOff x="0" y="0"/>
            <a:chExt cx="6780392" cy="643412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rcRect l="14936" r="14936"/>
            <a:stretch>
              <a:fillRect/>
            </a:stretch>
          </p:blipFill>
          <p:spPr>
            <a:xfrm>
              <a:off x="0" y="0"/>
              <a:ext cx="6780392" cy="6434125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7945359" y="97817"/>
            <a:ext cx="4137956" cy="6608023"/>
            <a:chOff x="0" y="0"/>
            <a:chExt cx="8275912" cy="13216045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/>
            <a:srcRect l="2579" r="2579"/>
            <a:stretch>
              <a:fillRect/>
            </a:stretch>
          </p:blipFill>
          <p:spPr>
            <a:xfrm>
              <a:off x="0" y="0"/>
              <a:ext cx="8275912" cy="65445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9"/>
            <a:srcRect l="25106" r="25106"/>
            <a:stretch>
              <a:fillRect/>
            </a:stretch>
          </p:blipFill>
          <p:spPr>
            <a:xfrm>
              <a:off x="0" y="6671523"/>
              <a:ext cx="4753532" cy="65445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/>
            <a:srcRect l="32737" r="32737"/>
            <a:stretch>
              <a:fillRect/>
            </a:stretch>
          </p:blipFill>
          <p:spPr>
            <a:xfrm>
              <a:off x="4880532" y="6671523"/>
              <a:ext cx="3395380" cy="6544523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504471" y="246132"/>
            <a:ext cx="3086637" cy="1862762"/>
            <a:chOff x="0" y="0"/>
            <a:chExt cx="5519981" cy="33312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19981" cy="3331266"/>
            </a:xfrm>
            <a:custGeom>
              <a:avLst/>
              <a:gdLst/>
              <a:ahLst/>
              <a:cxnLst/>
              <a:rect l="l" t="t" r="r" b="b"/>
              <a:pathLst>
                <a:path w="5519981" h="3331266">
                  <a:moveTo>
                    <a:pt x="0" y="0"/>
                  </a:moveTo>
                  <a:lnTo>
                    <a:pt x="5519981" y="0"/>
                  </a:lnTo>
                  <a:lnTo>
                    <a:pt x="5519981" y="3331266"/>
                  </a:lnTo>
                  <a:lnTo>
                    <a:pt x="0" y="33312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E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519981" cy="33503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30"/>
                </a:lnSpc>
              </a:pPr>
              <a:r>
                <a:rPr lang="en-US" sz="3275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Red Line Book </a:t>
              </a:r>
            </a:p>
            <a:p>
              <a:pPr algn="l">
                <a:lnSpc>
                  <a:spcPts val="3930"/>
                </a:lnSpc>
              </a:pPr>
              <a:r>
                <a:rPr lang="en-US" sz="3275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Festival 2025 - </a:t>
              </a:r>
            </a:p>
            <a:p>
              <a:pPr algn="l">
                <a:lnSpc>
                  <a:spcPts val="3930"/>
                </a:lnSpc>
              </a:pPr>
              <a:r>
                <a:rPr lang="en-US" sz="3275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Highlights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4471" y="1998376"/>
            <a:ext cx="3675572" cy="436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45"/>
              </a:lnSpc>
            </a:pPr>
            <a:r>
              <a:rPr lang="en-US" sz="145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festival celebrated its 14th year in 2025 and took place from 13th - 19th October in libraries and venues all across South Dublin.</a:t>
            </a:r>
          </a:p>
          <a:p>
            <a:pPr algn="just">
              <a:lnSpc>
                <a:spcPts val="1745"/>
              </a:lnSpc>
            </a:pPr>
            <a:endParaRPr lang="en-US" sz="1453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745"/>
              </a:lnSpc>
            </a:pPr>
            <a:r>
              <a:rPr lang="en-US" sz="145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Red Line Family Fun Day remains a significant event in the festival. The day saw over </a:t>
            </a:r>
            <a:r>
              <a:rPr lang="en-US" sz="1453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2,000 people </a:t>
            </a:r>
            <a:r>
              <a:rPr lang="en-US" sz="145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attend events in Tallaght Library, the Civic theatre and outdoor space in Parthalán Place.</a:t>
            </a:r>
          </a:p>
          <a:p>
            <a:pPr algn="just">
              <a:lnSpc>
                <a:spcPts val="1745"/>
              </a:lnSpc>
            </a:pPr>
            <a:endParaRPr lang="en-US" sz="1453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745"/>
              </a:lnSpc>
            </a:pPr>
            <a:r>
              <a:rPr lang="en-US" sz="145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Illustrator in Residence program saw 15 participants exhibit their work in Ballyroan Library following a 5-week mentorship </a:t>
            </a:r>
            <a:r>
              <a:rPr lang="en-US" sz="1453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programe</a:t>
            </a:r>
            <a:r>
              <a:rPr lang="en-US" sz="145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with artist Celina Buckley</a:t>
            </a:r>
          </a:p>
          <a:p>
            <a:pPr algn="just">
              <a:lnSpc>
                <a:spcPts val="1745"/>
              </a:lnSpc>
            </a:pPr>
            <a:endParaRPr lang="en-US" sz="1453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745"/>
              </a:lnSpc>
            </a:pPr>
            <a:r>
              <a:rPr lang="en-US" sz="145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prestigious Red Line bi-lingual poetry competition saw over </a:t>
            </a:r>
            <a:r>
              <a:rPr lang="en-US" sz="1453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500 entries</a:t>
            </a:r>
            <a:r>
              <a:rPr lang="en-US" sz="145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from all over Ireland, with the winning poem “</a:t>
            </a:r>
            <a:r>
              <a:rPr lang="en-US" sz="1453" i="1" dirty="0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Schooner”</a:t>
            </a:r>
            <a:r>
              <a:rPr lang="en-US" sz="145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coming from Galway poet James Anthony.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486977" y="3401829"/>
            <a:ext cx="3390196" cy="3304011"/>
            <a:chOff x="0" y="0"/>
            <a:chExt cx="6780392" cy="6608023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/>
            <a:srcRect l="15859" r="15859"/>
            <a:stretch>
              <a:fillRect/>
            </a:stretch>
          </p:blipFill>
          <p:spPr>
            <a:xfrm>
              <a:off x="0" y="0"/>
              <a:ext cx="6780392" cy="66080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02032" y="333080"/>
            <a:ext cx="985498" cy="262039"/>
          </a:xfrm>
          <a:custGeom>
            <a:avLst/>
            <a:gdLst/>
            <a:ahLst/>
            <a:cxnLst/>
            <a:rect l="l" t="t" r="r" b="b"/>
            <a:pathLst>
              <a:path w="1478247" h="393058">
                <a:moveTo>
                  <a:pt x="0" y="0"/>
                </a:moveTo>
                <a:lnTo>
                  <a:pt x="1478247" y="0"/>
                </a:lnTo>
                <a:lnTo>
                  <a:pt x="1478247" y="393058"/>
                </a:lnTo>
                <a:lnTo>
                  <a:pt x="0" y="39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665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10702032" y="333080"/>
            <a:ext cx="985498" cy="262039"/>
          </a:xfrm>
          <a:custGeom>
            <a:avLst/>
            <a:gdLst/>
            <a:ahLst/>
            <a:cxnLst/>
            <a:rect l="l" t="t" r="r" b="b"/>
            <a:pathLst>
              <a:path w="1478247" h="393058">
                <a:moveTo>
                  <a:pt x="0" y="0"/>
                </a:moveTo>
                <a:lnTo>
                  <a:pt x="1478247" y="0"/>
                </a:lnTo>
                <a:lnTo>
                  <a:pt x="1478247" y="393058"/>
                </a:lnTo>
                <a:lnTo>
                  <a:pt x="0" y="393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665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-68340" y="-38441"/>
            <a:ext cx="12260340" cy="6896441"/>
          </a:xfrm>
          <a:custGeom>
            <a:avLst/>
            <a:gdLst/>
            <a:ahLst/>
            <a:cxnLst/>
            <a:rect l="l" t="t" r="r" b="b"/>
            <a:pathLst>
              <a:path w="18390510" h="10344662">
                <a:moveTo>
                  <a:pt x="0" y="0"/>
                </a:moveTo>
                <a:lnTo>
                  <a:pt x="18390510" y="0"/>
                </a:lnTo>
                <a:lnTo>
                  <a:pt x="18390510" y="10344662"/>
                </a:lnTo>
                <a:lnTo>
                  <a:pt x="0" y="1034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6" name="Group 6"/>
          <p:cNvGrpSpPr/>
          <p:nvPr/>
        </p:nvGrpSpPr>
        <p:grpSpPr>
          <a:xfrm>
            <a:off x="4558345" y="-38441"/>
            <a:ext cx="7633655" cy="6896441"/>
            <a:chOff x="0" y="0"/>
            <a:chExt cx="15267311" cy="1379288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rcRect t="4951" b="4951"/>
            <a:stretch>
              <a:fillRect/>
            </a:stretch>
          </p:blipFill>
          <p:spPr>
            <a:xfrm>
              <a:off x="0" y="0"/>
              <a:ext cx="5046770" cy="683294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/>
            <a:srcRect t="3225" b="3225"/>
            <a:stretch>
              <a:fillRect/>
            </a:stretch>
          </p:blipFill>
          <p:spPr>
            <a:xfrm>
              <a:off x="5173770" y="0"/>
              <a:ext cx="10093540" cy="683294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/>
            <a:srcRect l="22564" r="22564"/>
            <a:stretch>
              <a:fillRect/>
            </a:stretch>
          </p:blipFill>
          <p:spPr>
            <a:xfrm>
              <a:off x="0" y="6959941"/>
              <a:ext cx="5046770" cy="683294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/>
            <a:srcRect l="849" r="849"/>
            <a:stretch>
              <a:fillRect/>
            </a:stretch>
          </p:blipFill>
          <p:spPr>
            <a:xfrm>
              <a:off x="5173770" y="6959941"/>
              <a:ext cx="10093540" cy="683294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504471" y="471704"/>
            <a:ext cx="4944575" cy="856798"/>
            <a:chOff x="0" y="0"/>
            <a:chExt cx="9889150" cy="171359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889150" cy="1713596"/>
            </a:xfrm>
            <a:custGeom>
              <a:avLst/>
              <a:gdLst/>
              <a:ahLst/>
              <a:cxnLst/>
              <a:rect l="l" t="t" r="r" b="b"/>
              <a:pathLst>
                <a:path w="9889150" h="1713596">
                  <a:moveTo>
                    <a:pt x="0" y="0"/>
                  </a:moveTo>
                  <a:lnTo>
                    <a:pt x="9889150" y="0"/>
                  </a:lnTo>
                  <a:lnTo>
                    <a:pt x="9889150" y="1713596"/>
                  </a:lnTo>
                  <a:lnTo>
                    <a:pt x="0" y="17135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9889150" cy="17326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30"/>
                </a:lnSpc>
              </a:pPr>
              <a:r>
                <a:rPr lang="en-US" sz="3275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Festival Highlights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04471" y="1221898"/>
            <a:ext cx="3675572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5"/>
              </a:lnSpc>
            </a:pP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festival lineup featured a host of national and international authors, while also platforming local and emerging writers.</a:t>
            </a:r>
          </a:p>
          <a:p>
            <a:pPr algn="just">
              <a:lnSpc>
                <a:spcPts val="1825"/>
              </a:lnSpc>
            </a:pPr>
            <a:endParaRPr lang="en-US" sz="152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825"/>
              </a:lnSpc>
            </a:pPr>
            <a:r>
              <a:rPr lang="en-US" sz="1520" i="1" dirty="0">
                <a:solidFill>
                  <a:srgbClr val="FFFFFF"/>
                </a:solidFill>
                <a:latin typeface="Arial Italics"/>
                <a:ea typeface="Arial Italics"/>
                <a:cs typeface="Arial Italics"/>
                <a:sym typeface="Arial Italics"/>
              </a:rPr>
              <a:t>Bridget Jones 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creator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Helen Fielding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spoke to a sold-out audience in Rathfarnham Castle, interviewed by Tallaght native Vicky Notaro.</a:t>
            </a:r>
          </a:p>
          <a:p>
            <a:pPr algn="just">
              <a:lnSpc>
                <a:spcPts val="1825"/>
              </a:lnSpc>
            </a:pPr>
            <a:endParaRPr lang="en-US" sz="152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825"/>
              </a:lnSpc>
            </a:pP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Gavan Reilly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Jennifer Bray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enthralled a full capacity crowd in Rua Red with tales of Leinster House</a:t>
            </a:r>
          </a:p>
          <a:p>
            <a:pPr algn="just">
              <a:lnSpc>
                <a:spcPts val="1825"/>
              </a:lnSpc>
            </a:pPr>
            <a:endParaRPr lang="en-US" sz="152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825"/>
              </a:lnSpc>
            </a:pP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Irish language author and advocate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Hector </a:t>
            </a:r>
            <a:r>
              <a:rPr lang="en-US" sz="1520" b="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O’Eochagáin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conversation with presenter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Muireann O’Connell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brought lively banter and laughter to a raucous Civic theatre </a:t>
            </a:r>
          </a:p>
          <a:p>
            <a:pPr algn="just">
              <a:lnSpc>
                <a:spcPts val="1825"/>
              </a:lnSpc>
            </a:pPr>
            <a:endParaRPr lang="en-US" sz="152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825"/>
              </a:lnSpc>
            </a:pP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End of the Line: A Spoken Word Celebration featured 10 acclaimed poets from across Ireland in a rousing closing event to the festival</a:t>
            </a:r>
          </a:p>
          <a:p>
            <a:pPr algn="just">
              <a:lnSpc>
                <a:spcPts val="1825"/>
              </a:lnSpc>
            </a:pPr>
            <a:endParaRPr lang="en-US" sz="152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02032" y="333080"/>
            <a:ext cx="985498" cy="262039"/>
          </a:xfrm>
          <a:custGeom>
            <a:avLst/>
            <a:gdLst/>
            <a:ahLst/>
            <a:cxnLst/>
            <a:rect l="l" t="t" r="r" b="b"/>
            <a:pathLst>
              <a:path w="1478247" h="393058">
                <a:moveTo>
                  <a:pt x="0" y="0"/>
                </a:moveTo>
                <a:lnTo>
                  <a:pt x="1478247" y="0"/>
                </a:lnTo>
                <a:lnTo>
                  <a:pt x="1478247" y="393058"/>
                </a:lnTo>
                <a:lnTo>
                  <a:pt x="0" y="3930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3665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10702032" y="333080"/>
            <a:ext cx="985498" cy="262039"/>
          </a:xfrm>
          <a:custGeom>
            <a:avLst/>
            <a:gdLst/>
            <a:ahLst/>
            <a:cxnLst/>
            <a:rect l="l" t="t" r="r" b="b"/>
            <a:pathLst>
              <a:path w="1478247" h="393058">
                <a:moveTo>
                  <a:pt x="0" y="0"/>
                </a:moveTo>
                <a:lnTo>
                  <a:pt x="1478247" y="0"/>
                </a:lnTo>
                <a:lnTo>
                  <a:pt x="1478247" y="393058"/>
                </a:lnTo>
                <a:lnTo>
                  <a:pt x="0" y="3930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3665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-68340" y="-38441"/>
            <a:ext cx="12260340" cy="6896441"/>
          </a:xfrm>
          <a:custGeom>
            <a:avLst/>
            <a:gdLst/>
            <a:ahLst/>
            <a:cxnLst/>
            <a:rect l="l" t="t" r="r" b="b"/>
            <a:pathLst>
              <a:path w="18390510" h="10344662">
                <a:moveTo>
                  <a:pt x="0" y="0"/>
                </a:moveTo>
                <a:lnTo>
                  <a:pt x="18390510" y="0"/>
                </a:lnTo>
                <a:lnTo>
                  <a:pt x="18390510" y="10344662"/>
                </a:lnTo>
                <a:lnTo>
                  <a:pt x="0" y="103446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6" name="Group 6"/>
          <p:cNvGrpSpPr/>
          <p:nvPr/>
        </p:nvGrpSpPr>
        <p:grpSpPr>
          <a:xfrm>
            <a:off x="5449046" y="112587"/>
            <a:ext cx="6579925" cy="6549779"/>
            <a:chOff x="0" y="0"/>
            <a:chExt cx="13159851" cy="1309955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rcRect l="5147" r="5147"/>
            <a:stretch>
              <a:fillRect/>
            </a:stretch>
          </p:blipFill>
          <p:spPr>
            <a:xfrm>
              <a:off x="0" y="0"/>
              <a:ext cx="6516425" cy="1309955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/>
            <a:srcRect l="66178" r="718"/>
            <a:stretch>
              <a:fillRect/>
            </a:stretch>
          </p:blipFill>
          <p:spPr>
            <a:xfrm>
              <a:off x="6643425" y="0"/>
              <a:ext cx="6516425" cy="13099559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504471" y="471704"/>
            <a:ext cx="4944575" cy="856798"/>
            <a:chOff x="0" y="0"/>
            <a:chExt cx="9889150" cy="17135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889150" cy="1713596"/>
            </a:xfrm>
            <a:custGeom>
              <a:avLst/>
              <a:gdLst/>
              <a:ahLst/>
              <a:cxnLst/>
              <a:rect l="l" t="t" r="r" b="b"/>
              <a:pathLst>
                <a:path w="9889150" h="1713596">
                  <a:moveTo>
                    <a:pt x="0" y="0"/>
                  </a:moveTo>
                  <a:lnTo>
                    <a:pt x="9889150" y="0"/>
                  </a:lnTo>
                  <a:lnTo>
                    <a:pt x="9889150" y="1713596"/>
                  </a:lnTo>
                  <a:lnTo>
                    <a:pt x="0" y="17135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9889150" cy="17326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30"/>
                </a:lnSpc>
              </a:pPr>
              <a:r>
                <a:rPr lang="en-US" sz="3275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Accessibility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04470" y="1564641"/>
            <a:ext cx="3675573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5"/>
              </a:lnSpc>
            </a:pPr>
            <a:r>
              <a:rPr lang="en-US" sz="152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Irish sign language played an important part in increasing accessibility for this year’s festival.</a:t>
            </a:r>
          </a:p>
          <a:p>
            <a:pPr algn="l">
              <a:lnSpc>
                <a:spcPts val="1825"/>
              </a:lnSpc>
            </a:pPr>
            <a:endParaRPr lang="en-US" sz="152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1825"/>
              </a:lnSpc>
            </a:pPr>
            <a:r>
              <a:rPr lang="en-US" sz="152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ISL interpretation was provided for 4 main events in the Civic theatre and Rathfarnham Castle.</a:t>
            </a:r>
          </a:p>
          <a:p>
            <a:pPr algn="l">
              <a:lnSpc>
                <a:spcPts val="1825"/>
              </a:lnSpc>
            </a:pPr>
            <a:endParaRPr lang="en-US" sz="152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1825"/>
              </a:lnSpc>
            </a:pPr>
            <a:r>
              <a:rPr lang="en-US" sz="152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Feedback for provision of this service was excellent, both from attendees and event participants. We aim to increase the provision of ISL to more events in 2026.</a:t>
            </a:r>
          </a:p>
          <a:p>
            <a:pPr algn="l">
              <a:lnSpc>
                <a:spcPts val="1825"/>
              </a:lnSpc>
            </a:pPr>
            <a:endParaRPr lang="en-US" sz="152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340" y="-38441"/>
            <a:ext cx="12260340" cy="6896441"/>
          </a:xfrm>
          <a:custGeom>
            <a:avLst/>
            <a:gdLst/>
            <a:ahLst/>
            <a:cxnLst/>
            <a:rect l="l" t="t" r="r" b="b"/>
            <a:pathLst>
              <a:path w="18390510" h="10344662">
                <a:moveTo>
                  <a:pt x="0" y="0"/>
                </a:moveTo>
                <a:lnTo>
                  <a:pt x="18390510" y="0"/>
                </a:lnTo>
                <a:lnTo>
                  <a:pt x="18390510" y="10344662"/>
                </a:lnTo>
                <a:lnTo>
                  <a:pt x="0" y="103446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945204" y="114120"/>
            <a:ext cx="7148979" cy="6629760"/>
            <a:chOff x="0" y="0"/>
            <a:chExt cx="14297957" cy="1325952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15493" b="15493"/>
            <a:stretch>
              <a:fillRect/>
            </a:stretch>
          </p:blipFill>
          <p:spPr>
            <a:xfrm>
              <a:off x="0" y="0"/>
              <a:ext cx="14297957" cy="656626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5493" b="15493"/>
            <a:stretch>
              <a:fillRect/>
            </a:stretch>
          </p:blipFill>
          <p:spPr>
            <a:xfrm>
              <a:off x="0" y="6693260"/>
              <a:ext cx="14297957" cy="6566260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10702032" y="333080"/>
            <a:ext cx="985498" cy="262039"/>
          </a:xfrm>
          <a:custGeom>
            <a:avLst/>
            <a:gdLst/>
            <a:ahLst/>
            <a:cxnLst/>
            <a:rect l="l" t="t" r="r" b="b"/>
            <a:pathLst>
              <a:path w="1478247" h="393058">
                <a:moveTo>
                  <a:pt x="0" y="0"/>
                </a:moveTo>
                <a:lnTo>
                  <a:pt x="1478247" y="0"/>
                </a:lnTo>
                <a:lnTo>
                  <a:pt x="1478247" y="393058"/>
                </a:lnTo>
                <a:lnTo>
                  <a:pt x="0" y="3930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3665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10702032" y="333080"/>
            <a:ext cx="985498" cy="262039"/>
          </a:xfrm>
          <a:custGeom>
            <a:avLst/>
            <a:gdLst/>
            <a:ahLst/>
            <a:cxnLst/>
            <a:rect l="l" t="t" r="r" b="b"/>
            <a:pathLst>
              <a:path w="1478247" h="393058">
                <a:moveTo>
                  <a:pt x="0" y="0"/>
                </a:moveTo>
                <a:lnTo>
                  <a:pt x="1478247" y="0"/>
                </a:lnTo>
                <a:lnTo>
                  <a:pt x="1478247" y="393058"/>
                </a:lnTo>
                <a:lnTo>
                  <a:pt x="0" y="3930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b="-3665"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8" name="Group 8"/>
          <p:cNvGrpSpPr/>
          <p:nvPr/>
        </p:nvGrpSpPr>
        <p:grpSpPr>
          <a:xfrm>
            <a:off x="504471" y="471704"/>
            <a:ext cx="4944575" cy="1170333"/>
            <a:chOff x="0" y="0"/>
            <a:chExt cx="9889150" cy="23406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89150" cy="2340666"/>
            </a:xfrm>
            <a:custGeom>
              <a:avLst/>
              <a:gdLst/>
              <a:ahLst/>
              <a:cxnLst/>
              <a:rect l="l" t="t" r="r" b="b"/>
              <a:pathLst>
                <a:path w="9889150" h="2340666">
                  <a:moveTo>
                    <a:pt x="0" y="0"/>
                  </a:moveTo>
                  <a:lnTo>
                    <a:pt x="9889150" y="0"/>
                  </a:lnTo>
                  <a:lnTo>
                    <a:pt x="9889150" y="2340666"/>
                  </a:lnTo>
                  <a:lnTo>
                    <a:pt x="0" y="234066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9889150" cy="23597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930"/>
                </a:lnSpc>
              </a:pPr>
              <a:r>
                <a:rPr lang="en-US" sz="3275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Engagement and Participation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4471" y="1816101"/>
            <a:ext cx="3841264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25"/>
              </a:lnSpc>
            </a:pP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There were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45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events delivered across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12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venues for the 2025 festival. </a:t>
            </a:r>
            <a:r>
              <a:rPr lang="en-US" sz="152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events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"/>
                <a:cs typeface="Arial Bold"/>
                <a:sym typeface="Arial Bold"/>
              </a:rPr>
              <a:t>booked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out.</a:t>
            </a:r>
          </a:p>
          <a:p>
            <a:pPr algn="just">
              <a:lnSpc>
                <a:spcPts val="1825"/>
              </a:lnSpc>
            </a:pPr>
            <a:endParaRPr lang="en-US" sz="1520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>
              <a:lnSpc>
                <a:spcPts val="1825"/>
              </a:lnSpc>
            </a:pP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 attendance was approx.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5,500 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people, a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10% increase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on 2024.</a:t>
            </a:r>
          </a:p>
          <a:p>
            <a:pPr algn="just">
              <a:lnSpc>
                <a:spcPts val="1825"/>
              </a:lnSpc>
            </a:pPr>
            <a:endParaRPr lang="en-US" sz="152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1825"/>
              </a:lnSpc>
            </a:pP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media engagement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increased by 31%</a:t>
            </a: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on select channels. Follower numbers </a:t>
            </a:r>
            <a:r>
              <a:rPr lang="en-US" sz="1520" b="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increased by 23%.</a:t>
            </a:r>
          </a:p>
          <a:p>
            <a:pPr algn="just">
              <a:lnSpc>
                <a:spcPts val="1825"/>
              </a:lnSpc>
            </a:pPr>
            <a:endParaRPr lang="en-US" sz="1520" b="1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1825"/>
              </a:lnSpc>
            </a:pPr>
            <a:r>
              <a:rPr lang="en-US" sz="152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Media engagement was significant in 2025, with festival coverage appearing in national outlets including Newstalk, the Sunday Independent, the Irish Times, the Journal and RTE.ie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9623C-7AA8-61CF-BE96-41D4FFF48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F71F-1C8C-6430-3B0B-502E1247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Tallaght Library October Statistics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C308B-A74A-BEF5-790B-FC5953689981}"/>
              </a:ext>
            </a:extLst>
          </p:cNvPr>
          <p:cNvSpPr txBox="1"/>
          <p:nvPr/>
        </p:nvSpPr>
        <p:spPr>
          <a:xfrm>
            <a:off x="504471" y="1577802"/>
            <a:ext cx="2999242" cy="42082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1092"/>
              </a:spcAft>
            </a:pPr>
            <a:endParaRPr lang="en-IE" sz="2200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>
              <a:spcAft>
                <a:spcPts val="1092"/>
              </a:spcAft>
            </a:pPr>
            <a:r>
              <a:rPr lang="en-IE" sz="2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Tallaght Library had 178 events, 2998 event attendees and overall footfall of 22,045 in October</a:t>
            </a:r>
          </a:p>
        </p:txBody>
      </p:sp>
      <p:pic>
        <p:nvPicPr>
          <p:cNvPr id="6" name="Picture 5" descr="A group of children sitting on the floor in a room with a person holding a stick&#10;&#10;AI-generated content may be incorrect.">
            <a:extLst>
              <a:ext uri="{FF2B5EF4-FFF2-40B4-BE49-F238E27FC236}">
                <a16:creationId xmlns:a16="http://schemas.microsoft.com/office/drawing/2014/main" id="{44BF0853-7061-6808-EC0B-78DCC54BA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r="-2" b="-2"/>
          <a:stretch>
            <a:fillRect/>
          </a:stretch>
        </p:blipFill>
        <p:spPr>
          <a:xfrm>
            <a:off x="5263841" y="1577802"/>
            <a:ext cx="6423334" cy="3939430"/>
          </a:xfrm>
          <a:prstGeom prst="roundRect">
            <a:avLst>
              <a:gd name="adj" fmla="val 10628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336812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16B5E-D91C-DB09-5B84-893624E7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FFDA-5474-9352-3AAB-71FCF8C3A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99557"/>
            <a:ext cx="7679761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000" b="1" dirty="0"/>
              <a:t>November Highlights for Kids and Teens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D3871-4B3B-4B50-6387-3ECEA1268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1566423"/>
            <a:ext cx="6239602" cy="5092020"/>
          </a:xfrm>
        </p:spPr>
        <p:txBody>
          <a:bodyPr>
            <a:normAutofit/>
          </a:bodyPr>
          <a:lstStyle/>
          <a:p>
            <a:r>
              <a:rPr lang="en-IE" sz="1900" b="1" dirty="0">
                <a:solidFill>
                  <a:srgbClr val="FFF689"/>
                </a:solidFill>
              </a:rPr>
              <a:t>Junior Exhibition  - New to Tallaght Library!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900" b="1" dirty="0"/>
              <a:t>Kapish Bansal’s work was on display until 15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900" b="1" dirty="0"/>
          </a:p>
          <a:p>
            <a:r>
              <a:rPr lang="en-IE" sz="1900" b="1" dirty="0">
                <a:solidFill>
                  <a:srgbClr val="FFF689"/>
                </a:solidFill>
              </a:rPr>
              <a:t>Children’s Chess Course</a:t>
            </a:r>
            <a:endParaRPr lang="en-IE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900" b="1" dirty="0"/>
              <a:t>Four-week course with </a:t>
            </a:r>
            <a:r>
              <a:rPr lang="en-IE" sz="2000" b="1" dirty="0"/>
              <a:t>Grand Master Shrook Wafa</a:t>
            </a:r>
            <a:endParaRPr lang="en-IE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900" b="1" dirty="0"/>
          </a:p>
          <a:p>
            <a:r>
              <a:rPr lang="en-IE" sz="1900" b="1" dirty="0">
                <a:solidFill>
                  <a:srgbClr val="FFF689"/>
                </a:solidFill>
              </a:rPr>
              <a:t>Science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900" b="1" dirty="0"/>
              <a:t>Secrets of Superhero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900" b="1" dirty="0"/>
              <a:t>Science of Bath Bombs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900" b="1" dirty="0"/>
              <a:t>Santa CSI – Who Stole Rudolph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800" b="1" dirty="0"/>
          </a:p>
          <a:p>
            <a:endParaRPr lang="en-IE" sz="1800" b="1" dirty="0"/>
          </a:p>
          <a:p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722FE-6F89-F4FD-15AC-2F1AEDF7BAED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7AFA17-03FC-C21C-3796-4687B4B46F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7085" y="1577802"/>
            <a:ext cx="6420090" cy="4346416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sz="1800" b="1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</p:txBody>
      </p:sp>
      <p:pic>
        <p:nvPicPr>
          <p:cNvPr id="7" name="Picture 6" descr="A child standing next to a wall with art on it&#10;&#10;AI-generated content may be incorrect.">
            <a:extLst>
              <a:ext uri="{FF2B5EF4-FFF2-40B4-BE49-F238E27FC236}">
                <a16:creationId xmlns:a16="http://schemas.microsoft.com/office/drawing/2014/main" id="{236929E4-4F84-14F8-4865-E2F35CF8E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82" y="980916"/>
            <a:ext cx="3840176" cy="2880132"/>
          </a:xfrm>
          <a:prstGeom prst="rect">
            <a:avLst/>
          </a:prstGeom>
        </p:spPr>
      </p:pic>
      <p:pic>
        <p:nvPicPr>
          <p:cNvPr id="9" name="Picture 8" descr="A group of children in a classroom&#10;&#10;AI-generated content may be incorrect.">
            <a:extLst>
              <a:ext uri="{FF2B5EF4-FFF2-40B4-BE49-F238E27FC236}">
                <a16:creationId xmlns:a16="http://schemas.microsoft.com/office/drawing/2014/main" id="{70E9DE4A-4F88-B798-776C-FAEA871A0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6938" r="-394" b="2434"/>
          <a:stretch>
            <a:fillRect/>
          </a:stretch>
        </p:blipFill>
        <p:spPr>
          <a:xfrm>
            <a:off x="6744072" y="4060571"/>
            <a:ext cx="3779912" cy="249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152E4-2435-51B2-03CA-0072BEBC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0060-8414-348A-AE15-DD0B6E8D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39350"/>
            <a:ext cx="7679761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000" b="1" dirty="0"/>
              <a:t>November Highlights for Adults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52DA9-CAF7-A599-F780-283758A98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102" y="1169965"/>
            <a:ext cx="6094140" cy="5162090"/>
          </a:xfrm>
        </p:spPr>
        <p:txBody>
          <a:bodyPr>
            <a:noAutofit/>
          </a:bodyPr>
          <a:lstStyle/>
          <a:p>
            <a:r>
              <a:rPr lang="en-IE" sz="1700" b="1" dirty="0" err="1">
                <a:solidFill>
                  <a:srgbClr val="FFF689"/>
                </a:solidFill>
              </a:rPr>
              <a:t>Cruthú</a:t>
            </a:r>
            <a:r>
              <a:rPr lang="en-IE" sz="1700" b="1" dirty="0">
                <a:solidFill>
                  <a:srgbClr val="FFF689"/>
                </a:solidFill>
              </a:rPr>
              <a:t> Maker Space</a:t>
            </a:r>
          </a:p>
          <a:p>
            <a:pPr marL="285750" indent="-285750">
              <a:buFontTx/>
              <a:buChar char="-"/>
            </a:pPr>
            <a:r>
              <a:rPr lang="en-IE" sz="1700" b="1" dirty="0"/>
              <a:t>Design Your Own Book Nook x 2 workshops</a:t>
            </a:r>
          </a:p>
          <a:p>
            <a:pPr marL="285750" indent="-285750">
              <a:buFontTx/>
              <a:buChar char="-"/>
            </a:pPr>
            <a:endParaRPr lang="en-IE" sz="1700" b="1" dirty="0"/>
          </a:p>
          <a:p>
            <a:r>
              <a:rPr lang="en-IE" sz="1700" b="1" dirty="0">
                <a:solidFill>
                  <a:srgbClr val="FFF689"/>
                </a:solidFill>
              </a:rPr>
              <a:t>Author Talks</a:t>
            </a:r>
          </a:p>
          <a:p>
            <a:pPr marL="285750" indent="-285750">
              <a:buFontTx/>
              <a:buChar char="-"/>
            </a:pPr>
            <a:r>
              <a:rPr lang="en-IE" sz="1700" b="1" dirty="0"/>
              <a:t>Great Irish Wives with Nicola Pierce</a:t>
            </a:r>
          </a:p>
          <a:p>
            <a:pPr marL="285750" indent="-285750">
              <a:buFontTx/>
              <a:buChar char="-"/>
            </a:pPr>
            <a:r>
              <a:rPr lang="en-IE" sz="1700" b="1" dirty="0"/>
              <a:t>Whodunnit? With crime author Zoe Miller</a:t>
            </a:r>
          </a:p>
          <a:p>
            <a:pPr marL="285750" indent="-285750">
              <a:buFontTx/>
              <a:buChar char="-"/>
            </a:pPr>
            <a:endParaRPr lang="en-IE" sz="1700" b="1" dirty="0"/>
          </a:p>
          <a:p>
            <a:r>
              <a:rPr lang="en-IE" sz="1700" b="1" dirty="0">
                <a:solidFill>
                  <a:srgbClr val="FFF689"/>
                </a:solidFill>
              </a:rPr>
              <a:t>Pride and Prejudice Book Club</a:t>
            </a:r>
          </a:p>
          <a:p>
            <a:pPr marL="285750" indent="-285750">
              <a:buFontTx/>
              <a:buChar char="-"/>
            </a:pPr>
            <a:r>
              <a:rPr lang="en-IE" sz="1700" b="1" dirty="0"/>
              <a:t>Jane Austen 250 Years Celebrations</a:t>
            </a:r>
          </a:p>
          <a:p>
            <a:pPr marL="285750" indent="-285750">
              <a:buFontTx/>
              <a:buChar char="-"/>
            </a:pPr>
            <a:endParaRPr lang="en-IE" sz="1700" b="1" dirty="0"/>
          </a:p>
          <a:p>
            <a:r>
              <a:rPr lang="en-IE" sz="1700" b="1" dirty="0">
                <a:solidFill>
                  <a:srgbClr val="FFF689"/>
                </a:solidFill>
              </a:rPr>
              <a:t>Christmas Season Begins…</a:t>
            </a:r>
          </a:p>
          <a:p>
            <a:pPr marL="285750" indent="-285750">
              <a:buFontTx/>
              <a:buChar char="-"/>
            </a:pPr>
            <a:r>
              <a:rPr lang="en-IE" sz="1700" b="1" dirty="0"/>
              <a:t>Xmas Jumper/</a:t>
            </a:r>
            <a:r>
              <a:rPr lang="en-IE" sz="1700" b="1" dirty="0" err="1"/>
              <a:t>Tshirt</a:t>
            </a:r>
            <a:r>
              <a:rPr lang="en-IE" sz="1700" b="1" dirty="0"/>
              <a:t> swap - Saturday 15 November</a:t>
            </a:r>
          </a:p>
          <a:p>
            <a:r>
              <a:rPr lang="en-IE" sz="1700" b="1" dirty="0"/>
              <a:t>-    Age Friendly Vintage Christmas Cards Workshop</a:t>
            </a:r>
          </a:p>
          <a:p>
            <a:pPr marL="285750" indent="-285750">
              <a:buFontTx/>
              <a:buChar char="-"/>
            </a:pPr>
            <a:endParaRPr lang="en-IE" sz="1700" b="1" dirty="0"/>
          </a:p>
          <a:p>
            <a:pPr marL="285750" indent="-285750">
              <a:buFontTx/>
              <a:buChar char="-"/>
            </a:pPr>
            <a:endParaRPr lang="en-IE" sz="1700" b="1" dirty="0"/>
          </a:p>
          <a:p>
            <a:endParaRPr lang="en-IE" sz="1700" dirty="0"/>
          </a:p>
          <a:p>
            <a:endParaRPr lang="en-IE" sz="1700" dirty="0"/>
          </a:p>
          <a:p>
            <a:endParaRPr lang="en-IE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BBBB4-48A5-3655-3DFD-EE3A135CDD68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6EFB89-A8A5-AC27-FB78-37D9DA0154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</p:txBody>
      </p:sp>
      <p:pic>
        <p:nvPicPr>
          <p:cNvPr id="8" name="Picture 7" descr="A group of people in a store&#10;&#10;AI-generated content may be incorrect.">
            <a:extLst>
              <a:ext uri="{FF2B5EF4-FFF2-40B4-BE49-F238E27FC236}">
                <a16:creationId xmlns:a16="http://schemas.microsoft.com/office/drawing/2014/main" id="{5D805AAE-3C30-98C8-E07A-8D1696477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97" y="3454720"/>
            <a:ext cx="4117012" cy="3087760"/>
          </a:xfrm>
          <a:prstGeom prst="rect">
            <a:avLst/>
          </a:prstGeom>
        </p:spPr>
      </p:pic>
      <p:pic>
        <p:nvPicPr>
          <p:cNvPr id="5" name="Picture Placeholder 8" descr="A blue machine on a table&#10;&#10;AI-generated content may be incorrect.">
            <a:extLst>
              <a:ext uri="{FF2B5EF4-FFF2-40B4-BE49-F238E27FC236}">
                <a16:creationId xmlns:a16="http://schemas.microsoft.com/office/drawing/2014/main" id="{F65106D6-16DB-3EBB-A828-86AF1990A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 b="21248"/>
          <a:stretch>
            <a:fillRect/>
          </a:stretch>
        </p:blipFill>
        <p:spPr>
          <a:xfrm>
            <a:off x="8773703" y="903974"/>
            <a:ext cx="3280980" cy="35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B83AF-7D2E-0F3E-F3A4-06C6F2F73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DA41-5992-68C4-3179-0D276C16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03" y="221300"/>
            <a:ext cx="7679761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000" b="1" dirty="0"/>
              <a:t>Coming up in December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F9C5-6778-35C6-FF2F-7DB66BE39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213" y="1303508"/>
            <a:ext cx="6984776" cy="4620316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4200" b="1" dirty="0">
                <a:solidFill>
                  <a:srgbClr val="FFFF00"/>
                </a:solidFill>
              </a:rPr>
              <a:t>Tallaght Library Becomes a Winter Wonderland with decorations galore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IE" sz="42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4200" b="1" dirty="0">
                <a:solidFill>
                  <a:srgbClr val="FFFF00"/>
                </a:solidFill>
              </a:rPr>
              <a:t>Christmas Fair on 6</a:t>
            </a:r>
            <a:r>
              <a:rPr lang="en-IE" sz="4200" b="1" baseline="30000" dirty="0">
                <a:solidFill>
                  <a:srgbClr val="FFFF00"/>
                </a:solidFill>
              </a:rPr>
              <a:t>th</a:t>
            </a:r>
            <a:r>
              <a:rPr lang="en-IE" sz="4200" b="1" dirty="0">
                <a:solidFill>
                  <a:srgbClr val="FFFF00"/>
                </a:solidFill>
              </a:rPr>
              <a:t> December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IE" sz="42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4200" b="1" dirty="0">
                <a:solidFill>
                  <a:srgbClr val="FFFF00"/>
                </a:solidFill>
              </a:rPr>
              <a:t>Christmas Family Day on 13</a:t>
            </a:r>
            <a:r>
              <a:rPr lang="en-IE" sz="4200" b="1" baseline="30000" dirty="0">
                <a:solidFill>
                  <a:srgbClr val="FFFF00"/>
                </a:solidFill>
              </a:rPr>
              <a:t>th</a:t>
            </a:r>
            <a:r>
              <a:rPr lang="en-IE" sz="4200" b="1" dirty="0">
                <a:solidFill>
                  <a:srgbClr val="FFFF00"/>
                </a:solidFill>
              </a:rPr>
              <a:t> December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IE" sz="42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4200" b="1" dirty="0">
                <a:solidFill>
                  <a:srgbClr val="FFFF00"/>
                </a:solidFill>
              </a:rPr>
              <a:t>Christmas Bingo, Wreath Making Workshop, Christmas Cinema, Magic, Music and much, much more!</a:t>
            </a:r>
          </a:p>
          <a:p>
            <a:endParaRPr lang="en-IE" sz="1800" b="1" dirty="0"/>
          </a:p>
          <a:p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pPr marL="285750" indent="-285750">
              <a:buFontTx/>
              <a:buChar char="-"/>
            </a:pPr>
            <a:endParaRPr lang="en-IE" sz="1800" b="1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38F29-4A45-53D8-03E9-D6333CFC4C6E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45419C-0470-22BF-BD8F-3E49374EC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7085" y="1577802"/>
            <a:ext cx="6420090" cy="4346416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  <a:p>
            <a:pPr>
              <a:spcAft>
                <a:spcPts val="600"/>
              </a:spcAft>
            </a:pPr>
            <a:endParaRPr lang="en-IE" dirty="0"/>
          </a:p>
        </p:txBody>
      </p:sp>
      <p:pic>
        <p:nvPicPr>
          <p:cNvPr id="9" name="Picture 8" descr="A desk with decorations on it&#10;&#10;AI-generated content may be incorrect.">
            <a:extLst>
              <a:ext uri="{FF2B5EF4-FFF2-40B4-BE49-F238E27FC236}">
                <a16:creationId xmlns:a16="http://schemas.microsoft.com/office/drawing/2014/main" id="{5F4181BB-F425-2381-ADAC-7E50CA72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6"/>
          <a:stretch>
            <a:fillRect/>
          </a:stretch>
        </p:blipFill>
        <p:spPr>
          <a:xfrm>
            <a:off x="7900917" y="896076"/>
            <a:ext cx="4039316" cy="3344298"/>
          </a:xfrm>
          <a:prstGeom prst="rect">
            <a:avLst/>
          </a:prstGeom>
        </p:spPr>
      </p:pic>
      <p:pic>
        <p:nvPicPr>
          <p:cNvPr id="7" name="Picture 6" descr="A group of people wearing santa hats and holding books&#10;&#10;AI-generated content may be incorrect.">
            <a:extLst>
              <a:ext uri="{FF2B5EF4-FFF2-40B4-BE49-F238E27FC236}">
                <a16:creationId xmlns:a16="http://schemas.microsoft.com/office/drawing/2014/main" id="{315B0BD2-E55A-4B27-DAFD-9E847CCD6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60" y="3815325"/>
            <a:ext cx="2949387" cy="29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4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DF99-5F1C-59F2-147F-99CAD5EC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Castletymon</a:t>
            </a:r>
            <a:r>
              <a:rPr lang="en-GB" b="1" dirty="0"/>
              <a:t> Library October statistics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13A0-82FD-CC55-FEFA-567E69D66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Castletymon</a:t>
            </a:r>
            <a:r>
              <a:rPr lang="en-GB" sz="2400" dirty="0"/>
              <a:t> Library had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41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events, issued 3131 items, registered 189 new borrowers and had  6345 visitors. </a:t>
            </a:r>
          </a:p>
          <a:p>
            <a:endParaRPr lang="en-IE" sz="24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72AFB1D-C772-A2EB-5323-974F54ECD2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3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339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D2BC-1212-BEB7-D9C9-FC8C80F7D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06E9-F538-1737-0CB2-2E75D134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Castletymon Library November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A38E7-0C56-F660-F360-370AD024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20825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br>
              <a:rPr lang="en-GB" sz="1300" dirty="0"/>
            </a:br>
            <a:r>
              <a:rPr lang="en-GB" sz="1300" dirty="0"/>
              <a:t>For Adults:</a:t>
            </a:r>
            <a:br>
              <a:rPr lang="en-GB" sz="1300" dirty="0"/>
            </a:br>
            <a:br>
              <a:rPr lang="en-GB" sz="1300" dirty="0"/>
            </a:br>
            <a:r>
              <a:rPr lang="en-GB" sz="1300" dirty="0"/>
              <a:t>Therapist Gillian Fagan will be here on 5</a:t>
            </a:r>
            <a:r>
              <a:rPr lang="en-GB" sz="1300" baseline="30000" dirty="0"/>
              <a:t>th</a:t>
            </a:r>
            <a:r>
              <a:rPr lang="en-GB" sz="1300" dirty="0"/>
              <a:t> November for her talk Living Out Loud: Thriving as a Late-Discovered Neurodivergent Adult (or Ally), delivered as part of Neurodiverse South Dublin.</a:t>
            </a:r>
            <a:br>
              <a:rPr lang="en-GB" sz="1300" dirty="0"/>
            </a:br>
            <a:br>
              <a:rPr lang="en-GB" sz="1300" dirty="0"/>
            </a:br>
            <a:br>
              <a:rPr lang="en-GB" sz="1300" dirty="0"/>
            </a:br>
            <a:r>
              <a:rPr lang="en-GB" sz="1300" dirty="0"/>
              <a:t>Donal Fallon, author of </a:t>
            </a:r>
            <a:r>
              <a:rPr lang="en-GB" sz="1300" i="1" dirty="0"/>
              <a:t>Three Castles Burning</a:t>
            </a:r>
            <a:r>
              <a:rPr lang="en-GB" sz="1300" dirty="0"/>
              <a:t>, will be talking about and reading from his new book </a:t>
            </a:r>
            <a:r>
              <a:rPr lang="en-GB" sz="1300" i="1" dirty="0"/>
              <a:t>The Dublin Pub: A Social and Cultural History </a:t>
            </a:r>
            <a:r>
              <a:rPr lang="en-GB" sz="1300" dirty="0"/>
              <a:t>on 12</a:t>
            </a:r>
            <a:r>
              <a:rPr lang="en-GB" sz="1300" baseline="30000" dirty="0"/>
              <a:t>th</a:t>
            </a:r>
            <a:r>
              <a:rPr lang="en-GB" sz="1300" dirty="0"/>
              <a:t> November. </a:t>
            </a:r>
            <a:br>
              <a:rPr lang="en-GB" sz="1300" dirty="0"/>
            </a:br>
            <a:br>
              <a:rPr lang="en-GB" sz="1300" dirty="0"/>
            </a:br>
            <a:br>
              <a:rPr lang="en-GB" sz="1300" dirty="0"/>
            </a:br>
            <a:r>
              <a:rPr lang="en-GB" sz="1300" dirty="0"/>
              <a:t>Horticulturist Aoife Munn will also return with a talk on how best to Create a Tranquil Garden (19</a:t>
            </a:r>
            <a:r>
              <a:rPr lang="en-GB" sz="1300" baseline="30000" dirty="0"/>
              <a:t>th</a:t>
            </a:r>
            <a:r>
              <a:rPr lang="en-GB" sz="1300" dirty="0"/>
              <a:t>).  </a:t>
            </a:r>
            <a:br>
              <a:rPr lang="en-GB" sz="1300" dirty="0"/>
            </a:br>
            <a:br>
              <a:rPr lang="en-GB" sz="1300" dirty="0"/>
            </a:br>
            <a:br>
              <a:rPr lang="en-GB" sz="1300" dirty="0"/>
            </a:br>
            <a:r>
              <a:rPr lang="en-GB" sz="1300" dirty="0"/>
              <a:t>Our final talk for adults of the month is from author Deirdre O’Neill, who will be reading from and discussing her book </a:t>
            </a:r>
            <a:r>
              <a:rPr lang="en-GB" sz="1300" i="1" dirty="0"/>
              <a:t>Remnants of Our Past</a:t>
            </a:r>
            <a:r>
              <a:rPr lang="en-GB" sz="1300" dirty="0"/>
              <a:t> (26</a:t>
            </a:r>
            <a:r>
              <a:rPr lang="en-GB" sz="1300" baseline="30000" dirty="0"/>
              <a:t>th</a:t>
            </a:r>
            <a:r>
              <a:rPr lang="en-GB" sz="1300" dirty="0"/>
              <a:t>). </a:t>
            </a:r>
            <a:endParaRPr lang="en-US" sz="1300" dirty="0"/>
          </a:p>
        </p:txBody>
      </p:sp>
      <p:pic>
        <p:nvPicPr>
          <p:cNvPr id="6" name="Picture Placeholder 5" descr="A person sitting at a bar&#10;&#10;AI-generated content may be incorrect.">
            <a:extLst>
              <a:ext uri="{FF2B5EF4-FFF2-40B4-BE49-F238E27FC236}">
                <a16:creationId xmlns:a16="http://schemas.microsoft.com/office/drawing/2014/main" id="{4B97A551-A02A-8F03-4CE0-7F8612BF0D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"/>
          <a:stretch>
            <a:fillRect/>
          </a:stretch>
        </p:blipFill>
        <p:spPr>
          <a:xfrm>
            <a:off x="4652807" y="1577802"/>
            <a:ext cx="3280980" cy="4346416"/>
          </a:xfrm>
          <a:noFill/>
        </p:spPr>
      </p:pic>
      <p:pic>
        <p:nvPicPr>
          <p:cNvPr id="8" name="Picture 7" descr="A book cover of a stone house&#10;&#10;AI-generated content may be incorrect.">
            <a:extLst>
              <a:ext uri="{FF2B5EF4-FFF2-40B4-BE49-F238E27FC236}">
                <a16:creationId xmlns:a16="http://schemas.microsoft.com/office/drawing/2014/main" id="{E7AF0CA7-FB68-3944-1144-BED8E3D79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271"/>
          <a:stretch>
            <a:fillRect/>
          </a:stretch>
        </p:blipFill>
        <p:spPr>
          <a:xfrm>
            <a:off x="8406550" y="1577802"/>
            <a:ext cx="3280980" cy="434641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0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3F07E-3998-D032-FD88-0EF3729EE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017B-9880-1F5A-476A-D86201D9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Castletymon Library November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A2D64-0FC2-A85A-98BE-73DB169C5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20825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br>
              <a:rPr lang="en-GB" sz="1300" dirty="0"/>
            </a:br>
            <a:r>
              <a:rPr lang="en-GB" sz="1300" dirty="0"/>
              <a:t>For Schools</a:t>
            </a:r>
            <a:br>
              <a:rPr lang="en-GB" sz="1300" dirty="0"/>
            </a:br>
            <a:br>
              <a:rPr lang="en-GB" sz="1300" dirty="0"/>
            </a:br>
            <a:br>
              <a:rPr lang="en-GB" sz="1300" dirty="0"/>
            </a:br>
            <a:r>
              <a:rPr lang="en-GB" sz="1300" dirty="0"/>
              <a:t>We have Eoghan Kelly, translator of Heartstopper into Irish coming to teach a Translation Workshop for TY on the 4</a:t>
            </a:r>
            <a:r>
              <a:rPr lang="en-GB" sz="1300" baseline="30000" dirty="0"/>
              <a:t>th</a:t>
            </a:r>
            <a:r>
              <a:rPr lang="en-GB" sz="1300" dirty="0"/>
              <a:t>. </a:t>
            </a:r>
            <a:br>
              <a:rPr lang="en-GB" sz="1300" dirty="0"/>
            </a:br>
            <a:br>
              <a:rPr lang="en-GB" sz="1300" dirty="0"/>
            </a:br>
            <a:br>
              <a:rPr lang="en-GB" sz="1300" dirty="0"/>
            </a:br>
            <a:r>
              <a:rPr lang="en-GB" sz="1300" dirty="0"/>
              <a:t>We also have YA author Claire Hennessy delivering a session on Writing Dystopias for TY on the 28</a:t>
            </a:r>
            <a:r>
              <a:rPr lang="en-GB" sz="1300" baseline="30000" dirty="0"/>
              <a:t>th</a:t>
            </a:r>
            <a:r>
              <a:rPr lang="en-GB" sz="1300" dirty="0"/>
              <a:t>. </a:t>
            </a:r>
            <a:br>
              <a:rPr lang="en-GB" sz="1300" dirty="0"/>
            </a:br>
            <a:br>
              <a:rPr lang="en-GB" sz="1300" dirty="0"/>
            </a:br>
            <a:r>
              <a:rPr lang="en-GB" sz="1300" dirty="0"/>
              <a:t>We also continue The Comics Project, our nine-week programme with writer Juliette Saumande, illustrator Elida Maiques and children with additional literacy needs wherein they learn how to write and draw comics, which will be assembled in a publication at the project’s conclusion. </a:t>
            </a:r>
            <a:br>
              <a:rPr lang="en-GB" sz="1300" dirty="0"/>
            </a:br>
            <a:br>
              <a:rPr lang="en-GB" sz="1300" dirty="0"/>
            </a:br>
            <a:r>
              <a:rPr lang="en-GB" sz="1300" dirty="0"/>
              <a:t>Finally for Science Week, we have four events from Anyone4Science, two sessions of Pharmaceutical Technician Workshops (11</a:t>
            </a:r>
            <a:r>
              <a:rPr lang="en-GB" sz="1300" baseline="30000" dirty="0"/>
              <a:t>th</a:t>
            </a:r>
            <a:r>
              <a:rPr lang="en-GB" sz="1300" dirty="0"/>
              <a:t>) and two sessions of Colour Families (12</a:t>
            </a:r>
            <a:r>
              <a:rPr lang="en-GB" sz="1300" baseline="30000" dirty="0"/>
              <a:t>th</a:t>
            </a:r>
            <a:r>
              <a:rPr lang="en-GB" sz="1300" dirty="0"/>
              <a:t>). </a:t>
            </a:r>
            <a:br>
              <a:rPr lang="en-GB" sz="1300" dirty="0"/>
            </a:br>
            <a:endParaRPr lang="en-IE" sz="1300" b="1" dirty="0"/>
          </a:p>
        </p:txBody>
      </p:sp>
      <p:pic>
        <p:nvPicPr>
          <p:cNvPr id="22" name="Picture Placeholder 21" descr="A couple of people standing back to back&#10;&#10;AI-generated content may be incorrect.">
            <a:extLst>
              <a:ext uri="{FF2B5EF4-FFF2-40B4-BE49-F238E27FC236}">
                <a16:creationId xmlns:a16="http://schemas.microsoft.com/office/drawing/2014/main" id="{6288BD3C-1150-2A78-9DDF-6DB9C3B69A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0" r="1" b="1"/>
          <a:stretch>
            <a:fillRect/>
          </a:stretch>
        </p:blipFill>
        <p:spPr>
          <a:xfrm>
            <a:off x="4574505" y="1563623"/>
            <a:ext cx="3280980" cy="4346416"/>
          </a:xfrm>
          <a:noFill/>
        </p:spPr>
      </p:pic>
      <p:pic>
        <p:nvPicPr>
          <p:cNvPr id="24" name="Picture 23" descr="A book cover of a couple of people&#10;&#10;AI-generated content may be incorrect.">
            <a:extLst>
              <a:ext uri="{FF2B5EF4-FFF2-40B4-BE49-F238E27FC236}">
                <a16:creationId xmlns:a16="http://schemas.microsoft.com/office/drawing/2014/main" id="{DB111989-30E1-1E40-6760-27BADF99D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0" r="1" b="1"/>
          <a:stretch>
            <a:fillRect/>
          </a:stretch>
        </p:blipFill>
        <p:spPr>
          <a:xfrm>
            <a:off x="8328248" y="1563623"/>
            <a:ext cx="3280980" cy="434641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06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463737" cy="856798"/>
          </a:xfrm>
        </p:spPr>
        <p:txBody>
          <a:bodyPr anchor="ctr">
            <a:normAutofit/>
          </a:bodyPr>
          <a:lstStyle/>
          <a:p>
            <a:r>
              <a:rPr lang="en-US" dirty="0"/>
              <a:t>Mobile Libraries Statistics Oct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836" y="1643182"/>
            <a:ext cx="5224148" cy="4208255"/>
          </a:xfrm>
        </p:spPr>
        <p:txBody>
          <a:bodyPr>
            <a:normAutofit/>
          </a:bodyPr>
          <a:lstStyle/>
          <a:p>
            <a:r>
              <a:rPr lang="en-GB" sz="1800" dirty="0"/>
              <a:t>Mobile Libraries in October issued </a:t>
            </a:r>
            <a:r>
              <a:rPr lang="en-GB" sz="1800" b="1" dirty="0"/>
              <a:t>6,939</a:t>
            </a:r>
            <a:r>
              <a:rPr lang="en-GB" sz="1800" dirty="0"/>
              <a:t> items, registered 69 new borrowers and had </a:t>
            </a:r>
            <a:r>
              <a:rPr lang="en-GB" sz="1800" b="1" dirty="0"/>
              <a:t>3193</a:t>
            </a:r>
            <a:r>
              <a:rPr lang="en-GB" sz="1800" dirty="0"/>
              <a:t> visitors at their public stops and held 6 events attended by 177 people.</a:t>
            </a:r>
          </a:p>
          <a:p>
            <a:endParaRPr lang="en-GB" sz="1800" dirty="0"/>
          </a:p>
          <a:p>
            <a:r>
              <a:rPr lang="en-GB" sz="1800" dirty="0"/>
              <a:t>Mobile Libraries visited 20 schools with 6 -7 classes per visit in October. </a:t>
            </a:r>
            <a:r>
              <a:rPr lang="en-GB" sz="1800" b="1" dirty="0"/>
              <a:t>3000</a:t>
            </a:r>
            <a:r>
              <a:rPr lang="en-GB" sz="1800" dirty="0"/>
              <a:t> children borrowed mobile library books  through our schools service. </a:t>
            </a:r>
          </a:p>
          <a:p>
            <a:r>
              <a:rPr lang="en-GB" sz="1800" dirty="0"/>
              <a:t>There were 84 </a:t>
            </a:r>
            <a:r>
              <a:rPr lang="en-GB" sz="1800" dirty="0" err="1"/>
              <a:t>library@home</a:t>
            </a:r>
            <a:r>
              <a:rPr lang="en-GB" sz="1800" dirty="0"/>
              <a:t> visits to our patrons who physically cannot avail of  our libraries. We are hoping to develop this service in 2026 to nursing homes throughout South Dublin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F1AB0A-55B0-1CF3-29A6-516C257B1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508054"/>
            <a:ext cx="3279932" cy="4346825"/>
          </a:xfrm>
          <a:prstGeom prst="rect">
            <a:avLst/>
          </a:prstGeom>
        </p:spPr>
      </p:pic>
      <p:pic>
        <p:nvPicPr>
          <p:cNvPr id="4" name="Picture Placeholder 7" descr="A poster of a library&#10;&#10;AI-generated content may be incorrect.">
            <a:extLst>
              <a:ext uri="{FF2B5EF4-FFF2-40B4-BE49-F238E27FC236}">
                <a16:creationId xmlns:a16="http://schemas.microsoft.com/office/drawing/2014/main" id="{0D3D341D-0963-37DC-9AF7-8B4AAF989D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6918" r="2526" b="2163"/>
          <a:stretch>
            <a:fillRect/>
          </a:stretch>
        </p:blipFill>
        <p:spPr>
          <a:xfrm>
            <a:off x="7680176" y="836712"/>
            <a:ext cx="4129056" cy="5394869"/>
          </a:xfrm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892</TotalTime>
  <Words>1050</Words>
  <Application>Microsoft Office PowerPoint</Application>
  <PresentationFormat>Widescreen</PresentationFormat>
  <Paragraphs>122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Bold</vt:lpstr>
      <vt:lpstr>Arial Italics</vt:lpstr>
      <vt:lpstr>Calibri</vt:lpstr>
      <vt:lpstr>SDCC Master</vt:lpstr>
      <vt:lpstr>Tallaght,  Castletymon and Mobile Libraries ACM  November 2025</vt:lpstr>
      <vt:lpstr>Tallaght Library October Statistics</vt:lpstr>
      <vt:lpstr>November Highlights for Kids and Teens</vt:lpstr>
      <vt:lpstr>November Highlights for Adults</vt:lpstr>
      <vt:lpstr>Coming up in December</vt:lpstr>
      <vt:lpstr>Castletymon Library October statistics</vt:lpstr>
      <vt:lpstr>Castletymon Library November Highlights</vt:lpstr>
      <vt:lpstr>Castletymon Library November Highlights</vt:lpstr>
      <vt:lpstr>Mobile Libraries Statistics Oct 2025</vt:lpstr>
      <vt:lpstr>Mobiles in November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Sarah McHugh</cp:lastModifiedBy>
  <cp:revision>18</cp:revision>
  <dcterms:created xsi:type="dcterms:W3CDTF">2025-05-27T21:24:40Z</dcterms:created>
  <dcterms:modified xsi:type="dcterms:W3CDTF">2025-11-10T13:31:50Z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