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8" r:id="rId4"/>
    <p:sldId id="282" r:id="rId5"/>
    <p:sldId id="283" r:id="rId6"/>
    <p:sldId id="284" r:id="rId7"/>
    <p:sldId id="285" r:id="rId8"/>
    <p:sldId id="286" r:id="rId9"/>
    <p:sldId id="274" r:id="rId10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8"/>
  </p:normalViewPr>
  <p:slideViewPr>
    <p:cSldViewPr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8840"/>
            <a:ext cx="11954714" cy="3359381"/>
          </a:xfrm>
        </p:spPr>
        <p:txBody>
          <a:bodyPr/>
          <a:lstStyle/>
          <a:p>
            <a:r>
              <a:rPr lang="en-US" dirty="0"/>
              <a:t>Community Dept Capital Project Updates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311878" cy="360000"/>
          </a:xfrm>
        </p:spPr>
        <p:txBody>
          <a:bodyPr/>
          <a:lstStyle/>
          <a:p>
            <a:pPr algn="ctr"/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NOV 2025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3C01E20D-54A7-E279-494F-5623BCAA5C2F}"/>
              </a:ext>
            </a:extLst>
          </p:cNvPr>
          <p:cNvSpPr txBox="1">
            <a:spLocks/>
          </p:cNvSpPr>
          <p:nvPr/>
        </p:nvSpPr>
        <p:spPr>
          <a:xfrm>
            <a:off x="4083469" y="6172204"/>
            <a:ext cx="7776864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kern="0"/>
            </a:defPPr>
            <a:lvl1pPr algn="l">
              <a:defRPr sz="1250" cap="all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social, Community, Equality &amp; Integration </a:t>
            </a:r>
            <a:r>
              <a:rPr lang="en-GB" dirty="0" err="1"/>
              <a:t>Spc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CDA2F-6343-B6B0-86A9-EFC820EA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0853-8D13-C9B3-BCEA-42E852D0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01" y="188640"/>
            <a:ext cx="7319721" cy="856798"/>
          </a:xfrm>
        </p:spPr>
        <p:txBody>
          <a:bodyPr>
            <a:noAutofit/>
          </a:bodyPr>
          <a:lstStyle/>
          <a:p>
            <a:r>
              <a:rPr lang="en-US" sz="3200" b="1" dirty="0" err="1"/>
              <a:t>Balgaddy</a:t>
            </a:r>
            <a:r>
              <a:rPr lang="en-US" sz="3200" b="1" dirty="0"/>
              <a:t> Community Centre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53694-A284-3C0B-792A-62EAC6449A8C}"/>
              </a:ext>
            </a:extLst>
          </p:cNvPr>
          <p:cNvSpPr txBox="1"/>
          <p:nvPr/>
        </p:nvSpPr>
        <p:spPr>
          <a:xfrm>
            <a:off x="7536160" y="1772816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Building construction completed and handed over to the Council on the 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of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Regional Board established to manage the </a:t>
            </a:r>
            <a:r>
              <a:rPr lang="en-GB" dirty="0" err="1">
                <a:solidFill>
                  <a:schemeClr val="bg1"/>
                </a:solidFill>
              </a:rPr>
              <a:t>Balgaddy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Neilstown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dirty="0" err="1">
                <a:solidFill>
                  <a:schemeClr val="bg1"/>
                </a:solidFill>
              </a:rPr>
              <a:t>Rowlagh</a:t>
            </a:r>
            <a:r>
              <a:rPr lang="en-GB" dirty="0">
                <a:solidFill>
                  <a:schemeClr val="bg1"/>
                </a:solidFill>
              </a:rPr>
              <a:t> Community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Temporary Centre Manager employed to oversea initial establishment of the centre, with a range of activities and services to meet local needs now being introduced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1" name="Picture 10" descr="A brick building with a sign on the side&#10;&#10;AI-generated content may be incorrect.">
            <a:extLst>
              <a:ext uri="{FF2B5EF4-FFF2-40B4-BE49-F238E27FC236}">
                <a16:creationId xmlns:a16="http://schemas.microsoft.com/office/drawing/2014/main" id="{3E63A08E-C730-6413-207D-B37DF6001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" y="1346591"/>
            <a:ext cx="2986238" cy="2239679"/>
          </a:xfrm>
          <a:prstGeom prst="rect">
            <a:avLst/>
          </a:prstGeom>
        </p:spPr>
      </p:pic>
      <p:pic>
        <p:nvPicPr>
          <p:cNvPr id="14" name="Picture 13" descr="A brick building with a bench and a glass roof&#10;&#10;AI-generated content may be incorrect.">
            <a:extLst>
              <a:ext uri="{FF2B5EF4-FFF2-40B4-BE49-F238E27FC236}">
                <a16:creationId xmlns:a16="http://schemas.microsoft.com/office/drawing/2014/main" id="{ABB7DB02-3EE6-E87B-F459-635DFB61D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" y="3931250"/>
            <a:ext cx="2961152" cy="2239679"/>
          </a:xfrm>
          <a:prstGeom prst="rect">
            <a:avLst/>
          </a:prstGeom>
        </p:spPr>
      </p:pic>
      <p:pic>
        <p:nvPicPr>
          <p:cNvPr id="4" name="Picture 3" descr="A room with tables and chairs&#10;&#10;AI-generated content may be incorrect.">
            <a:extLst>
              <a:ext uri="{FF2B5EF4-FFF2-40B4-BE49-F238E27FC236}">
                <a16:creationId xmlns:a16="http://schemas.microsoft.com/office/drawing/2014/main" id="{01C45958-5D22-020F-6F29-28FCAF711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060848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20098-B6A5-EEAE-FCC0-483E3BCF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EB6C-F958-3AE9-2762-038DD6BB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6" y="200571"/>
            <a:ext cx="7319721" cy="856798"/>
          </a:xfrm>
        </p:spPr>
        <p:txBody>
          <a:bodyPr>
            <a:noAutofit/>
          </a:bodyPr>
          <a:lstStyle/>
          <a:p>
            <a:r>
              <a:rPr lang="en-US" sz="3200" b="1" dirty="0"/>
              <a:t>Belgard All-Weather Pitch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841C0-5933-F128-362A-24A3E005F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446" y="1602407"/>
            <a:ext cx="3675573" cy="42082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All Weather pitch completed and handed over to the Council on the 3</a:t>
            </a:r>
            <a:r>
              <a:rPr lang="en-GB" sz="1800" baseline="30000" dirty="0"/>
              <a:t>rd</a:t>
            </a:r>
            <a:r>
              <a:rPr lang="en-GB" sz="1800" dirty="0"/>
              <a:t> of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Management Licence Updated with the Belgard Community Centre Board to include the management of the All-Weather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Pitch officially opened by the Deputy Mayor Cllr Trevor Gilligan on the 30</a:t>
            </a:r>
            <a:r>
              <a:rPr lang="en-GB" sz="1800" baseline="30000" dirty="0"/>
              <a:t>th</a:t>
            </a:r>
            <a:r>
              <a:rPr lang="en-GB" sz="1800" dirty="0"/>
              <a:t> of September</a:t>
            </a:r>
          </a:p>
          <a:p>
            <a:endParaRPr lang="en-IE" dirty="0"/>
          </a:p>
        </p:txBody>
      </p:sp>
      <p:pic>
        <p:nvPicPr>
          <p:cNvPr id="7" name="Picture 6" descr="A green field with trees and a fence&#10;&#10;AI-generated content may be incorrect.">
            <a:extLst>
              <a:ext uri="{FF2B5EF4-FFF2-40B4-BE49-F238E27FC236}">
                <a16:creationId xmlns:a16="http://schemas.microsoft.com/office/drawing/2014/main" id="{E07D7F9D-CDC1-294C-55CE-DBE0C2A16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4" y="1258946"/>
            <a:ext cx="3623933" cy="2564904"/>
          </a:xfrm>
          <a:prstGeom prst="rect">
            <a:avLst/>
          </a:prstGeom>
        </p:spPr>
      </p:pic>
      <p:pic>
        <p:nvPicPr>
          <p:cNvPr id="17" name="Picture 16" descr="A person cutting a ribbon with people around him&#10;&#10;AI-generated content may be incorrect.">
            <a:extLst>
              <a:ext uri="{FF2B5EF4-FFF2-40B4-BE49-F238E27FC236}">
                <a16:creationId xmlns:a16="http://schemas.microsoft.com/office/drawing/2014/main" id="{ECCA1BB4-FA17-7202-D986-244A1D0BC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72" y="1284916"/>
            <a:ext cx="3672234" cy="2552412"/>
          </a:xfrm>
          <a:prstGeom prst="rect">
            <a:avLst/>
          </a:prstGeom>
        </p:spPr>
      </p:pic>
      <p:pic>
        <p:nvPicPr>
          <p:cNvPr id="19" name="Picture 1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6E4C434-CACA-B304-34E8-55722FE6D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4" y="4025427"/>
            <a:ext cx="3623933" cy="2564904"/>
          </a:xfrm>
          <a:prstGeom prst="rect">
            <a:avLst/>
          </a:prstGeom>
        </p:spPr>
      </p:pic>
      <p:pic>
        <p:nvPicPr>
          <p:cNvPr id="21" name="Picture 20" descr="A group of kids playing football&#10;&#10;AI-generated content may be incorrect.">
            <a:extLst>
              <a:ext uri="{FF2B5EF4-FFF2-40B4-BE49-F238E27FC236}">
                <a16:creationId xmlns:a16="http://schemas.microsoft.com/office/drawing/2014/main" id="{F3D12CBF-FFF5-1F8F-6577-6433E8A2D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72" y="4025427"/>
            <a:ext cx="3672234" cy="26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0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7DE2B-9250-5F90-BC75-BCB32E90B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3C53-AF4A-198C-38F8-41893063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4" y="151006"/>
            <a:ext cx="4438840" cy="856798"/>
          </a:xfrm>
        </p:spPr>
        <p:txBody>
          <a:bodyPr>
            <a:noAutofit/>
          </a:bodyPr>
          <a:lstStyle/>
          <a:p>
            <a:r>
              <a:rPr lang="en-US" sz="3200" b="1" dirty="0"/>
              <a:t>Lucan Swimming Pool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BF23F-FCF8-88E2-850D-A73D07AB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446" y="1602407"/>
            <a:ext cx="3675573" cy="420825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Dry Side (Gym and Activity Rooms) opened to the public on July 28</a:t>
            </a:r>
            <a:r>
              <a:rPr lang="en-GB" sz="1800" baseline="30000" dirty="0"/>
              <a:t>th</a:t>
            </a:r>
            <a:r>
              <a:rPr lang="en-GB" sz="1800" dirty="0"/>
              <a:t> and feedback from operator and facility users has been very positive.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contract with PJ McLoughlin was terminated on August 22</a:t>
            </a:r>
            <a:r>
              <a:rPr lang="en-GB" sz="1800" baseline="30000" dirty="0"/>
              <a:t>nd</a:t>
            </a:r>
            <a:r>
              <a:rPr lang="en-GB" sz="1800" dirty="0"/>
              <a:t> and an interim contractor appointed to progress works in the short term  while a tender for a new contractor was issued.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tender processed is now complete and a contract is being issued to the new contractor.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An update on the final completion programme will be determined once the new contractor is in place.</a:t>
            </a:r>
          </a:p>
          <a:p>
            <a:endParaRPr lang="en-GB" sz="1800" dirty="0"/>
          </a:p>
          <a:p>
            <a:endParaRPr lang="en-IE" dirty="0"/>
          </a:p>
        </p:txBody>
      </p:sp>
      <p:pic>
        <p:nvPicPr>
          <p:cNvPr id="6" name="Picture 5" descr="A lobby with people sitting at the counter&#10;&#10;AI-generated content may be incorrect.">
            <a:extLst>
              <a:ext uri="{FF2B5EF4-FFF2-40B4-BE49-F238E27FC236}">
                <a16:creationId xmlns:a16="http://schemas.microsoft.com/office/drawing/2014/main" id="{BFAEA096-81A2-2763-5881-64C58C987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1" y="996228"/>
            <a:ext cx="3456384" cy="2592288"/>
          </a:xfrm>
          <a:prstGeom prst="rect">
            <a:avLst/>
          </a:prstGeom>
        </p:spPr>
      </p:pic>
      <p:pic>
        <p:nvPicPr>
          <p:cNvPr id="9" name="Picture 8" descr="A large room with exercise bikes&#10;&#10;AI-generated content may be incorrect.">
            <a:extLst>
              <a:ext uri="{FF2B5EF4-FFF2-40B4-BE49-F238E27FC236}">
                <a16:creationId xmlns:a16="http://schemas.microsoft.com/office/drawing/2014/main" id="{5464185F-21C6-EAAE-770E-53221284B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05" y="1007804"/>
            <a:ext cx="3486371" cy="2614778"/>
          </a:xfrm>
          <a:prstGeom prst="rect">
            <a:avLst/>
          </a:prstGeom>
        </p:spPr>
      </p:pic>
      <p:pic>
        <p:nvPicPr>
          <p:cNvPr id="13" name="Picture 12" descr="A gym with many exercise equipment&#10;&#10;AI-generated content may be incorrect.">
            <a:extLst>
              <a:ext uri="{FF2B5EF4-FFF2-40B4-BE49-F238E27FC236}">
                <a16:creationId xmlns:a16="http://schemas.microsoft.com/office/drawing/2014/main" id="{AA510DDA-1B8E-F2F8-AAB1-89401EA55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4" y="3821777"/>
            <a:ext cx="3432471" cy="2592288"/>
          </a:xfrm>
          <a:prstGeom prst="rect">
            <a:avLst/>
          </a:prstGeom>
        </p:spPr>
      </p:pic>
      <p:pic>
        <p:nvPicPr>
          <p:cNvPr id="15" name="Picture 14" descr="A large indoor swimming pool&#10;&#10;AI-generated content may be incorrect.">
            <a:extLst>
              <a:ext uri="{FF2B5EF4-FFF2-40B4-BE49-F238E27FC236}">
                <a16:creationId xmlns:a16="http://schemas.microsoft.com/office/drawing/2014/main" id="{F02C5D3D-235A-860F-F837-DB8F280AC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62" y="3821777"/>
            <a:ext cx="3472374" cy="25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4D759-276A-05F1-4EDC-368AAC74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FF1B-0742-F462-432C-CCBE2856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6" y="200571"/>
            <a:ext cx="7319721" cy="856798"/>
          </a:xfrm>
        </p:spPr>
        <p:txBody>
          <a:bodyPr>
            <a:noAutofit/>
          </a:bodyPr>
          <a:lstStyle/>
          <a:p>
            <a:r>
              <a:rPr lang="en-US" sz="3200" b="1" dirty="0" err="1"/>
              <a:t>Ballyroan</a:t>
            </a:r>
            <a:r>
              <a:rPr lang="en-US" sz="3200" b="1" dirty="0"/>
              <a:t> Community &amp; Youth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935B9-E2CA-C358-C44F-9843D2120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724" y="1628800"/>
            <a:ext cx="3675573" cy="42082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Part 8 Report was approved at the September Council Meeting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Location of </a:t>
            </a:r>
            <a:r>
              <a:rPr lang="en-GB" sz="1800"/>
              <a:t>bin storage </a:t>
            </a:r>
            <a:r>
              <a:rPr lang="en-GB" sz="1800" dirty="0"/>
              <a:t>being reviewed following onsite meetings with Men’s 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Architectural Services now developing package in order to progress to tender, with aim of having construction works started on site in Q2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Construction Programme duration estimated to be 9 months</a:t>
            </a:r>
          </a:p>
          <a:p>
            <a:endParaRPr lang="en-IE" dirty="0"/>
          </a:p>
        </p:txBody>
      </p:sp>
      <p:pic>
        <p:nvPicPr>
          <p:cNvPr id="3" name="Picture 2" descr="A house with stairs and a blue door&#10;&#10;Description automatically generated">
            <a:extLst>
              <a:ext uri="{FF2B5EF4-FFF2-40B4-BE49-F238E27FC236}">
                <a16:creationId xmlns:a16="http://schemas.microsoft.com/office/drawing/2014/main" id="{EECE0B01-1E0E-B98C-122B-8007D4A46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" y="1242493"/>
            <a:ext cx="3312993" cy="2481199"/>
          </a:xfrm>
          <a:prstGeom prst="rect">
            <a:avLst/>
          </a:prstGeom>
        </p:spPr>
      </p:pic>
      <p:pic>
        <p:nvPicPr>
          <p:cNvPr id="4" name="Picture 3" descr="A house with a garage&#10;&#10;Description automatically generated">
            <a:extLst>
              <a:ext uri="{FF2B5EF4-FFF2-40B4-BE49-F238E27FC236}">
                <a16:creationId xmlns:a16="http://schemas.microsoft.com/office/drawing/2014/main" id="{7464062E-7892-049F-DDA6-FCB56EA51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" y="4077072"/>
            <a:ext cx="3312993" cy="2481201"/>
          </a:xfrm>
          <a:prstGeom prst="rect">
            <a:avLst/>
          </a:prstGeom>
        </p:spPr>
      </p:pic>
      <p:pic>
        <p:nvPicPr>
          <p:cNvPr id="6" name="Picture 5" descr="A blueprint of a house&#10;&#10;Description automatically generated">
            <a:extLst>
              <a:ext uri="{FF2B5EF4-FFF2-40B4-BE49-F238E27FC236}">
                <a16:creationId xmlns:a16="http://schemas.microsoft.com/office/drawing/2014/main" id="{821FF8F8-C8CA-59F1-7187-DB5B9BBB1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5" y="2394574"/>
            <a:ext cx="3903031" cy="2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768DC-E9D7-292A-FA49-7ACA86CF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907C-3490-9C82-A972-6D860E44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6" y="200571"/>
            <a:ext cx="7319721" cy="856798"/>
          </a:xfrm>
        </p:spPr>
        <p:txBody>
          <a:bodyPr>
            <a:noAutofit/>
          </a:bodyPr>
          <a:lstStyle/>
          <a:p>
            <a:r>
              <a:rPr lang="en-US" sz="3200" b="1" dirty="0"/>
              <a:t>Citywest Community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95738-35BF-14E6-7B7C-D2460DD8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446" y="1602407"/>
            <a:ext cx="3675573" cy="42082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Planning Application has been submitted by the Developer seeking planning permission for revised Community Centre and Creche, designed in conjunction with Architectural Services and Community Depts.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Planning Application due for decision on 12</a:t>
            </a:r>
            <a:r>
              <a:rPr lang="en-GB" sz="1800" baseline="30000" dirty="0"/>
              <a:t>th</a:t>
            </a:r>
            <a:r>
              <a:rPr lang="en-GB" sz="1800" dirty="0"/>
              <a:t> of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Aim to commence construction works in Q1 of 2026, with an anticipated full completion of the building Q4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IE" dirty="0"/>
          </a:p>
        </p:txBody>
      </p:sp>
      <p:pic>
        <p:nvPicPr>
          <p:cNvPr id="4" name="Picture 3" descr="A building with people walking on the street&#10;&#10;AI-generated content may be incorrect.">
            <a:extLst>
              <a:ext uri="{FF2B5EF4-FFF2-40B4-BE49-F238E27FC236}">
                <a16:creationId xmlns:a16="http://schemas.microsoft.com/office/drawing/2014/main" id="{F203337B-F50F-C0D6-0261-B1B54671C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6" y="1145759"/>
            <a:ext cx="4494515" cy="2528165"/>
          </a:xfrm>
          <a:prstGeom prst="rect">
            <a:avLst/>
          </a:prstGeom>
        </p:spPr>
      </p:pic>
      <p:pic>
        <p:nvPicPr>
          <p:cNvPr id="8" name="Picture 7" descr="A building with a parking lot&#10;&#10;AI-generated content may be incorrect.">
            <a:extLst>
              <a:ext uri="{FF2B5EF4-FFF2-40B4-BE49-F238E27FC236}">
                <a16:creationId xmlns:a16="http://schemas.microsoft.com/office/drawing/2014/main" id="{A30F1B4E-07C7-03DE-D0EE-69DE601D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0" y="4005064"/>
            <a:ext cx="4494515" cy="25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7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97DE-741B-4501-B538-3495B5AA0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17B8-8041-C51D-1BE5-5DF63578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6" y="200571"/>
            <a:ext cx="7319721" cy="856798"/>
          </a:xfrm>
        </p:spPr>
        <p:txBody>
          <a:bodyPr>
            <a:noAutofit/>
          </a:bodyPr>
          <a:lstStyle/>
          <a:p>
            <a:r>
              <a:rPr lang="en-US" sz="3200" b="1" dirty="0" err="1"/>
              <a:t>Kilcarbery</a:t>
            </a:r>
            <a:r>
              <a:rPr lang="en-US" sz="3200" b="1" dirty="0"/>
              <a:t> Community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AECC9-C38F-1CEA-3FD9-D85A03BC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446" y="1602407"/>
            <a:ext cx="3675573" cy="42082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Construction works on phase 1 shell and core of the building commenced on site in April.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Anticipated these works will be completed in Q1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ASD currently progressing tender package for phase 2 concerning the fit out works for the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IE" dirty="0"/>
          </a:p>
        </p:txBody>
      </p:sp>
      <p:pic>
        <p:nvPicPr>
          <p:cNvPr id="3" name="Picture 2" descr="A blueprint of a building&#10;&#10;AI-generated content may be incorrect.">
            <a:extLst>
              <a:ext uri="{FF2B5EF4-FFF2-40B4-BE49-F238E27FC236}">
                <a16:creationId xmlns:a16="http://schemas.microsoft.com/office/drawing/2014/main" id="{B6EF36B9-526B-5C93-05E2-1E5F92AD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1" y="1268760"/>
            <a:ext cx="4069675" cy="2664296"/>
          </a:xfrm>
          <a:prstGeom prst="rect">
            <a:avLst/>
          </a:prstGeom>
        </p:spPr>
      </p:pic>
      <p:pic>
        <p:nvPicPr>
          <p:cNvPr id="6" name="Picture 5" descr="A construction site with a metal structure&#10;&#10;AI-generated content may be incorrect.">
            <a:extLst>
              <a:ext uri="{FF2B5EF4-FFF2-40B4-BE49-F238E27FC236}">
                <a16:creationId xmlns:a16="http://schemas.microsoft.com/office/drawing/2014/main" id="{105410DA-CA8E-BE16-4F33-328A47389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221088"/>
            <a:ext cx="5142193" cy="23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3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21C46-61C0-3A0E-4AC0-DE934EE4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0CDD-E2EA-9579-E557-AD2334FF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6" y="200571"/>
            <a:ext cx="7319721" cy="856798"/>
          </a:xfrm>
        </p:spPr>
        <p:txBody>
          <a:bodyPr>
            <a:noAutofit/>
          </a:bodyPr>
          <a:lstStyle/>
          <a:p>
            <a:r>
              <a:rPr lang="en-US" sz="3200" b="1" dirty="0" err="1"/>
              <a:t>Jobstown</a:t>
            </a:r>
            <a:r>
              <a:rPr lang="en-US" sz="3200" b="1" dirty="0"/>
              <a:t>, Newcastle, Citywest Youth Facility, Whitechurch Sports Facility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2DC61-099B-6B4B-58CA-F0AB3ECD9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0136" y="1628800"/>
            <a:ext cx="4539670" cy="453650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/>
              <a:t>Jobstown</a:t>
            </a:r>
            <a:r>
              <a:rPr lang="en-GB" sz="1800" b="1" dirty="0"/>
              <a:t> Community Centre: </a:t>
            </a:r>
            <a:r>
              <a:rPr lang="en-GB" sz="1800" dirty="0"/>
              <a:t>Architectural Services working on a tender package for major upgrade works following recommendations from a Fire Safety Audit. Works scheduled to commence in Q1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Newcastle Community Centre: </a:t>
            </a:r>
            <a:r>
              <a:rPr lang="en-GB" sz="1800" dirty="0"/>
              <a:t>Discussions ongoing with Planning and Developers to develop a delivery proposal.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Citywest Youth Facility: </a:t>
            </a:r>
            <a:r>
              <a:rPr lang="en-US" sz="1800" dirty="0">
                <a:cs typeface="Arial"/>
              </a:rPr>
              <a:t>LDA as property owner have been advised by Planning Dept that a planning application for change of  usage is required for the facility. SDCC will fit out and arrange provision of youth facility, subject to above being granted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cs typeface="Arial"/>
              </a:rPr>
              <a:t>Whitechurch Sports Facility: </a:t>
            </a:r>
            <a:r>
              <a:rPr lang="en-US" sz="1800" dirty="0">
                <a:ea typeface="Calibri"/>
                <a:cs typeface="Arial"/>
              </a:rPr>
              <a:t>Designs have been revised inline with budget and are awaiting business case approval ahead of going for Part 8 public consultation.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IE" dirty="0"/>
          </a:p>
        </p:txBody>
      </p:sp>
      <p:pic>
        <p:nvPicPr>
          <p:cNvPr id="1026" name="Picture 2" descr="€750,000 funding boost for local community centres">
            <a:extLst>
              <a:ext uri="{FF2B5EF4-FFF2-40B4-BE49-F238E27FC236}">
                <a16:creationId xmlns:a16="http://schemas.microsoft.com/office/drawing/2014/main" id="{D57BF65E-5CED-A8E5-BFA6-C80383F9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60848"/>
            <a:ext cx="62782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 (1) (1)</Template>
  <TotalTime>497</TotalTime>
  <Words>517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SDCC Master</vt:lpstr>
      <vt:lpstr>Community Dept Capital Project Updates</vt:lpstr>
      <vt:lpstr>Balgaddy Community Centre</vt:lpstr>
      <vt:lpstr>Belgard All-Weather Pitch</vt:lpstr>
      <vt:lpstr>Lucan Swimming Pool</vt:lpstr>
      <vt:lpstr>Ballyroan Community &amp; Youth Centre</vt:lpstr>
      <vt:lpstr>Citywest Community Centre</vt:lpstr>
      <vt:lpstr>Kilcarbery Community Centre</vt:lpstr>
      <vt:lpstr>Jobstown, Newcastle, Citywest Youth Facility, Whitechurch Sports Facility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McAlerney</dc:creator>
  <cp:lastModifiedBy>Paul McAlerney</cp:lastModifiedBy>
  <cp:revision>19</cp:revision>
  <dcterms:created xsi:type="dcterms:W3CDTF">2025-07-23T15:59:12Z</dcterms:created>
  <dcterms:modified xsi:type="dcterms:W3CDTF">2025-11-07T09:41:11Z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