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04" r:id="rId2"/>
    <p:sldId id="256" r:id="rId3"/>
    <p:sldId id="277" r:id="rId4"/>
    <p:sldId id="274" r:id="rId5"/>
  </p:sldIdLst>
  <p:sldSz cx="12192000" cy="6858000"/>
  <p:notesSz cx="20104100" cy="11309350"/>
  <p:defaultTextStyle>
    <a:defPPr>
      <a:defRPr kern="0"/>
    </a:def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ED8571-B136-48FD-B9F2-B2586AC7749E}" v="4" dt="2025-11-04T09:53:04.28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041" autoAdjust="0"/>
  </p:normalViewPr>
  <p:slideViewPr>
    <p:cSldViewPr>
      <p:cViewPr varScale="1">
        <p:scale>
          <a:sx n="101" d="100"/>
          <a:sy n="101" d="100"/>
        </p:scale>
        <p:origin x="990" y="96"/>
      </p:cViewPr>
      <p:guideLst/>
    </p:cSldViewPr>
  </p:slideViewPr>
  <p:notesTextViewPr>
    <p:cViewPr>
      <p:scale>
        <a:sx n="20" d="100"/>
        <a:sy n="2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9F6A2F78-8593-D34B-A54B-A913B4ADD88D}" type="datetimeFigureOut">
              <a:rPr lang="en-US" smtClean="0"/>
              <a:t>11/5/2025</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emf"/><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562" y="273422"/>
            <a:ext cx="10971684" cy="1144631"/>
          </a:xfrm>
          <a:prstGeom prst="rect">
            <a:avLst/>
          </a:prstGeom>
          <a:noFill/>
          <a:ln w="0">
            <a:noFill/>
          </a:ln>
        </p:spPr>
        <p:txBody>
          <a:bodyPr lIns="0" tIns="0" rIns="0" bIns="0" anchor="ctr">
            <a:noAutofit/>
          </a:bodyPr>
          <a:lstStyle/>
          <a:p>
            <a:pPr algn="ctr">
              <a:buNone/>
            </a:pPr>
            <a:endParaRPr lang="en-GB" sz="5321" b="0" strike="noStrike" spc="-1">
              <a:latin typeface="Arial"/>
            </a:endParaRPr>
          </a:p>
        </p:txBody>
      </p:sp>
      <p:sp>
        <p:nvSpPr>
          <p:cNvPr id="6" name="PlaceHolder 2"/>
          <p:cNvSpPr>
            <a:spLocks noGrp="1"/>
          </p:cNvSpPr>
          <p:nvPr>
            <p:ph type="subTitle"/>
          </p:nvPr>
        </p:nvSpPr>
        <p:spPr>
          <a:xfrm>
            <a:off x="609562" y="1604399"/>
            <a:ext cx="10971684" cy="3976819"/>
          </a:xfrm>
          <a:prstGeom prst="rect">
            <a:avLst/>
          </a:prstGeom>
          <a:noFill/>
          <a:ln w="0">
            <a:noFill/>
          </a:ln>
        </p:spPr>
        <p:txBody>
          <a:bodyPr lIns="0" tIns="0" rIns="0" bIns="0" anchor="ctr">
            <a:noAutofit/>
          </a:bodyPr>
          <a:lstStyle/>
          <a:p>
            <a:pPr algn="ctr">
              <a:buNone/>
            </a:pPr>
            <a:endParaRPr lang="en-GB" sz="387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DE3476F3-8F62-48A5-9B4A-96B31845AE82}" type="slidenum">
              <a:t>‹#›</a:t>
            </a:fld>
            <a:endParaRPr/>
          </a:p>
        </p:txBody>
      </p:sp>
      <p:sp>
        <p:nvSpPr>
          <p:cNvPr id="3" name="PlaceHolder 5"/>
          <p:cNvSpPr>
            <a:spLocks noGrp="1"/>
          </p:cNvSpPr>
          <p:nvPr>
            <p:ph type="dt" idx="1"/>
          </p:nvPr>
        </p:nvSpPr>
        <p:spPr/>
        <p:txBody>
          <a:bodyPr/>
          <a:lstStyle/>
          <a:p>
            <a:endParaRPr/>
          </a:p>
        </p:txBody>
      </p:sp>
    </p:spTree>
    <p:extLst>
      <p:ext uri="{BB962C8B-B14F-4D97-AF65-F5344CB8AC3E}">
        <p14:creationId xmlns:p14="http://schemas.microsoft.com/office/powerpoint/2010/main" val="2207962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2.sv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r:embed="rId24">
            <a:extLst>
              <a:ext uri="{96DAC541-7B7A-43D3-8B79-37D633B846F1}">
                <asvg:svgBlip xmlns:asvg="http://schemas.microsoft.com/office/drawing/2016/SVG/main" r:embed="rId25"/>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 id="2147483698" r:id="rId22"/>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94" name="Image 7">
            <a:extLst>
              <a:ext uri="{FF2B5EF4-FFF2-40B4-BE49-F238E27FC236}">
                <a16:creationId xmlns:a16="http://schemas.microsoft.com/office/drawing/2014/main" id="{07482F98-2FC7-FD26-C3AB-4C18F6151EA4}"/>
              </a:ext>
            </a:extLst>
          </p:cNvPr>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50630" y="1174686"/>
            <a:ext cx="2090738" cy="858837"/>
          </a:xfrm>
          <a:prstGeom prst="rect">
            <a:avLst/>
          </a:prstGeom>
          <a:noFill/>
          <a:extLst>
            <a:ext uri="{909E8E84-426E-40DD-AFC4-6F175D3DCCD1}">
              <a14:hiddenFill xmlns:a14="http://schemas.microsoft.com/office/drawing/2010/main">
                <a:solidFill>
                  <a:srgbClr val="FFFFFF"/>
                </a:solidFill>
              </a14:hiddenFill>
            </a:ext>
          </a:extLst>
        </p:spPr>
      </p:pic>
      <p:pic>
        <p:nvPicPr>
          <p:cNvPr id="3093" name="Image 8">
            <a:extLst>
              <a:ext uri="{FF2B5EF4-FFF2-40B4-BE49-F238E27FC236}">
                <a16:creationId xmlns:a16="http://schemas.microsoft.com/office/drawing/2014/main" id="{E20A11ED-55EF-0A59-8097-07AF248B04CC}"/>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0555" y="2344482"/>
            <a:ext cx="750888" cy="91757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23">
            <a:extLst>
              <a:ext uri="{FF2B5EF4-FFF2-40B4-BE49-F238E27FC236}">
                <a16:creationId xmlns:a16="http://schemas.microsoft.com/office/drawing/2014/main" id="{87CBC0B9-5382-BCF8-1F84-CE69DDACD83D}"/>
              </a:ext>
            </a:extLst>
          </p:cNvPr>
          <p:cNvSpPr>
            <a:spLocks noChangeArrowheads="1"/>
          </p:cNvSpPr>
          <p:nvPr/>
        </p:nvSpPr>
        <p:spPr bwMode="auto">
          <a:xfrm>
            <a:off x="3050134" y="620688"/>
            <a:ext cx="6091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SDCC Sans" pitchFamily="2" charset="0"/>
                <a:cs typeface="SDCC Sans" pitchFamily="2" charset="0"/>
              </a:rPr>
              <a:t>COMHAIRLE CONTAE ÁTHA CLIATH THEAS SOUTH DUBLIN COUNTY COUNCIL</a:t>
            </a:r>
            <a:endParaRPr kumimoji="0" lang="en-IE"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IE" altLang="en-US" sz="1800" b="0" i="0" u="none" strike="noStrike" cap="none" normalizeH="0" baseline="0" dirty="0">
              <a:ln>
                <a:noFill/>
              </a:ln>
              <a:solidFill>
                <a:schemeClr val="tx1"/>
              </a:solidFill>
              <a:effectLst/>
              <a:latin typeface="Arial" panose="020B0604020202020204" pitchFamily="34" charset="0"/>
            </a:endParaRPr>
          </a:p>
        </p:txBody>
      </p:sp>
      <p:sp>
        <p:nvSpPr>
          <p:cNvPr id="17" name="Rectangle 24">
            <a:extLst>
              <a:ext uri="{FF2B5EF4-FFF2-40B4-BE49-F238E27FC236}">
                <a16:creationId xmlns:a16="http://schemas.microsoft.com/office/drawing/2014/main" id="{15B5AC74-12B7-0ECF-100E-95E242DA0F66}"/>
              </a:ext>
            </a:extLst>
          </p:cNvPr>
          <p:cNvSpPr>
            <a:spLocks noChangeArrowheads="1"/>
          </p:cNvSpPr>
          <p:nvPr/>
        </p:nvSpPr>
        <p:spPr bwMode="auto">
          <a:xfrm>
            <a:off x="9867386" y="1373907"/>
            <a:ext cx="184731"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a:ln>
                  <a:noFill/>
                </a:ln>
                <a:solidFill>
                  <a:schemeClr val="tx1"/>
                </a:solidFill>
                <a:effectLst/>
                <a:latin typeface="Arial" panose="020B0604020202020204" pitchFamily="34" charset="0"/>
                <a:ea typeface="SDCC Sans" pitchFamily="2" charset="0"/>
                <a:cs typeface="SDCC Sans" pitchFamily="2"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TextBox 20">
            <a:extLst>
              <a:ext uri="{FF2B5EF4-FFF2-40B4-BE49-F238E27FC236}">
                <a16:creationId xmlns:a16="http://schemas.microsoft.com/office/drawing/2014/main" id="{74A289AB-57D9-9ED6-3331-09E1DFE75822}"/>
              </a:ext>
            </a:extLst>
          </p:cNvPr>
          <p:cNvSpPr txBox="1"/>
          <p:nvPr/>
        </p:nvSpPr>
        <p:spPr>
          <a:xfrm>
            <a:off x="2927648" y="3573016"/>
            <a:ext cx="6624736" cy="2585323"/>
          </a:xfrm>
          <a:prstGeom prst="rect">
            <a:avLst/>
          </a:prstGeom>
          <a:noFill/>
        </p:spPr>
        <p:txBody>
          <a:bodyPr wrap="square" rtlCol="0">
            <a:spAutoFit/>
          </a:bodyPr>
          <a:lstStyle/>
          <a:p>
            <a:pPr algn="ctr"/>
            <a:r>
              <a:rPr lang="en-US" sz="1800" b="1" u="sng" dirty="0"/>
              <a:t>MEETING OF </a:t>
            </a:r>
            <a:r>
              <a:rPr lang="en-IE" sz="1800" b="1" u="sng" dirty="0"/>
              <a:t>Rathfarnham/Templeogue/Firhouse/</a:t>
            </a:r>
            <a:r>
              <a:rPr lang="en-IE" sz="1800" b="1" u="sng" dirty="0" err="1"/>
              <a:t>Bohernabreena</a:t>
            </a:r>
            <a:r>
              <a:rPr lang="en-IE" sz="1800" b="1" u="sng" dirty="0"/>
              <a:t> </a:t>
            </a:r>
          </a:p>
          <a:p>
            <a:pPr algn="ctr"/>
            <a:r>
              <a:rPr lang="en-IE" sz="1800" b="1" u="sng" dirty="0"/>
              <a:t>Area Committee Meeting</a:t>
            </a:r>
            <a:endParaRPr lang="en-IE" sz="1800" dirty="0"/>
          </a:p>
          <a:p>
            <a:pPr algn="ctr"/>
            <a:endParaRPr lang="en-IE" dirty="0"/>
          </a:p>
          <a:p>
            <a:pPr algn="ctr"/>
            <a:r>
              <a:rPr lang="en-US" sz="1800" b="1" u="sng" dirty="0"/>
              <a:t>Tuesday 11</a:t>
            </a:r>
            <a:r>
              <a:rPr lang="en-US" sz="1800" b="1" u="sng" baseline="30000" dirty="0"/>
              <a:t>th</a:t>
            </a:r>
            <a:r>
              <a:rPr lang="en-US" sz="1800" b="1" u="sng" dirty="0"/>
              <a:t> November 2025</a:t>
            </a:r>
          </a:p>
          <a:p>
            <a:pPr algn="ctr"/>
            <a:endParaRPr lang="en-US" sz="1800" b="1" u="sng" dirty="0"/>
          </a:p>
          <a:p>
            <a:pPr algn="ctr"/>
            <a:r>
              <a:rPr lang="en-US" sz="1800" b="1" u="sng" dirty="0"/>
              <a:t>HEADED ITEM NO. </a:t>
            </a:r>
            <a:r>
              <a:rPr lang="en-US" sz="1800" b="1" u="sng"/>
              <a:t>16  </a:t>
            </a:r>
            <a:endParaRPr lang="en-IE" sz="1800" dirty="0"/>
          </a:p>
          <a:p>
            <a:pPr algn="ctr"/>
            <a:endParaRPr lang="en-US" sz="1800" b="1" u="sng" dirty="0"/>
          </a:p>
          <a:p>
            <a:pPr algn="ctr"/>
            <a:r>
              <a:rPr lang="en-US" sz="1800" b="1" u="sng" dirty="0"/>
              <a:t>Arts Grants for Approval</a:t>
            </a:r>
            <a:endParaRPr lang="en-IE" dirty="0"/>
          </a:p>
        </p:txBody>
      </p:sp>
    </p:spTree>
    <p:extLst>
      <p:ext uri="{BB962C8B-B14F-4D97-AF65-F5344CB8AC3E}">
        <p14:creationId xmlns:p14="http://schemas.microsoft.com/office/powerpoint/2010/main" val="3409426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4894609" y="1189414"/>
            <a:ext cx="6700065" cy="4479175"/>
          </a:xfrm>
        </p:spPr>
        <p:txBody>
          <a:bodyPr/>
          <a:lstStyle/>
          <a:p>
            <a:r>
              <a:rPr lang="en-US" dirty="0"/>
              <a:t>SDCC </a:t>
            </a:r>
            <a:br>
              <a:rPr lang="en-US" dirty="0"/>
            </a:br>
            <a:r>
              <a:rPr lang="en-US" dirty="0"/>
              <a:t>Arts Office November ACM</a:t>
            </a:r>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Arts Office</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Richie O’Sullivan</a:t>
            </a:r>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a:xfrm>
            <a:off x="319626" y="6206296"/>
            <a:ext cx="1167862" cy="360000"/>
          </a:xfrm>
        </p:spPr>
        <p:txBody>
          <a:bodyPr/>
          <a:lstStyle/>
          <a:p>
            <a:pPr algn="ctr"/>
            <a:r>
              <a:rPr lang="en-GB" dirty="0"/>
              <a:t>November 2025</a:t>
            </a:r>
          </a:p>
        </p:txBody>
      </p:sp>
    </p:spTree>
    <p:extLst>
      <p:ext uri="{BB962C8B-B14F-4D97-AF65-F5344CB8AC3E}">
        <p14:creationId xmlns:p14="http://schemas.microsoft.com/office/powerpoint/2010/main" val="19305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B1221-0419-B538-7B57-125BCB410B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F3DF49-1EB2-FEA8-2FAA-560E68083FE1}"/>
              </a:ext>
            </a:extLst>
          </p:cNvPr>
          <p:cNvSpPr>
            <a:spLocks noGrp="1"/>
          </p:cNvSpPr>
          <p:nvPr>
            <p:ph type="title"/>
          </p:nvPr>
        </p:nvSpPr>
        <p:spPr/>
        <p:txBody>
          <a:bodyPr/>
          <a:lstStyle/>
          <a:p>
            <a:r>
              <a:rPr lang="en-US" dirty="0"/>
              <a:t>Arts Grants for Approval</a:t>
            </a:r>
          </a:p>
        </p:txBody>
      </p:sp>
      <p:sp>
        <p:nvSpPr>
          <p:cNvPr id="3" name="Text Placeholder 2">
            <a:extLst>
              <a:ext uri="{FF2B5EF4-FFF2-40B4-BE49-F238E27FC236}">
                <a16:creationId xmlns:a16="http://schemas.microsoft.com/office/drawing/2014/main" id="{045291EE-A15D-4AA2-BB12-57E84DD8A343}"/>
              </a:ext>
            </a:extLst>
          </p:cNvPr>
          <p:cNvSpPr>
            <a:spLocks noGrp="1"/>
          </p:cNvSpPr>
          <p:nvPr>
            <p:ph type="body" idx="1"/>
          </p:nvPr>
        </p:nvSpPr>
        <p:spPr>
          <a:xfrm>
            <a:off x="695400" y="2178041"/>
            <a:ext cx="10416066" cy="4208255"/>
          </a:xfrm>
        </p:spPr>
        <p:txBody>
          <a:bodyPr>
            <a:normAutofit/>
          </a:bodyPr>
          <a:lstStyle/>
          <a:p>
            <a:r>
              <a:rPr lang="en-IE" b="1" dirty="0"/>
              <a:t>St. Paul’s Secondary School, Walkinstown</a:t>
            </a:r>
          </a:p>
          <a:p>
            <a:r>
              <a:rPr lang="en-IE" dirty="0"/>
              <a:t> </a:t>
            </a:r>
          </a:p>
          <a:p>
            <a:r>
              <a:rPr lang="en-IE" dirty="0"/>
              <a:t>St. Paul’s Secondary School, Walkinstown has applied for an Arts Grant towards disability access costs of their school musical, which will take place over four nights in January 2026. To enable the participation of three student wheelchair users who have roles in the schools production of Annie, the school will need to hire additional stage and ramps. </a:t>
            </a:r>
          </a:p>
          <a:p>
            <a:r>
              <a:rPr lang="en-IE" dirty="0"/>
              <a:t>The Arts Office recommends that a grant of €2,300 be allocated to St. Paul’s Secondary School to support disability access for participation in the school musical.</a:t>
            </a:r>
          </a:p>
          <a:p>
            <a:pPr algn="l"/>
            <a:endParaRPr lang="en-IE" dirty="0"/>
          </a:p>
        </p:txBody>
      </p:sp>
    </p:spTree>
    <p:extLst>
      <p:ext uri="{BB962C8B-B14F-4D97-AF65-F5344CB8AC3E}">
        <p14:creationId xmlns:p14="http://schemas.microsoft.com/office/powerpoint/2010/main" val="3368210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988A62-34D2-BA2F-EDF0-1C9ABC4C5CCB}"/>
              </a:ext>
            </a:extLst>
          </p:cNvPr>
          <p:cNvSpPr>
            <a:spLocks noGrp="1"/>
          </p:cNvSpPr>
          <p:nvPr>
            <p:ph type="ctrTitle"/>
          </p:nvPr>
        </p:nvSpPr>
        <p:spPr>
          <a:xfrm>
            <a:off x="6096000" y="2869104"/>
            <a:ext cx="5499108" cy="1119794"/>
          </a:xfrm>
        </p:spPr>
        <p:txBody>
          <a:bodyPr/>
          <a:lstStyle/>
          <a:p>
            <a:r>
              <a:rPr lang="en-GB" dirty="0"/>
              <a:t>Thank you</a:t>
            </a:r>
          </a:p>
        </p:txBody>
      </p:sp>
    </p:spTree>
    <p:extLst>
      <p:ext uri="{BB962C8B-B14F-4D97-AF65-F5344CB8AC3E}">
        <p14:creationId xmlns:p14="http://schemas.microsoft.com/office/powerpoint/2010/main" val="2377547267"/>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514</TotalTime>
  <Words>159</Words>
  <Application>Microsoft Office PowerPoint</Application>
  <PresentationFormat>Widescreen</PresentationFormat>
  <Paragraphs>20</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SDCC Master</vt:lpstr>
      <vt:lpstr>PowerPoint Presentation</vt:lpstr>
      <vt:lpstr>SDCC  Arts Office November ACM</vt:lpstr>
      <vt:lpstr>Arts Grants for Approval</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Vikki Cryan</cp:lastModifiedBy>
  <cp:revision>51</cp:revision>
  <dcterms:created xsi:type="dcterms:W3CDTF">2025-05-27T21:24:40Z</dcterms:created>
  <dcterms:modified xsi:type="dcterms:W3CDTF">2025-11-05T14:40:18Z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